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96" r:id="rId2"/>
    <p:sldId id="297" r:id="rId3"/>
    <p:sldId id="337" r:id="rId4"/>
    <p:sldId id="298" r:id="rId5"/>
    <p:sldId id="339" r:id="rId6"/>
    <p:sldId id="338" r:id="rId7"/>
    <p:sldId id="345" r:id="rId8"/>
    <p:sldId id="348" r:id="rId9"/>
    <p:sldId id="350" r:id="rId10"/>
    <p:sldId id="351" r:id="rId11"/>
    <p:sldId id="347" r:id="rId12"/>
    <p:sldId id="349" r:id="rId13"/>
    <p:sldId id="352" r:id="rId14"/>
    <p:sldId id="346" r:id="rId15"/>
    <p:sldId id="353" r:id="rId16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5DBA"/>
    <a:srgbClr val="2D2D8A"/>
    <a:srgbClr val="A8CBDC"/>
    <a:srgbClr val="DAEDE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6305" autoAdjust="0"/>
  </p:normalViewPr>
  <p:slideViewPr>
    <p:cSldViewPr>
      <p:cViewPr varScale="1">
        <p:scale>
          <a:sx n="68" d="100"/>
          <a:sy n="68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0" y="2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23786-A03A-453B-91CF-4ACE313674A4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0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5CC87-457D-4937-94F1-F4A1BB8397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32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3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66549-9010-4B58-AFBC-2DF9F75BDFBA}" type="datetimeFigureOut">
              <a:rPr lang="en-US" smtClean="0"/>
              <a:pPr/>
              <a:t>1/17/2021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692150"/>
            <a:ext cx="61563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387853"/>
            <a:ext cx="5607050" cy="4156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1" y="8772527"/>
            <a:ext cx="3038475" cy="461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A91C7-F043-4CC1-AB1B-E4118A849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8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647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553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13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590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5341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51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6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4409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402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6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750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79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638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B1A91C7-F043-4CC1-AB1B-E4118A84995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4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6DE5BFCD-AB09-40C9-82FB-F3F51B2D5C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4E01B3D9-B931-46EB-AF87-61C0716EC43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94800" y="381000"/>
            <a:ext cx="23876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32000" y="381000"/>
            <a:ext cx="695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0" y="381000"/>
            <a:ext cx="9550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1000"/>
            <a:ext cx="10566400" cy="1143000"/>
          </a:xfrm>
        </p:spPr>
        <p:txBody>
          <a:bodyPr/>
          <a:lstStyle>
            <a:lvl1pPr>
              <a:defRPr b="1" i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828800"/>
            <a:ext cx="9448800" cy="4114800"/>
          </a:xfrm>
        </p:spPr>
        <p:txBody>
          <a:bodyPr/>
          <a:lstStyle>
            <a:lvl2pPr>
              <a:defRPr sz="24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FBAF21FF-91AE-4C5C-8078-79FE0B3D276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FE263959-AC83-4A9A-90B7-E5E0BC686C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B55A3FF-E60C-4186-BEEA-D96AAC00C8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5" name="Text Box 17">
            <a:extLst>
              <a:ext uri="{FF2B5EF4-FFF2-40B4-BE49-F238E27FC236}">
                <a16:creationId xmlns:a16="http://schemas.microsoft.com/office/drawing/2014/main" id="{C2923602-E288-4886-92A3-57A976E13B8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59600" y="1752600"/>
            <a:ext cx="462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E55A9F40-7472-4CD0-9313-60EADBA658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6" name="Text Box 17">
            <a:extLst>
              <a:ext uri="{FF2B5EF4-FFF2-40B4-BE49-F238E27FC236}">
                <a16:creationId xmlns:a16="http://schemas.microsoft.com/office/drawing/2014/main" id="{CF64599E-8F4A-48A2-BDA6-420E0B7DBB7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15713170-62E9-4DC0-AA12-7ADB60CEB5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8" name="Text Box 17">
            <a:extLst>
              <a:ext uri="{FF2B5EF4-FFF2-40B4-BE49-F238E27FC236}">
                <a16:creationId xmlns:a16="http://schemas.microsoft.com/office/drawing/2014/main" id="{3F637088-1DF9-4C0A-86AC-B44E00C61EC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3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3FB67AF0-A316-4A48-90DF-C75EEC01E0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4" name="Text Box 17">
            <a:extLst>
              <a:ext uri="{FF2B5EF4-FFF2-40B4-BE49-F238E27FC236}">
                <a16:creationId xmlns:a16="http://schemas.microsoft.com/office/drawing/2014/main" id="{E6A67F02-C7C7-46F4-A825-01B244165AB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http://www.clker.com/cliparts/k/f/U/j/T/3/michigan-svg-md.png">
            <a:extLst>
              <a:ext uri="{FF2B5EF4-FFF2-40B4-BE49-F238E27FC236}">
                <a16:creationId xmlns:a16="http://schemas.microsoft.com/office/drawing/2014/main" id="{A42A85D2-B3B2-46EB-BC5D-B3BE3D131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53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302" y="6211094"/>
            <a:ext cx="582402" cy="531812"/>
          </a:xfrm>
          <a:prstGeom prst="rect">
            <a:avLst/>
          </a:prstGeom>
          <a:noFill/>
          <a:effectLst/>
        </p:spPr>
      </p:pic>
      <p:sp>
        <p:nvSpPr>
          <p:cNvPr id="3" name="Text Box 17">
            <a:extLst>
              <a:ext uri="{FF2B5EF4-FFF2-40B4-BE49-F238E27FC236}">
                <a16:creationId xmlns:a16="http://schemas.microsoft.com/office/drawing/2014/main" id="{26BAF67E-D48C-43F3-99BE-A95AEEFCD8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601200" y="6326187"/>
            <a:ext cx="1828800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Michigan State Council</a:t>
            </a:r>
          </a:p>
          <a:p>
            <a:pPr eaLnBrk="0" hangingPunct="0"/>
            <a:endParaRPr lang="en-US" sz="300" dirty="0">
              <a:solidFill>
                <a:schemeClr val="accent1">
                  <a:lumMod val="90000"/>
                </a:schemeClr>
              </a:solidFill>
              <a:latin typeface="Bookman Old Style" panose="02050604050505020204" pitchFamily="18" charset="0"/>
            </a:endParaRPr>
          </a:p>
          <a:p>
            <a:pPr eaLnBrk="0" hangingPunct="0"/>
            <a:r>
              <a:rPr lang="en-US" sz="1200" dirty="0">
                <a:solidFill>
                  <a:schemeClr val="accent1">
                    <a:lumMod val="90000"/>
                  </a:schemeClr>
                </a:solidFill>
                <a:latin typeface="Bookman Old Style" panose="02050604050505020204" pitchFamily="18" charset="0"/>
              </a:rPr>
              <a:t>Knights of Columbus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en.wikipedia.org/wiki/Knights_of_Columbus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381000"/>
            <a:ext cx="955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52600"/>
            <a:ext cx="9448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ump Mediaev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Tx/>
        <a:buBlip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</a:buBlip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DDXXX@mikofc.org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Relationship Id="rId9" Type="http://schemas.openxmlformats.org/officeDocument/2006/relationships/hyperlink" Target="mailto:forms@mikofc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7.xml"/><Relationship Id="rId3" Type="http://schemas.openxmlformats.org/officeDocument/2006/relationships/image" Target="../media/image5.png"/><Relationship Id="rId7" Type="http://schemas.microsoft.com/office/2007/relationships/hdphoto" Target="../media/hdphoto2.wdp"/><Relationship Id="rId12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slide" Target="slide3.xml"/><Relationship Id="rId5" Type="http://schemas.openxmlformats.org/officeDocument/2006/relationships/image" Target="../media/image6.png"/><Relationship Id="rId10" Type="http://schemas.microsoft.com/office/2007/relationships/hdphoto" Target="../media/hdphoto3.wdp"/><Relationship Id="rId4" Type="http://schemas.openxmlformats.org/officeDocument/2006/relationships/hyperlink" Target="https://www.kofc.org/en/resources/faith-in-action-programs/life/special-olympics/10626-special-olympics-guidesheet.pdf" TargetMode="Externa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ofc.org/en/resources/faith-in-action-programs/life/special-olympics/10702-special-olympics-poster-vertical.pdf" TargetMode="External"/><Relationship Id="rId13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hyperlink" Target="https://www.kofc.org/en/resources/faith-in-action-programs/life/special-olympics/10626-special-olympics-guidesheet.pdf" TargetMode="External"/><Relationship Id="rId12" Type="http://schemas.microsoft.com/office/2007/relationships/hdphoto" Target="../media/hdphoto3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9.png"/><Relationship Id="rId5" Type="http://schemas.openxmlformats.org/officeDocument/2006/relationships/image" Target="../media/image12.png"/><Relationship Id="rId10" Type="http://schemas.openxmlformats.org/officeDocument/2006/relationships/slide" Target="slide2.xml"/><Relationship Id="rId4" Type="http://schemas.openxmlformats.org/officeDocument/2006/relationships/hyperlink" Target="http://www.kofc.org/" TargetMode="External"/><Relationship Id="rId9" Type="http://schemas.openxmlformats.org/officeDocument/2006/relationships/hyperlink" Target="https://www.kofc.org/en/resources/faith-in-action-programs/life/special-olympics/10703-special-olympics-poster-horizontal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5.png"/><Relationship Id="rId12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slide" Target="slide2.xml"/><Relationship Id="rId4" Type="http://schemas.openxmlformats.org/officeDocument/2006/relationships/hyperlink" Target="https://www.kofc.org/en/resources/faith-in-action-programs/life/special-olympics/10626-special-olympics-guidesheet.pdf" TargetMode="External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ofc.org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image" Target="../media/image19.png"/><Relationship Id="rId5" Type="http://schemas.openxmlformats.org/officeDocument/2006/relationships/image" Target="../media/image9.png"/><Relationship Id="rId10" Type="http://schemas.openxmlformats.org/officeDocument/2006/relationships/image" Target="../media/image18.png"/><Relationship Id="rId4" Type="http://schemas.openxmlformats.org/officeDocument/2006/relationships/slide" Target="slide2.xml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slide" Target="slide2.xm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19200"/>
            <a:ext cx="10363200" cy="1470025"/>
          </a:xfrm>
        </p:spPr>
        <p:txBody>
          <a:bodyPr/>
          <a:lstStyle/>
          <a:p>
            <a:r>
              <a:rPr lang="en-US" sz="60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Faith in Action</a:t>
            </a:r>
            <a:br>
              <a:rPr lang="en-U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5F894DF-A99B-43B3-918F-1CD946B059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445" y="2491819"/>
            <a:ext cx="10268155" cy="246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495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5 – Volunteers</a:t>
            </a:r>
          </a:p>
        </p:txBody>
      </p:sp>
      <p:pic>
        <p:nvPicPr>
          <p:cNvPr id="33" name="Picture 32">
            <a:hlinkClick r:id="rId3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66718E-3FCD-47D7-9F45-2DDAB804A192}"/>
              </a:ext>
            </a:extLst>
          </p:cNvPr>
          <p:cNvSpPr txBox="1">
            <a:spLocks/>
          </p:cNvSpPr>
          <p:nvPr/>
        </p:nvSpPr>
        <p:spPr bwMode="auto">
          <a:xfrm>
            <a:off x="1295400" y="2447926"/>
            <a:ext cx="10210800" cy="380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Members</a:t>
            </a:r>
            <a:r>
              <a:rPr lang="en-US" sz="2400" i="1" kern="0" dirty="0"/>
              <a:t> = Enter the total # of Council members that participated in any of the Special Olympics programs included within the dates specified.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Non-Members</a:t>
            </a:r>
            <a:r>
              <a:rPr lang="en-US" sz="2400" i="1" kern="0" dirty="0"/>
              <a:t> = Enter the total # of additional people that participated in any of the Special Olympics programs included within the dates specified.  Include family members, parishioners, friends and neighbors.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Hours (Per Person) </a:t>
            </a:r>
            <a:r>
              <a:rPr lang="en-US" sz="2400" i="1" kern="0" dirty="0"/>
              <a:t>= This is a little complicated and you will most likely need to back into this number.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i="1" kern="0" dirty="0"/>
              <a:t>We all know not every volunteer spends the same amount of time.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i="1" kern="0" dirty="0"/>
              <a:t>I suggest you calculate the hours by volunteer, add them up &amp; divide by the # of volunteers to get the average hours (per person).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52CA5-8069-4551-B710-01AD6ECB3C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439" y="1524000"/>
            <a:ext cx="11441122" cy="88594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099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6 – Other Volunteer Info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66718E-3FCD-47D7-9F45-2DDAB804A192}"/>
              </a:ext>
            </a:extLst>
          </p:cNvPr>
          <p:cNvSpPr txBox="1">
            <a:spLocks/>
          </p:cNvSpPr>
          <p:nvPr/>
        </p:nvSpPr>
        <p:spPr bwMode="auto">
          <a:xfrm>
            <a:off x="1447800" y="2902634"/>
            <a:ext cx="10134600" cy="3345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kern="0" dirty="0"/>
              <a:t>Participants</a:t>
            </a:r>
            <a:r>
              <a:rPr lang="en-US" sz="2000" i="1" kern="0" dirty="0"/>
              <a:t> = Enter the # of participants (Special Olympians) that attended these events.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kern="0" dirty="0"/>
              <a:t>Pastor Present </a:t>
            </a:r>
            <a:r>
              <a:rPr lang="en-US" sz="2000" i="1" kern="0" dirty="0"/>
              <a:t>= Enter yes if your Pastor attended “at least one” of these events.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kern="0" dirty="0"/>
              <a:t>Program Planning Costs </a:t>
            </a:r>
            <a:r>
              <a:rPr lang="en-US" sz="2000" i="1" kern="0" dirty="0"/>
              <a:t>= Enter the money your council spent for these events.  Include any facility costs, food, awards, advertising, </a:t>
            </a:r>
            <a:r>
              <a:rPr lang="en-US" sz="2000" i="1" kern="0" dirty="0" err="1"/>
              <a:t>etc</a:t>
            </a:r>
            <a:r>
              <a:rPr lang="en-US" sz="2000" i="1" kern="0" dirty="0"/>
              <a:t>…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kern="0" dirty="0"/>
              <a:t>Program Planning Time </a:t>
            </a:r>
            <a:r>
              <a:rPr lang="en-US" sz="2000" i="1" kern="0" dirty="0"/>
              <a:t>= Enter the # hours spent by members and non-members to plan for these events.  NOTE:  These hours should also be included in the Total Hours listed in Step 5 (Volunteers).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kern="0" dirty="0"/>
              <a:t>Members Recruited </a:t>
            </a:r>
            <a:r>
              <a:rPr lang="en-US" sz="2000" i="1" kern="0" dirty="0"/>
              <a:t>= These Special Olympics programs are a great place to invite others (non-members) to join your council (or even just to be e-members).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000" b="1" i="1" kern="0" dirty="0"/>
              <a:t>Donations </a:t>
            </a:r>
            <a:r>
              <a:rPr lang="en-US" sz="2000" i="1" kern="0" dirty="0"/>
              <a:t>= Enter how much money was raised by these events.  This should be total donations.  Do not deduct costs (moneys spent).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CC7FD4F-145D-4007-A4B3-CCAA806BC4F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59" y="1559517"/>
            <a:ext cx="10269383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8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7 – State Council Events</a:t>
            </a:r>
          </a:p>
        </p:txBody>
      </p:sp>
      <p:pic>
        <p:nvPicPr>
          <p:cNvPr id="33" name="Picture 32">
            <a:hlinkClick r:id="rId3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66718E-3FCD-47D7-9F45-2DDAB804A192}"/>
              </a:ext>
            </a:extLst>
          </p:cNvPr>
          <p:cNvSpPr txBox="1">
            <a:spLocks/>
          </p:cNvSpPr>
          <p:nvPr/>
        </p:nvSpPr>
        <p:spPr bwMode="auto">
          <a:xfrm>
            <a:off x="1295400" y="2924370"/>
            <a:ext cx="1021080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State Council Submission </a:t>
            </a:r>
            <a:r>
              <a:rPr lang="en-US" sz="2400" i="1" kern="0" dirty="0"/>
              <a:t>– Councils will ALWAYS answer no to this question.  The Michigan State Council may also submit form 10784 for any activities they may sponsor.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# of Events</a:t>
            </a:r>
            <a:r>
              <a:rPr lang="en-US" sz="2400" i="1" kern="0" dirty="0"/>
              <a:t> = Enter the total # of events that you included on this form.</a:t>
            </a:r>
            <a:endParaRPr lang="en-US" sz="1800" i="1" kern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EB9789-F67F-4B78-9E12-490B681DA0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1524000"/>
            <a:ext cx="10278909" cy="140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12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8 – Subjective Information</a:t>
            </a:r>
          </a:p>
        </p:txBody>
      </p:sp>
      <p:pic>
        <p:nvPicPr>
          <p:cNvPr id="33" name="Picture 32">
            <a:hlinkClick r:id="rId3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6E7A6-1D68-45C0-B1AD-468673AAAB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159" y="1410286"/>
            <a:ext cx="9659698" cy="25625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A266D4-1E7F-4DC3-912F-4099522CF0C3}"/>
              </a:ext>
            </a:extLst>
          </p:cNvPr>
          <p:cNvSpPr/>
          <p:nvPr/>
        </p:nvSpPr>
        <p:spPr bwMode="auto">
          <a:xfrm>
            <a:off x="5334000" y="3429000"/>
            <a:ext cx="2514600" cy="543869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66718E-3FCD-47D7-9F45-2DDAB804A192}"/>
              </a:ext>
            </a:extLst>
          </p:cNvPr>
          <p:cNvSpPr txBox="1">
            <a:spLocks/>
          </p:cNvSpPr>
          <p:nvPr/>
        </p:nvSpPr>
        <p:spPr bwMode="auto">
          <a:xfrm>
            <a:off x="1143000" y="2819400"/>
            <a:ext cx="1021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Parish &amp; Council Engagement </a:t>
            </a:r>
            <a:r>
              <a:rPr lang="en-US" sz="2400" i="1" kern="0" dirty="0"/>
              <a:t>– This is very subjective and very little guidance has been provided by Supreme.  Here are some recommendations: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i="1" kern="0" dirty="0"/>
              <a:t>If only 1-2 members of your council participated, I’d rate this a “1” = low participation.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i="1" kern="0" dirty="0"/>
              <a:t>If roughly 10% of your council participated, I’d rate this a “4” = high participation.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Comments </a:t>
            </a:r>
            <a:r>
              <a:rPr lang="en-US" sz="2400" i="1" kern="0" dirty="0"/>
              <a:t>– Supreme is always interested in hearing the details of programs.  Success stories are then shared throughout the Knights to encourage other councils to learn from your success.</a:t>
            </a:r>
            <a:endParaRPr lang="en-US" sz="1800" i="1" kern="0" dirty="0"/>
          </a:p>
        </p:txBody>
      </p:sp>
    </p:spTree>
    <p:extLst>
      <p:ext uri="{BB962C8B-B14F-4D97-AF65-F5344CB8AC3E}">
        <p14:creationId xmlns:p14="http://schemas.microsoft.com/office/powerpoint/2010/main" val="3584504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399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dirty="0"/>
              <a:t>Step 9 – Submit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1A776-E92A-48A1-B9DA-A849E839C9C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76600" y="2501740"/>
            <a:ext cx="1981477" cy="771633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3724D9-3260-4642-9C39-F08CBE1132F3}"/>
              </a:ext>
            </a:extLst>
          </p:cNvPr>
          <p:cNvSpPr txBox="1">
            <a:spLocks/>
          </p:cNvSpPr>
          <p:nvPr/>
        </p:nvSpPr>
        <p:spPr bwMode="auto">
          <a:xfrm>
            <a:off x="1143000" y="2819400"/>
            <a:ext cx="10210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b="1" i="1" kern="0" dirty="0"/>
              <a:t>Click Submit</a:t>
            </a:r>
            <a:endParaRPr lang="en-US" sz="2400" i="1" kern="0" dirty="0"/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i="1" kern="0" dirty="0"/>
              <a:t>Supreme will then send you a PDF copy of your submitted form.  Once you receive this, please forward copies as follows: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i="1" kern="0" dirty="0"/>
              <a:t>Send a copy to your District Deputy (</a:t>
            </a:r>
            <a:r>
              <a:rPr lang="en-US" sz="2000" i="1" kern="0" dirty="0">
                <a:hlinkClick r:id="rId8"/>
              </a:rPr>
              <a:t>DDXXX@mikofc.org</a:t>
            </a:r>
            <a:r>
              <a:rPr lang="en-US" sz="2000" i="1" kern="0" dirty="0"/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i="1" kern="0" dirty="0"/>
              <a:t>Send a copy to the Michigan State Council (</a:t>
            </a:r>
            <a:r>
              <a:rPr lang="en-US" sz="2000" i="1" kern="0" dirty="0">
                <a:hlinkClick r:id="rId9"/>
              </a:rPr>
              <a:t>forms@mikofc.org</a:t>
            </a:r>
            <a:r>
              <a:rPr lang="en-US" sz="2000" i="1" kern="0" dirty="0"/>
              <a:t>)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i="1" kern="0" dirty="0"/>
              <a:t>Send a copy to your Grand Knight, Program Director and Financial Secretary.</a:t>
            </a:r>
          </a:p>
        </p:txBody>
      </p:sp>
    </p:spTree>
    <p:extLst>
      <p:ext uri="{BB962C8B-B14F-4D97-AF65-F5344CB8AC3E}">
        <p14:creationId xmlns:p14="http://schemas.microsoft.com/office/powerpoint/2010/main" val="29454401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83990"/>
            <a:ext cx="9525000" cy="1470025"/>
          </a:xfrm>
        </p:spPr>
        <p:txBody>
          <a:bodyPr/>
          <a:lstStyle/>
          <a:p>
            <a:r>
              <a:rPr lang="en-US" dirty="0"/>
              <a:t>Michigan MI Drive</a:t>
            </a:r>
            <a:br>
              <a:rPr lang="en-US" dirty="0"/>
            </a:br>
            <a:r>
              <a:rPr lang="en-US" dirty="0"/>
              <a:t>Reporting as Special Olympics</a:t>
            </a:r>
            <a:endParaRPr lang="en-US" sz="40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503724D9-3260-4642-9C39-F08CBE1132F3}"/>
              </a:ext>
            </a:extLst>
          </p:cNvPr>
          <p:cNvSpPr txBox="1">
            <a:spLocks/>
          </p:cNvSpPr>
          <p:nvPr/>
        </p:nvSpPr>
        <p:spPr bwMode="auto">
          <a:xfrm>
            <a:off x="1143000" y="1828800"/>
            <a:ext cx="10210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/>
            <a:r>
              <a:rPr lang="en-US" sz="2400" b="1" kern="0" dirty="0"/>
              <a:t>ALWAYS submit form #10784 for Special Olympics.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400" kern="0" dirty="0"/>
              <a:t>If your council participates in the MI Drive…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kern="0" dirty="0"/>
              <a:t>Add the hours spent on the MI Drive (both of them can go on one form)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kern="0" dirty="0"/>
              <a:t>Add 20% of funds collected (which go to the State) as Special Olympics funds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000" kern="0" dirty="0"/>
              <a:t>Add any other MI drive funds which your council gives to Special Olympics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400" kern="0" dirty="0"/>
              <a:t>If your council does NOT participate in the MI Drive…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kern="0" dirty="0"/>
              <a:t>If you do something else for Special Olympics, submit the form for your activities.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2000" kern="0" dirty="0"/>
              <a:t>If you do NOT do anything for Special Olympics, just enter 0 hours, $0 dollars &amp; 0 events.  (</a:t>
            </a:r>
            <a:r>
              <a:rPr lang="en-US" sz="2000" i="1" kern="0" dirty="0"/>
              <a:t>This way we know you didn’t just forget to submit the form</a:t>
            </a:r>
            <a:r>
              <a:rPr lang="en-US" sz="2000" kern="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227118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28600"/>
            <a:ext cx="10363200" cy="147002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399" y="1295400"/>
            <a:ext cx="7109637" cy="4223794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Faith in Action – Life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600" b="1" dirty="0"/>
              <a:t>Special Olympics Programs</a:t>
            </a:r>
            <a:endParaRPr lang="en-US" sz="3600" dirty="0"/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/>
              <a:t>Supreme website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dirty="0">
                <a:hlinkClick r:id="rId4"/>
              </a:rPr>
              <a:t>#10626</a:t>
            </a:r>
            <a:r>
              <a:rPr lang="en-US" sz="3200" dirty="0"/>
              <a:t> - Guide Sheet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0" u="sng" dirty="0">
                <a:solidFill>
                  <a:srgbClr val="2780D3"/>
                </a:solidFill>
                <a:effectLst/>
              </a:rPr>
              <a:t>#10784</a:t>
            </a:r>
            <a:r>
              <a:rPr lang="en-US" sz="3200" dirty="0"/>
              <a:t> -  Report Form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3600" b="1" dirty="0"/>
              <a:t>Form #10784 – Special Olympics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/>
              <a:t>For MI Drive program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lphaLcPeriod"/>
              <a:defRPr/>
            </a:pPr>
            <a:r>
              <a:rPr lang="en-US" sz="3200" b="1" dirty="0"/>
              <a:t>Other Special Olympics events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endParaRPr lang="en-US" sz="36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5726C52-169F-4460-A7F2-E6BDB38D6151}"/>
              </a:ext>
            </a:extLst>
          </p:cNvPr>
          <p:cNvSpPr/>
          <p:nvPr/>
        </p:nvSpPr>
        <p:spPr>
          <a:xfrm>
            <a:off x="9427029" y="320769"/>
            <a:ext cx="1698171" cy="2117631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This symbol will help provide tips and guidance.</a:t>
            </a:r>
            <a:r>
              <a:rPr lang="en-US" dirty="0"/>
              <a:t>.</a:t>
            </a:r>
          </a:p>
        </p:txBody>
      </p:sp>
      <p:pic>
        <p:nvPicPr>
          <p:cNvPr id="6" name="Picture 2" descr="tip-uai-516x516 -">
            <a:extLst>
              <a:ext uri="{FF2B5EF4-FFF2-40B4-BE49-F238E27FC236}">
                <a16:creationId xmlns:a16="http://schemas.microsoft.com/office/drawing/2014/main" id="{1911D625-1A09-4F3D-B646-F2B679008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1677" y="359561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C00FA3-F15F-4581-AA7E-36EE1787F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27975" y="3657599"/>
            <a:ext cx="497165" cy="4341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932454-53A4-4D3E-ADDF-53D91A40D2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38025" y="4267199"/>
            <a:ext cx="497165" cy="4341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1FD2568-4538-485D-A79F-D5576A34DA94}"/>
              </a:ext>
            </a:extLst>
          </p:cNvPr>
          <p:cNvSpPr/>
          <p:nvPr/>
        </p:nvSpPr>
        <p:spPr>
          <a:xfrm>
            <a:off x="8381832" y="3320006"/>
            <a:ext cx="2743368" cy="2318794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803275" indent="-120650"/>
            <a:endParaRPr lang="en-US" sz="8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in document section</a:t>
            </a:r>
          </a:p>
          <a:p>
            <a:pPr marL="803275" indent="-120650"/>
            <a:endParaRPr lang="en-US" sz="11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Go to WEB Link</a:t>
            </a:r>
          </a:p>
          <a:p>
            <a:pPr marL="803275" indent="-120650"/>
            <a:endParaRPr lang="en-US" sz="1200" dirty="0">
              <a:solidFill>
                <a:schemeClr val="bg2">
                  <a:lumMod val="50000"/>
                </a:schemeClr>
              </a:solidFill>
            </a:endParaRPr>
          </a:p>
          <a:p>
            <a:pPr marL="803275" indent="-120650"/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Return to home page</a:t>
            </a:r>
          </a:p>
          <a:p>
            <a:pPr marL="803275" indent="-120650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3D1EE9-48C3-48FB-9D3E-C6B81048252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8659685" y="4863105"/>
            <a:ext cx="453844" cy="447884"/>
          </a:xfrm>
          <a:prstGeom prst="rect">
            <a:avLst/>
          </a:prstGeom>
        </p:spPr>
      </p:pic>
      <p:pic>
        <p:nvPicPr>
          <p:cNvPr id="23" name="Picture 22">
            <a:hlinkClick r:id="rId11" action="ppaction://hlinksldjump"/>
            <a:extLst>
              <a:ext uri="{FF2B5EF4-FFF2-40B4-BE49-F238E27FC236}">
                <a16:creationId xmlns:a16="http://schemas.microsoft.com/office/drawing/2014/main" id="{17C6B295-F28E-4F04-B470-BDAEFA0D80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235" y="1380656"/>
            <a:ext cx="497165" cy="434190"/>
          </a:xfrm>
          <a:prstGeom prst="rect">
            <a:avLst/>
          </a:prstGeom>
        </p:spPr>
      </p:pic>
      <p:pic>
        <p:nvPicPr>
          <p:cNvPr id="24" name="Picture 23">
            <a:hlinkClick r:id="rId12" action="ppaction://hlinksldjump"/>
            <a:extLst>
              <a:ext uri="{FF2B5EF4-FFF2-40B4-BE49-F238E27FC236}">
                <a16:creationId xmlns:a16="http://schemas.microsoft.com/office/drawing/2014/main" id="{7AAA941A-B68C-4841-8DDE-60B6A44EB1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040" y="2004210"/>
            <a:ext cx="497165" cy="434190"/>
          </a:xfrm>
          <a:prstGeom prst="rect">
            <a:avLst/>
          </a:prstGeom>
        </p:spPr>
      </p:pic>
      <p:pic>
        <p:nvPicPr>
          <p:cNvPr id="25" name="Picture 24">
            <a:hlinkClick r:id="rId13" action="ppaction://hlinksldjump"/>
            <a:extLst>
              <a:ext uri="{FF2B5EF4-FFF2-40B4-BE49-F238E27FC236}">
                <a16:creationId xmlns:a16="http://schemas.microsoft.com/office/drawing/2014/main" id="{71ECBB69-94C0-4C59-A234-70DBF28C32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37" l="3333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039" y="4033707"/>
            <a:ext cx="497165" cy="434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95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CF660D-3231-4669-A5C5-4972712EF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0800" y="60374"/>
            <a:ext cx="1628775" cy="18192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B4B5BB-4A3F-4B88-9643-3EC6D270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52400"/>
            <a:ext cx="5791200" cy="1143000"/>
          </a:xfrm>
        </p:spPr>
        <p:txBody>
          <a:bodyPr/>
          <a:lstStyle/>
          <a:p>
            <a:pPr algn="l"/>
            <a:r>
              <a:rPr lang="en-US" dirty="0"/>
              <a:t>1. Faith in Action -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98F67-84DB-4DF8-9DCA-00B049807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71600"/>
            <a:ext cx="6553200" cy="4114800"/>
          </a:xfrm>
        </p:spPr>
        <p:txBody>
          <a:bodyPr/>
          <a:lstStyle/>
          <a:p>
            <a:r>
              <a:rPr lang="en-US" sz="2800" dirty="0"/>
              <a:t>Novena for Life</a:t>
            </a:r>
          </a:p>
          <a:p>
            <a:r>
              <a:rPr lang="en-US" sz="2800" dirty="0"/>
              <a:t>March for Life (Featured)</a:t>
            </a:r>
          </a:p>
          <a:p>
            <a:r>
              <a:rPr lang="en-US" sz="2800" dirty="0"/>
              <a:t>Christian Refugee Relief</a:t>
            </a:r>
          </a:p>
          <a:p>
            <a:r>
              <a:rPr lang="en-US" sz="2800" dirty="0"/>
              <a:t>Ultrasound (Featured)</a:t>
            </a:r>
          </a:p>
          <a:p>
            <a:r>
              <a:rPr lang="en-US" sz="2800" b="1" dirty="0"/>
              <a:t>Special Olympics (Featured)</a:t>
            </a:r>
          </a:p>
          <a:p>
            <a:r>
              <a:rPr lang="en-US" sz="2800" dirty="0"/>
              <a:t>Mass for people with Special Needs</a:t>
            </a:r>
          </a:p>
          <a:p>
            <a:r>
              <a:rPr lang="en-US" sz="2800" dirty="0"/>
              <a:t>Pregnancy Center Support</a:t>
            </a:r>
          </a:p>
          <a:p>
            <a:r>
              <a:rPr lang="en-US" sz="2800" dirty="0"/>
              <a:t>Silver Rose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1FF749-69E3-4AA1-A608-35855AB8F9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371600"/>
            <a:ext cx="4876800" cy="48006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C69FFFC-A1D5-4F6E-A6EA-7A2843A858A1}"/>
              </a:ext>
            </a:extLst>
          </p:cNvPr>
          <p:cNvCxnSpPr>
            <a:cxnSpLocks/>
          </p:cNvCxnSpPr>
          <p:nvPr/>
        </p:nvCxnSpPr>
        <p:spPr bwMode="auto">
          <a:xfrm>
            <a:off x="5334000" y="3733800"/>
            <a:ext cx="1143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Left Brace 9">
            <a:extLst>
              <a:ext uri="{FF2B5EF4-FFF2-40B4-BE49-F238E27FC236}">
                <a16:creationId xmlns:a16="http://schemas.microsoft.com/office/drawing/2014/main" id="{FE43DD91-449B-41B3-ACE9-E7609D4019BA}"/>
              </a:ext>
            </a:extLst>
          </p:cNvPr>
          <p:cNvSpPr/>
          <p:nvPr/>
        </p:nvSpPr>
        <p:spPr bwMode="auto">
          <a:xfrm>
            <a:off x="6477000" y="1371600"/>
            <a:ext cx="381000" cy="4800600"/>
          </a:xfrm>
          <a:prstGeom prst="leftBrac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pic>
        <p:nvPicPr>
          <p:cNvPr id="11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id="{0F525DD4-D974-45B5-86D0-210F8F3DB3A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9525000" cy="1470025"/>
          </a:xfrm>
        </p:spPr>
        <p:txBody>
          <a:bodyPr/>
          <a:lstStyle/>
          <a:p>
            <a:pPr algn="l"/>
            <a:r>
              <a:rPr lang="en-US" dirty="0"/>
              <a:t>2a. Special Olympics Program</a:t>
            </a:r>
            <a:br>
              <a:rPr lang="en-US" dirty="0"/>
            </a:br>
            <a:r>
              <a:rPr lang="en-US" sz="4000" dirty="0"/>
              <a:t>Supreme website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326" y="152400"/>
            <a:ext cx="1628775" cy="1819275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1AABE7DB-4F98-4395-8650-4F711E481F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0" y="1567406"/>
            <a:ext cx="6654308" cy="4909594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Supreme Website – </a:t>
            </a:r>
            <a:r>
              <a:rPr lang="en-US" sz="2800" b="1" dirty="0">
                <a:hlinkClick r:id="rId4"/>
              </a:rPr>
              <a:t>www.kofc.org</a:t>
            </a:r>
            <a:endParaRPr lang="en-US" sz="2800" b="1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Click on                  and PROGRAMS</a:t>
            </a:r>
            <a:endParaRPr lang="en-US" sz="2800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Click on RESOURCES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2800" b="1" dirty="0"/>
              <a:t>Click on LIFE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/>
              <a:t>Scroll down to Special Olympics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endParaRPr lang="en-US" sz="36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BA1CA3-4C8A-40C3-8107-16B9551B97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480" y="2133600"/>
            <a:ext cx="1330120" cy="37147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B33F99-C2B6-41CC-A481-D18BE5CC2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7400" y="4105276"/>
            <a:ext cx="2676525" cy="4953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1CE3C47C-B725-4E10-8367-56404BCC0601}"/>
              </a:ext>
            </a:extLst>
          </p:cNvPr>
          <p:cNvSpPr/>
          <p:nvPr/>
        </p:nvSpPr>
        <p:spPr>
          <a:xfrm>
            <a:off x="2057400" y="4623552"/>
            <a:ext cx="6699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780D3"/>
                </a:solidFill>
                <a:latin typeface="pt-sans-pro"/>
                <a:hlinkClick r:id="rId7"/>
              </a:rPr>
              <a:t>#10626</a:t>
            </a:r>
            <a:r>
              <a:rPr lang="en-US" dirty="0">
                <a:solidFill>
                  <a:srgbClr val="000000"/>
                </a:solidFill>
                <a:latin typeface="pt-sans-pro"/>
              </a:rPr>
              <a:t> - Guide Sheet – Instructions, steps, requirements, </a:t>
            </a:r>
            <a:r>
              <a:rPr lang="en-US" dirty="0" err="1">
                <a:solidFill>
                  <a:srgbClr val="000000"/>
                </a:solidFill>
                <a:latin typeface="pt-sans-pro"/>
              </a:rPr>
              <a:t>etc</a:t>
            </a:r>
            <a:r>
              <a:rPr lang="en-US" dirty="0">
                <a:solidFill>
                  <a:srgbClr val="000000"/>
                </a:solidFill>
                <a:latin typeface="pt-sans-pro"/>
              </a:rPr>
              <a:t>…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68D8681-A3E6-42DE-9200-25A700BA17D9}"/>
              </a:ext>
            </a:extLst>
          </p:cNvPr>
          <p:cNvSpPr/>
          <p:nvPr/>
        </p:nvSpPr>
        <p:spPr>
          <a:xfrm>
            <a:off x="2052711" y="5042823"/>
            <a:ext cx="65966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u="sng" dirty="0">
                <a:solidFill>
                  <a:srgbClr val="023769"/>
                </a:solidFill>
                <a:effectLst/>
                <a:latin typeface="pt-sans-pro"/>
              </a:rPr>
              <a:t>#10784</a:t>
            </a:r>
            <a:r>
              <a:rPr lang="en-US" dirty="0">
                <a:solidFill>
                  <a:srgbClr val="000000"/>
                </a:solidFill>
                <a:latin typeface="pt-sans-pro"/>
              </a:rPr>
              <a:t> – Fraternal Programs Report Form (</a:t>
            </a:r>
            <a:r>
              <a:rPr lang="en-US" i="1" dirty="0">
                <a:solidFill>
                  <a:srgbClr val="000000"/>
                </a:solidFill>
                <a:latin typeface="pt-sans-pro"/>
              </a:rPr>
              <a:t>Used to be #4584</a:t>
            </a:r>
            <a:r>
              <a:rPr lang="en-US" dirty="0">
                <a:solidFill>
                  <a:srgbClr val="000000"/>
                </a:solidFill>
                <a:latin typeface="pt-sans-pro"/>
              </a:rPr>
              <a:t>)</a:t>
            </a:r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562BBBA-8D20-44BA-B1A4-7716AC20DA7F}"/>
              </a:ext>
            </a:extLst>
          </p:cNvPr>
          <p:cNvSpPr/>
          <p:nvPr/>
        </p:nvSpPr>
        <p:spPr>
          <a:xfrm>
            <a:off x="2052711" y="5462094"/>
            <a:ext cx="43141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780D3"/>
                </a:solidFill>
                <a:latin typeface="pt-sans-pro"/>
                <a:hlinkClick r:id="rId8"/>
              </a:rPr>
              <a:t>#10702</a:t>
            </a:r>
            <a:r>
              <a:rPr lang="en-US" dirty="0">
                <a:solidFill>
                  <a:srgbClr val="000000"/>
                </a:solidFill>
                <a:latin typeface="pt-sans-pro"/>
              </a:rPr>
              <a:t> - Vertical Poster - Advertisement</a:t>
            </a:r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9E2BA74-E77F-4360-A6B8-7E476BED0544}"/>
              </a:ext>
            </a:extLst>
          </p:cNvPr>
          <p:cNvSpPr/>
          <p:nvPr/>
        </p:nvSpPr>
        <p:spPr>
          <a:xfrm>
            <a:off x="2052711" y="5881365"/>
            <a:ext cx="4596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780D3"/>
                </a:solidFill>
                <a:latin typeface="pt-sans-pro"/>
                <a:hlinkClick r:id="rId9"/>
              </a:rPr>
              <a:t>#10703</a:t>
            </a:r>
            <a:r>
              <a:rPr lang="en-US" dirty="0">
                <a:solidFill>
                  <a:srgbClr val="000000"/>
                </a:solidFill>
                <a:latin typeface="pt-sans-pro"/>
              </a:rPr>
              <a:t> - Horizontal Poster - Advertisement</a:t>
            </a:r>
            <a:endParaRPr lang="en-US" dirty="0"/>
          </a:p>
        </p:txBody>
      </p:sp>
      <p:pic>
        <p:nvPicPr>
          <p:cNvPr id="26" name="Picture 25">
            <a:hlinkClick r:id="rId10" action="ppaction://hlinksldjump"/>
            <a:extLst>
              <a:ext uri="{FF2B5EF4-FFF2-40B4-BE49-F238E27FC236}">
                <a16:creationId xmlns:a16="http://schemas.microsoft.com/office/drawing/2014/main" id="{ADE2779B-5B0D-4645-AA34-43E71E5732E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272A1D4-4A9C-4425-BDC3-541B3BF18AC5}"/>
              </a:ext>
            </a:extLst>
          </p:cNvPr>
          <p:cNvSpPr/>
          <p:nvPr/>
        </p:nvSpPr>
        <p:spPr>
          <a:xfrm>
            <a:off x="8330708" y="1207991"/>
            <a:ext cx="2468176" cy="319443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Fill out this form even if you didn’t do anything for Special Olympics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Send in form with 0 hours, 0 events and 0 dollars.</a:t>
            </a:r>
            <a:endParaRPr lang="en-US" dirty="0"/>
          </a:p>
        </p:txBody>
      </p:sp>
      <p:pic>
        <p:nvPicPr>
          <p:cNvPr id="14" name="Picture 2" descr="tip-uai-516x516 -">
            <a:extLst>
              <a:ext uri="{FF2B5EF4-FFF2-40B4-BE49-F238E27FC236}">
                <a16:creationId xmlns:a16="http://schemas.microsoft.com/office/drawing/2014/main" id="{7E1060AB-8D03-4FF0-B960-4B0648861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23" y="1246783"/>
            <a:ext cx="944177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C908E15-728C-4E9E-9285-0EDEA97746BC}"/>
              </a:ext>
            </a:extLst>
          </p:cNvPr>
          <p:cNvCxnSpPr>
            <a:cxnSpLocks/>
            <a:stCxn id="13" idx="1"/>
          </p:cNvCxnSpPr>
          <p:nvPr/>
        </p:nvCxnSpPr>
        <p:spPr bwMode="auto">
          <a:xfrm flipH="1">
            <a:off x="4267200" y="2805210"/>
            <a:ext cx="4063508" cy="237639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8081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52400"/>
            <a:ext cx="9525000" cy="1470025"/>
          </a:xfrm>
        </p:spPr>
        <p:txBody>
          <a:bodyPr/>
          <a:lstStyle/>
          <a:p>
            <a:pPr algn="l"/>
            <a:r>
              <a:rPr lang="en-US" dirty="0"/>
              <a:t>2b. Special Olympics Program</a:t>
            </a:r>
            <a:br>
              <a:rPr lang="en-US" dirty="0"/>
            </a:br>
            <a:r>
              <a:rPr lang="en-US" dirty="0"/>
              <a:t>      </a:t>
            </a:r>
            <a:r>
              <a:rPr lang="en-US" sz="4000" dirty="0"/>
              <a:t>#10626 – Guide Sheet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11" name="Picture 10">
            <a:hlinkClick r:id="rId4"/>
            <a:extLst>
              <a:ext uri="{FF2B5EF4-FFF2-40B4-BE49-F238E27FC236}">
                <a16:creationId xmlns:a16="http://schemas.microsoft.com/office/drawing/2014/main" id="{99C300B5-C24B-4997-969E-2B2BFE6AB5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237" l="3333" r="1000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3592" y="1026574"/>
            <a:ext cx="497165" cy="4341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95F305D-1201-4EAB-B711-3000428911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62400" y="1611874"/>
            <a:ext cx="3733800" cy="44767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5DD49-DDF9-4DFF-BF60-42C14848B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72400" y="1828800"/>
            <a:ext cx="3686175" cy="2286000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FD7CBB4-BB86-43F8-9377-8D83CAF92083}"/>
              </a:ext>
            </a:extLst>
          </p:cNvPr>
          <p:cNvSpPr/>
          <p:nvPr/>
        </p:nvSpPr>
        <p:spPr>
          <a:xfrm>
            <a:off x="778359" y="1758562"/>
            <a:ext cx="3107841" cy="319443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Chairman Role &amp; Responsibilities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Things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Action Steps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– Step-by-step procedures to have your event.</a:t>
            </a:r>
            <a:endParaRPr lang="en-US" dirty="0"/>
          </a:p>
        </p:txBody>
      </p:sp>
      <p:pic>
        <p:nvPicPr>
          <p:cNvPr id="24" name="Picture 2" descr="tip-uai-516x516 -">
            <a:extLst>
              <a:ext uri="{FF2B5EF4-FFF2-40B4-BE49-F238E27FC236}">
                <a16:creationId xmlns:a16="http://schemas.microsoft.com/office/drawing/2014/main" id="{16EEB0A6-0D3E-439F-A6B5-C6F080BFE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725" y="1797354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71ADC18-1ED4-4596-A82E-F1D4902F846C}"/>
              </a:ext>
            </a:extLst>
          </p:cNvPr>
          <p:cNvCxnSpPr>
            <a:cxnSpLocks/>
          </p:cNvCxnSpPr>
          <p:nvPr/>
        </p:nvCxnSpPr>
        <p:spPr bwMode="auto">
          <a:xfrm>
            <a:off x="2971800" y="3200400"/>
            <a:ext cx="12192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515FC71-6C61-43A7-87D0-ABE9B9C7DBFF}"/>
              </a:ext>
            </a:extLst>
          </p:cNvPr>
          <p:cNvCxnSpPr>
            <a:cxnSpLocks/>
          </p:cNvCxnSpPr>
          <p:nvPr/>
        </p:nvCxnSpPr>
        <p:spPr bwMode="auto">
          <a:xfrm>
            <a:off x="3505200" y="4038600"/>
            <a:ext cx="685800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C8DC636F-72EE-4C1C-8833-2BBED7D359DA}"/>
              </a:ext>
            </a:extLst>
          </p:cNvPr>
          <p:cNvSpPr/>
          <p:nvPr/>
        </p:nvSpPr>
        <p:spPr>
          <a:xfrm>
            <a:off x="7924800" y="4038600"/>
            <a:ext cx="3500923" cy="2050024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Regular Program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– 10% of Council participates</a:t>
            </a:r>
          </a:p>
          <a:p>
            <a:r>
              <a:rPr lang="en-US" sz="1400" b="1" dirty="0">
                <a:solidFill>
                  <a:schemeClr val="bg2">
                    <a:lumMod val="50000"/>
                  </a:schemeClr>
                </a:solidFill>
              </a:rPr>
              <a:t>Featured Program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 – Must meet these requirements</a:t>
            </a:r>
            <a:endParaRPr lang="en-US" dirty="0"/>
          </a:p>
        </p:txBody>
      </p:sp>
      <p:pic>
        <p:nvPicPr>
          <p:cNvPr id="29" name="Picture 2" descr="tip-uai-516x516 -">
            <a:extLst>
              <a:ext uri="{FF2B5EF4-FFF2-40B4-BE49-F238E27FC236}">
                <a16:creationId xmlns:a16="http://schemas.microsoft.com/office/drawing/2014/main" id="{80CC0C27-E107-4793-9856-B6C242E2D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068925"/>
            <a:ext cx="1188875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862E3B58-F22D-492D-A564-7972FAF484FF}"/>
              </a:ext>
            </a:extLst>
          </p:cNvPr>
          <p:cNvCxnSpPr>
            <a:cxnSpLocks/>
          </p:cNvCxnSpPr>
          <p:nvPr/>
        </p:nvCxnSpPr>
        <p:spPr bwMode="auto">
          <a:xfrm flipV="1">
            <a:off x="8001002" y="2986230"/>
            <a:ext cx="0" cy="280497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3">
            <a:hlinkClick r:id="rId10" action="ppaction://hlinksldjump"/>
            <a:extLst>
              <a:ext uri="{FF2B5EF4-FFF2-40B4-BE49-F238E27FC236}">
                <a16:creationId xmlns:a16="http://schemas.microsoft.com/office/drawing/2014/main" id="{FD45045E-3321-43E8-840D-2FFE2BB2C9F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8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1 – Request the form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58AA9A-8B88-4950-8A71-FF4DE72A0C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72508" y="1531776"/>
            <a:ext cx="5059631" cy="433562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F00843D-A19E-4950-87BD-85D52CD2E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61" y="1562748"/>
            <a:ext cx="6654308" cy="4909594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Supreme Website – </a:t>
            </a:r>
            <a:r>
              <a:rPr lang="en-US" sz="2800" dirty="0">
                <a:hlinkClick r:id="rId8"/>
              </a:rPr>
              <a:t>www.kofc.org</a:t>
            </a:r>
            <a:endParaRPr lang="en-US" sz="2800" dirty="0"/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Click on                  and PROGRAMS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Click on RESOURCES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r>
              <a:rPr lang="en-US" sz="2800" dirty="0"/>
              <a:t>Click on LIFE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Scroll down to Special Olympics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Click on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Enter your membership #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Enter your last name</a:t>
            </a:r>
          </a:p>
          <a:p>
            <a:pPr marL="971550" lvl="1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400" dirty="0"/>
              <a:t>Click on  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endParaRPr lang="en-US" sz="36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B660EA7-8B46-4E7C-864C-5354C3C561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7400" y="2133600"/>
            <a:ext cx="1330120" cy="3714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7F1D9B-A61C-439D-935F-72CD523FDAB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57400" y="3966179"/>
            <a:ext cx="4962911" cy="37147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B3FFA7-C9DD-4D6B-8557-817AAAC0F4B4}"/>
              </a:ext>
            </a:extLst>
          </p:cNvPr>
          <p:cNvCxnSpPr/>
          <p:nvPr/>
        </p:nvCxnSpPr>
        <p:spPr bwMode="auto">
          <a:xfrm flipV="1">
            <a:off x="4495800" y="4337654"/>
            <a:ext cx="2418369" cy="234346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68074C1-CD40-4595-A09B-7E1C7939955E}"/>
              </a:ext>
            </a:extLst>
          </p:cNvPr>
          <p:cNvCxnSpPr>
            <a:cxnSpLocks/>
          </p:cNvCxnSpPr>
          <p:nvPr/>
        </p:nvCxnSpPr>
        <p:spPr bwMode="auto">
          <a:xfrm flipV="1">
            <a:off x="4020531" y="4709129"/>
            <a:ext cx="2999780" cy="279062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8CC526A-0826-4CF1-AD90-469715B05C8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453940" y="5233524"/>
            <a:ext cx="933580" cy="342948"/>
          </a:xfrm>
          <a:prstGeom prst="rect">
            <a:avLst/>
          </a:prstGeom>
        </p:spPr>
      </p:pic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ABF28D2-DCA8-4251-9B5D-753ADECED3D4}"/>
              </a:ext>
            </a:extLst>
          </p:cNvPr>
          <p:cNvCxnSpPr>
            <a:cxnSpLocks/>
          </p:cNvCxnSpPr>
          <p:nvPr/>
        </p:nvCxnSpPr>
        <p:spPr bwMode="auto">
          <a:xfrm>
            <a:off x="3439120" y="5379789"/>
            <a:ext cx="3475049" cy="19668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5FAFAEF-965C-4521-8DB6-E9CD759B8DFC}"/>
              </a:ext>
            </a:extLst>
          </p:cNvPr>
          <p:cNvSpPr txBox="1"/>
          <p:nvPr/>
        </p:nvSpPr>
        <p:spPr>
          <a:xfrm>
            <a:off x="2209801" y="5867400"/>
            <a:ext cx="937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Within 1-2 minutes, Supreme will send you an email (to the email address they have on file for you) with a link for you to submit your form.</a:t>
            </a:r>
          </a:p>
        </p:txBody>
      </p:sp>
    </p:spTree>
    <p:extLst>
      <p:ext uri="{BB962C8B-B14F-4D97-AF65-F5344CB8AC3E}">
        <p14:creationId xmlns:p14="http://schemas.microsoft.com/office/powerpoint/2010/main" val="2300852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2 – Open the form via email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98D53-5D76-48F6-818B-9C88C66FF0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685" y="1708842"/>
            <a:ext cx="5543211" cy="287980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B3FFA7-C9DD-4D6B-8557-817AAAC0F4B4}"/>
              </a:ext>
            </a:extLst>
          </p:cNvPr>
          <p:cNvCxnSpPr>
            <a:cxnSpLocks/>
            <a:stCxn id="17" idx="1"/>
          </p:cNvCxnSpPr>
          <p:nvPr/>
        </p:nvCxnSpPr>
        <p:spPr bwMode="auto">
          <a:xfrm flipH="1">
            <a:off x="2057400" y="2860351"/>
            <a:ext cx="3225288" cy="941473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DA2054A-4032-4701-B6AE-81234FAF770E}"/>
              </a:ext>
            </a:extLst>
          </p:cNvPr>
          <p:cNvSpPr/>
          <p:nvPr/>
        </p:nvSpPr>
        <p:spPr>
          <a:xfrm>
            <a:off x="6248400" y="3124200"/>
            <a:ext cx="5114310" cy="3194438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If you don’t have an email address associated with your membership (or the email address on file is old), you won’t receive an email.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Give your correct email address to your Financial Secretary so he can update your membership records in Member Management.</a:t>
            </a:r>
            <a:endParaRPr lang="en-US" dirty="0"/>
          </a:p>
        </p:txBody>
      </p:sp>
      <p:pic>
        <p:nvPicPr>
          <p:cNvPr id="22" name="Picture 2" descr="tip-uai-516x516 -">
            <a:extLst>
              <a:ext uri="{FF2B5EF4-FFF2-40B4-BE49-F238E27FC236}">
                <a16:creationId xmlns:a16="http://schemas.microsoft.com/office/drawing/2014/main" id="{71913911-BEF2-4AC8-AD5E-5297C57C7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686" y="3200400"/>
            <a:ext cx="1431737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F00843D-A19E-4950-87BD-85D52CD2E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2688" y="1622425"/>
            <a:ext cx="6654308" cy="2475852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Open you e-mail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Open the email from Member Services</a:t>
            </a:r>
          </a:p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Click on the link for the form</a:t>
            </a:r>
          </a:p>
        </p:txBody>
      </p:sp>
    </p:spTree>
    <p:extLst>
      <p:ext uri="{BB962C8B-B14F-4D97-AF65-F5344CB8AC3E}">
        <p14:creationId xmlns:p14="http://schemas.microsoft.com/office/powerpoint/2010/main" val="21989139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3 – Select Special Olympics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AF00843D-A19E-4950-87BD-85D52CD2EA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861" y="1562748"/>
            <a:ext cx="6654308" cy="4909594"/>
          </a:xfrm>
        </p:spPr>
        <p:txBody>
          <a:bodyPr/>
          <a:lstStyle/>
          <a:p>
            <a:pPr marL="514350" indent="-514350" algn="l" fontAlgn="auto">
              <a:spcBef>
                <a:spcPts val="30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dirty="0"/>
              <a:t>Click on </a:t>
            </a:r>
            <a:r>
              <a:rPr lang="en-US" sz="2400" dirty="0"/>
              <a:t>  </a:t>
            </a:r>
          </a:p>
          <a:p>
            <a:pPr marL="514350" indent="-514350" algn="l">
              <a:spcBef>
                <a:spcPts val="300"/>
              </a:spcBef>
              <a:buFont typeface="+mj-lt"/>
              <a:buAutoNum type="arabicPeriod"/>
              <a:defRPr/>
            </a:pPr>
            <a:endParaRPr lang="en-US" sz="36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80C322C-C265-45C7-9398-D7A789BBEE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0311" y="1508675"/>
            <a:ext cx="4726321" cy="18405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8861311-8A7C-4152-ABFF-A30BC0F2389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0311" y="3343792"/>
            <a:ext cx="4723451" cy="17580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FD5CC2-330B-4AB6-82FC-20F50BCA0F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25254" y="1662065"/>
            <a:ext cx="2089545" cy="37789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8B9F7AD-CDE3-4A1F-B548-E120069BC33E}"/>
              </a:ext>
            </a:extLst>
          </p:cNvPr>
          <p:cNvSpPr/>
          <p:nvPr/>
        </p:nvSpPr>
        <p:spPr>
          <a:xfrm>
            <a:off x="486399" y="2374057"/>
            <a:ext cx="4847601" cy="2655143"/>
          </a:xfrm>
          <a:prstGeom prst="roundRect">
            <a:avLst/>
          </a:prstGeom>
          <a:noFill/>
          <a:ln w="571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Form 10784 is being updated to allow for specific information by program.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>
                    <a:lumMod val="50000"/>
                  </a:schemeClr>
                </a:solidFill>
              </a:rPr>
              <a:t>Once you select Special Olympics, the rest of the form is displayed which is unique to this program.</a:t>
            </a:r>
            <a:endParaRPr lang="en-US" dirty="0"/>
          </a:p>
        </p:txBody>
      </p:sp>
      <p:pic>
        <p:nvPicPr>
          <p:cNvPr id="23" name="Picture 2" descr="tip-uai-516x516 -">
            <a:extLst>
              <a:ext uri="{FF2B5EF4-FFF2-40B4-BE49-F238E27FC236}">
                <a16:creationId xmlns:a16="http://schemas.microsoft.com/office/drawing/2014/main" id="{5D450FDD-7127-4A5E-8265-CF776ED6F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685" y="2450257"/>
            <a:ext cx="1357073" cy="11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6B3FFA7-C9DD-4D6B-8557-817AAAC0F4B4}"/>
              </a:ext>
            </a:extLst>
          </p:cNvPr>
          <p:cNvCxnSpPr>
            <a:cxnSpLocks/>
            <a:stCxn id="5" idx="3"/>
          </p:cNvCxnSpPr>
          <p:nvPr/>
        </p:nvCxnSpPr>
        <p:spPr bwMode="auto">
          <a:xfrm>
            <a:off x="4114799" y="1851013"/>
            <a:ext cx="6400801" cy="2567188"/>
          </a:xfrm>
          <a:prstGeom prst="straightConnector1">
            <a:avLst/>
          </a:prstGeom>
          <a:ln>
            <a:solidFill>
              <a:srgbClr val="FF0000"/>
            </a:solidFill>
            <a:headEnd type="none" w="med" len="med"/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53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52400"/>
            <a:ext cx="9525000" cy="1470025"/>
          </a:xfrm>
        </p:spPr>
        <p:txBody>
          <a:bodyPr/>
          <a:lstStyle/>
          <a:p>
            <a:r>
              <a:rPr lang="en-US" dirty="0"/>
              <a:t>2c. Special Olympics Program</a:t>
            </a:r>
            <a:br>
              <a:rPr lang="en-US" dirty="0"/>
            </a:br>
            <a:r>
              <a:rPr lang="en-US" sz="4000" dirty="0"/>
              <a:t>Step 4 – Dates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5D6300-78FA-44E7-9DDB-1B9C21F2A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2066" y="152400"/>
            <a:ext cx="1628775" cy="181927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A43D0859-9BC0-455D-BE86-DE8B224EA61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413" t="9513" r="8535" b="9513"/>
          <a:stretch/>
        </p:blipFill>
        <p:spPr>
          <a:xfrm>
            <a:off x="9069478" y="6248400"/>
            <a:ext cx="453844" cy="447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DB8904-43E5-48BE-AC64-7A5F245C61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2400" y="1447800"/>
            <a:ext cx="11441122" cy="828791"/>
          </a:xfrm>
          <a:prstGeom prst="rect">
            <a:avLst/>
          </a:prstGeom>
        </p:spPr>
      </p:pic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CE66718E-3FCD-47D7-9F45-2DDAB804A192}"/>
              </a:ext>
            </a:extLst>
          </p:cNvPr>
          <p:cNvSpPr txBox="1">
            <a:spLocks/>
          </p:cNvSpPr>
          <p:nvPr/>
        </p:nvSpPr>
        <p:spPr bwMode="auto">
          <a:xfrm>
            <a:off x="990600" y="2216834"/>
            <a:ext cx="10515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6pPr>
            <a:lvl7pPr marL="27432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7pPr>
            <a:lvl8pPr marL="32004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8pPr>
            <a:lvl9pPr marL="3657600" indent="0" algn="ctr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l"/>
            <a:r>
              <a:rPr lang="en-US" sz="2800" kern="0" dirty="0"/>
              <a:t>Enter the date(s) of the program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For “Event Specific” volunteers, enter the day the event began and the date in ended.  </a:t>
            </a:r>
            <a:r>
              <a:rPr lang="en-US" sz="1800" i="1" kern="0" dirty="0"/>
              <a:t>NOTE:  You may have spent time BEFORE &amp; AFTER the event doing planning and follow-up but don’t include those dates here.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For “Year Round” volunteers, enter 1/1/20XX – 12/31/20XX.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kern="0" dirty="0"/>
              <a:t>You can also combine these onto one form.  Enter 1/1/20XX – 12/31/20XX and just submit the one form in January </a:t>
            </a:r>
            <a:r>
              <a:rPr lang="en-US" sz="2000" i="1" kern="0" dirty="0"/>
              <a:t>(no later than 1/31)</a:t>
            </a:r>
          </a:p>
        </p:txBody>
      </p:sp>
    </p:spTree>
    <p:extLst>
      <p:ext uri="{BB962C8B-B14F-4D97-AF65-F5344CB8AC3E}">
        <p14:creationId xmlns:p14="http://schemas.microsoft.com/office/powerpoint/2010/main" val="3743606387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rump Mediaeval"/>
        <a:ea typeface=""/>
        <a:cs typeface=""/>
      </a:majorFont>
      <a:minorFont>
        <a:latin typeface="Trump Mediaev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ofC Blank.pptx" id="{448A4003-2DB4-433B-AF9C-F754CB74CF43}" vid="{41EBF02C-D5F3-461B-8169-CD90AA4AA3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KofC Blank Wide (1)</Template>
  <TotalTime>677</TotalTime>
  <Words>1238</Words>
  <Application>Microsoft Office PowerPoint</Application>
  <PresentationFormat>Widescreen</PresentationFormat>
  <Paragraphs>149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Bookman Old Style</vt:lpstr>
      <vt:lpstr>Calibri</vt:lpstr>
      <vt:lpstr>pt-sans-pro</vt:lpstr>
      <vt:lpstr>Times</vt:lpstr>
      <vt:lpstr>Times New Roman</vt:lpstr>
      <vt:lpstr>Trump Mediaeval</vt:lpstr>
      <vt:lpstr>Blank Presentation</vt:lpstr>
      <vt:lpstr>Faith in Action </vt:lpstr>
      <vt:lpstr>Agenda</vt:lpstr>
      <vt:lpstr>1. Faith in Action - Life</vt:lpstr>
      <vt:lpstr>2a. Special Olympics Program Supreme website</vt:lpstr>
      <vt:lpstr>2b. Special Olympics Program       #10626 – Guide Sheet</vt:lpstr>
      <vt:lpstr>2c. Special Olympics Program Step 1 – Request the form</vt:lpstr>
      <vt:lpstr>2c. Special Olympics Program Step 2 – Open the form via email</vt:lpstr>
      <vt:lpstr>2c. Special Olympics Program Step 3 – Select Special Olympics</vt:lpstr>
      <vt:lpstr>2c. Special Olympics Program Step 4 – Dates</vt:lpstr>
      <vt:lpstr>2c. Special Olympics Program Step 5 – Volunteers</vt:lpstr>
      <vt:lpstr>2c. Special Olympics Program Step 6 – Other Volunteer Info</vt:lpstr>
      <vt:lpstr>2c. Special Olympics Program Step 7 – State Council Events</vt:lpstr>
      <vt:lpstr>2c. Special Olympics Program Step 8 – Subjective Information</vt:lpstr>
      <vt:lpstr>2c. Special Olympics Program Step 9 – Submit</vt:lpstr>
      <vt:lpstr>Michigan MI Drive Reporting as Special Olympics</vt:lpstr>
    </vt:vector>
  </TitlesOfParts>
  <Company>Knights of Columbus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Deputy</dc:title>
  <dc:creator>Jim Escott</dc:creator>
  <cp:lastModifiedBy>Jim Escott</cp:lastModifiedBy>
  <cp:revision>88</cp:revision>
  <cp:lastPrinted>2016-06-08T13:53:49Z</cp:lastPrinted>
  <dcterms:created xsi:type="dcterms:W3CDTF">2020-05-18T16:01:53Z</dcterms:created>
  <dcterms:modified xsi:type="dcterms:W3CDTF">2021-01-17T18:16:31Z</dcterms:modified>
</cp:coreProperties>
</file>