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96" r:id="rId2"/>
    <p:sldId id="297" r:id="rId3"/>
    <p:sldId id="306" r:id="rId4"/>
    <p:sldId id="427" r:id="rId5"/>
    <p:sldId id="307" r:id="rId6"/>
    <p:sldId id="449" r:id="rId7"/>
    <p:sldId id="309" r:id="rId8"/>
    <p:sldId id="302" r:id="rId9"/>
    <p:sldId id="450" r:id="rId10"/>
    <p:sldId id="430" r:id="rId11"/>
    <p:sldId id="432" r:id="rId12"/>
    <p:sldId id="431" r:id="rId13"/>
    <p:sldId id="442" r:id="rId14"/>
    <p:sldId id="443" r:id="rId15"/>
    <p:sldId id="447" r:id="rId16"/>
    <p:sldId id="446" r:id="rId17"/>
    <p:sldId id="445" r:id="rId18"/>
    <p:sldId id="453" r:id="rId19"/>
    <p:sldId id="452" r:id="rId20"/>
    <p:sldId id="451" r:id="rId21"/>
    <p:sldId id="454" r:id="rId22"/>
    <p:sldId id="455" r:id="rId23"/>
    <p:sldId id="448" r:id="rId24"/>
    <p:sldId id="436" r:id="rId25"/>
    <p:sldId id="437" r:id="rId26"/>
    <p:sldId id="460" r:id="rId27"/>
    <p:sldId id="461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337" r:id="rId3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>
      <p:ext uri="{19B8F6BF-5375-455C-9EA6-DF929625EA0E}">
        <p15:presenceInfo xmlns:p15="http://schemas.microsoft.com/office/powerpoint/2012/main" userId="cebaecd042562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6305" autoAdjust="0"/>
  </p:normalViewPr>
  <p:slideViewPr>
    <p:cSldViewPr>
      <p:cViewPr varScale="1">
        <p:scale>
          <a:sx n="68" d="100"/>
          <a:sy n="68" d="100"/>
        </p:scale>
        <p:origin x="9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6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hyperlink" Target="about:blank" TargetMode="Externa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slide" Target="slide3.xml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about:blank" TargetMode="Externa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3.png"/><Relationship Id="rId7" Type="http://schemas.openxmlformats.org/officeDocument/2006/relationships/hyperlink" Target="about:blank" TargetMode="External"/><Relationship Id="rId12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35.xml"/><Relationship Id="rId5" Type="http://schemas.openxmlformats.org/officeDocument/2006/relationships/image" Target="../media/image38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10.png"/><Relationship Id="rId12" Type="http://schemas.openxmlformats.org/officeDocument/2006/relationships/image" Target="../media/image44.png"/><Relationship Id="rId2" Type="http://schemas.openxmlformats.org/officeDocument/2006/relationships/hyperlink" Target="https://www.kofc.org/en/resources/for-members/membership-growth/prospect-tab-walkthrough.pd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3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slide" Target="slide24.xml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ikofc.org/storage/resource-items/Training/Where%20to%20go%20for%20help%2021.01.pdf" TargetMode="External"/><Relationship Id="rId13" Type="http://schemas.openxmlformats.org/officeDocument/2006/relationships/hyperlink" Target="https://mikofc.org/storage/resource-items/Training/2020-2021_Budget_Template.xlsx" TargetMode="External"/><Relationship Id="rId18" Type="http://schemas.openxmlformats.org/officeDocument/2006/relationships/hyperlink" Target="https://youtu.be/c0lswbh66tg" TargetMode="External"/><Relationship Id="rId3" Type="http://schemas.openxmlformats.org/officeDocument/2006/relationships/image" Target="../media/image13.png"/><Relationship Id="rId21" Type="http://schemas.openxmlformats.org/officeDocument/2006/relationships/hyperlink" Target="https://www.kofc.org/en/forms/leadership/financial-secretary5089.pdf" TargetMode="External"/><Relationship Id="rId7" Type="http://schemas.openxmlformats.org/officeDocument/2006/relationships/hyperlink" Target="https://youtu.be/1zwvfbuD3Fo" TargetMode="External"/><Relationship Id="rId12" Type="http://schemas.openxmlformats.org/officeDocument/2006/relationships/hyperlink" Target="https://mikofc.org/storage/resource-items/Training/Trustee%20Handbook%203.docx.pdf" TargetMode="External"/><Relationship Id="rId17" Type="http://schemas.openxmlformats.org/officeDocument/2006/relationships/hyperlink" Target="https://youtu.be/7M-KYfKBDig" TargetMode="External"/><Relationship Id="rId2" Type="http://schemas.openxmlformats.org/officeDocument/2006/relationships/slide" Target="slide2.xml"/><Relationship Id="rId16" Type="http://schemas.openxmlformats.org/officeDocument/2006/relationships/hyperlink" Target="https://mikofc.org/storage/resource-items/imported/FS%20Mem%20Mgt%20Training.pps" TargetMode="External"/><Relationship Id="rId20" Type="http://schemas.openxmlformats.org/officeDocument/2006/relationships/hyperlink" Target="https://players.brightcove.net/802593642001/BF7mrlFFAd_default/index.html?videoId=6145850993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NSMpEPB_ro" TargetMode="External"/><Relationship Id="rId11" Type="http://schemas.openxmlformats.org/officeDocument/2006/relationships/hyperlink" Target="https://mikofc.org/storage/resource-items/Training/Treasurer%20Handbook.pdf" TargetMode="External"/><Relationship Id="rId5" Type="http://schemas.openxmlformats.org/officeDocument/2006/relationships/hyperlink" Target="https://youtu.be/o9JmMBj_qMQ" TargetMode="External"/><Relationship Id="rId15" Type="http://schemas.openxmlformats.org/officeDocument/2006/relationships/hyperlink" Target="https://www.kofc.org/un/en/resources/officers/leadership_resources.pdf" TargetMode="External"/><Relationship Id="rId10" Type="http://schemas.openxmlformats.org/officeDocument/2006/relationships/hyperlink" Target="https://www.kofc.org/en/forms/council/audit1_1295_p.pdf" TargetMode="External"/><Relationship Id="rId19" Type="http://schemas.openxmlformats.org/officeDocument/2006/relationships/hyperlink" Target="https://mikofc.org/storage/resource-items/Training/E-Member%20to%20Council%20Process%2021.01.pdf" TargetMode="External"/><Relationship Id="rId4" Type="http://schemas.microsoft.com/office/2007/relationships/hdphoto" Target="../media/hdphoto3.wdp"/><Relationship Id="rId9" Type="http://schemas.openxmlformats.org/officeDocument/2006/relationships/hyperlink" Target="https://mikofc.org/storage/resource-items/Training/How-to-Conduct%20an%20Audit.pdf" TargetMode="External"/><Relationship Id="rId14" Type="http://schemas.openxmlformats.org/officeDocument/2006/relationships/hyperlink" Target="https://www.kofc.org/un/en/forms/leadership/charter-const-laws30.pdf" TargetMode="External"/><Relationship Id="rId22" Type="http://schemas.openxmlformats.org/officeDocument/2006/relationships/hyperlink" Target="http://www.kofc.org/un/en/forms/leadership/financial-secretary-flyer10238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58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about:blank" TargetMode="Externa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en.wikipedia.org/wiki/Knights_of_Columbus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3.png"/><Relationship Id="rId7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10363200" cy="1470025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Financial Officer Workshop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76A52-29B6-4831-A284-D9328462E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95710"/>
            <a:ext cx="2724150" cy="2343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6FF24-DFA4-47A4-860E-DD7A9C0F8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42" y="3195710"/>
            <a:ext cx="2002516" cy="2343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2EA91-0235-4D55-848A-016B7ECB5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200400"/>
            <a:ext cx="2469125" cy="2343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97378-2DD9-4DBD-8034-8BC82A9ED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1336542" cy="1726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F8DF7-672C-4D16-9254-E899C8E3EE17}"/>
              </a:ext>
            </a:extLst>
          </p:cNvPr>
          <p:cNvSpPr txBox="1"/>
          <p:nvPr/>
        </p:nvSpPr>
        <p:spPr>
          <a:xfrm>
            <a:off x="3438039" y="5531825"/>
            <a:ext cx="107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Treasurer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EDB89-5948-47F1-90C9-DC0015CE9505}"/>
              </a:ext>
            </a:extLst>
          </p:cNvPr>
          <p:cNvSpPr txBox="1"/>
          <p:nvPr/>
        </p:nvSpPr>
        <p:spPr>
          <a:xfrm>
            <a:off x="6509468" y="3011044"/>
            <a:ext cx="9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Trustees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168A4-3C3F-44CE-9164-670BFAA0BA89}"/>
              </a:ext>
            </a:extLst>
          </p:cNvPr>
          <p:cNvSpPr txBox="1"/>
          <p:nvPr/>
        </p:nvSpPr>
        <p:spPr>
          <a:xfrm>
            <a:off x="8796321" y="5502517"/>
            <a:ext cx="194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Financial Secretary</a:t>
            </a:r>
          </a:p>
        </p:txBody>
      </p:sp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2">
            <a:extLst>
              <a:ext uri="{FF2B5EF4-FFF2-40B4-BE49-F238E27FC236}">
                <a16:creationId xmlns:a16="http://schemas.microsoft.com/office/drawing/2014/main" id="{1651FF3E-F02C-4C8D-A315-9EA3FF142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134" y="1707015"/>
            <a:ext cx="0" cy="68580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29AA4604-39FE-4190-B66D-EA7B73D40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471" y="4323483"/>
            <a:ext cx="0" cy="68580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52400"/>
            <a:ext cx="5130017" cy="1143000"/>
          </a:xfrm>
        </p:spPr>
        <p:txBody>
          <a:bodyPr/>
          <a:lstStyle/>
          <a:p>
            <a:r>
              <a:rPr lang="en-US" dirty="0"/>
              <a:t>2b. Disbursements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433E7595-54D4-46B4-A3FD-338B87C8C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671" y="106058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36D59372-763A-4731-8685-BD9699E72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9598" y="2818009"/>
            <a:ext cx="381000" cy="3086"/>
          </a:xfrm>
          <a:prstGeom prst="line">
            <a:avLst/>
          </a:prstGeom>
          <a:ln>
            <a:solidFill>
              <a:schemeClr val="accent2"/>
            </a:solidFill>
            <a:headEnd type="triangle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54BF2900-64F7-4F66-93E8-9A42D134F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278" y="2942820"/>
            <a:ext cx="0" cy="68580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58DBCFDD-3DD6-414E-8D27-46E3C74B1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471" y="1593980"/>
            <a:ext cx="38100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25011BE8-8306-4A51-A530-FB4219598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798" y="2395752"/>
            <a:ext cx="1500673" cy="914401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FS Prepares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&amp; Signs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Vouchers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821A7E5A-A4B1-4D14-867E-68D11FAD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471" y="1143000"/>
            <a:ext cx="1524000" cy="94267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Approved by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Council </a:t>
            </a:r>
            <a:r>
              <a:rPr lang="en-US" altLang="en-US" sz="1600" i="1" dirty="0">
                <a:latin typeface="Tahoma" panose="020B0604030504040204" pitchFamily="34" charset="0"/>
              </a:rPr>
              <a:t>if</a:t>
            </a:r>
          </a:p>
          <a:p>
            <a:pPr algn="ctr"/>
            <a:r>
              <a:rPr lang="en-US" altLang="en-US" sz="1600" i="1" dirty="0">
                <a:latin typeface="Tahoma" panose="020B0604030504040204" pitchFamily="34" charset="0"/>
              </a:rPr>
              <a:t>Not budgeted</a:t>
            </a:r>
            <a:endParaRPr lang="en-US" altLang="en-US" sz="1600" dirty="0">
              <a:latin typeface="Tahoma" panose="020B0604030504040204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C09F35A7-8076-4832-B30A-49658F33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69" y="1143000"/>
            <a:ext cx="1524000" cy="94267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FS Receives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Request &amp; Bill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3E7329D7-B40A-4229-8BB0-C87A11E28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69" y="2420576"/>
            <a:ext cx="1524001" cy="89602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Trustees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Examine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Vouchers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E71603C2-E7F8-4C12-AF76-89577D34D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69" y="3651992"/>
            <a:ext cx="1500649" cy="1051231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Council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Approves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Paying bills</a:t>
            </a: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621BD0C1-105A-4FFC-8608-BA9269269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465" y="3651983"/>
            <a:ext cx="1371598" cy="10512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Voucher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Signed by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Grand Knight</a:t>
            </a:r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3EEC3396-24DE-498A-86D5-6CCC3FD49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9598" y="4072152"/>
            <a:ext cx="38100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46DBF37D-2197-41AC-832D-E036A308B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7934" y="5431540"/>
            <a:ext cx="381000" cy="3086"/>
          </a:xfrm>
          <a:prstGeom prst="line">
            <a:avLst/>
          </a:prstGeom>
          <a:ln>
            <a:solidFill>
              <a:schemeClr val="accent2"/>
            </a:solidFill>
            <a:headEnd type="triangle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AutoShape 6">
            <a:extLst>
              <a:ext uri="{FF2B5EF4-FFF2-40B4-BE49-F238E27FC236}">
                <a16:creationId xmlns:a16="http://schemas.microsoft.com/office/drawing/2014/main" id="{078A9435-033B-40D3-8691-FAF7FE4B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134" y="5009283"/>
            <a:ext cx="1500673" cy="914401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Treasurer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Writes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Check</a:t>
            </a:r>
          </a:p>
        </p:txBody>
      </p:sp>
      <p:sp>
        <p:nvSpPr>
          <p:cNvPr id="30" name="AutoShape 7">
            <a:extLst>
              <a:ext uri="{FF2B5EF4-FFF2-40B4-BE49-F238E27FC236}">
                <a16:creationId xmlns:a16="http://schemas.microsoft.com/office/drawing/2014/main" id="{41E960C0-0B00-469C-A966-8DFC3B309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05" y="5034107"/>
            <a:ext cx="1524001" cy="89602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Treasurer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Records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Disbursement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773ADD-07A8-4F25-9F6E-1C986C2CB5AD}"/>
              </a:ext>
            </a:extLst>
          </p:cNvPr>
          <p:cNvGrpSpPr/>
          <p:nvPr/>
        </p:nvGrpSpPr>
        <p:grpSpPr>
          <a:xfrm>
            <a:off x="4371818" y="1089165"/>
            <a:ext cx="7322130" cy="5168551"/>
            <a:chOff x="6817148" y="1089165"/>
            <a:chExt cx="4876800" cy="298438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76ECCEF-D34A-41B5-8847-1982593B622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817148" y="1089165"/>
              <a:ext cx="4876800" cy="245881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AB65989-2B01-464D-8A2E-4793FF1674E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817148" y="3415428"/>
              <a:ext cx="4876800" cy="65812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BEAA01F-1122-42C0-8540-7CE2EDE00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5091143"/>
            <a:ext cx="4444989" cy="16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43069"/>
            <a:ext cx="10896600" cy="3714731"/>
          </a:xfrm>
        </p:spPr>
        <p:txBody>
          <a:bodyPr/>
          <a:lstStyle/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Treasurer receives monthly bank statement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Treasurer adds any interest into checkbook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Cash Journal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Treasurer checks for any unusual charges or credits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deducts or adds to checkbook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Treasurer checks off all checks and deposits that have cleared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Treasurer writes in balance of statement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appropriate place on back of statement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Treasurer lists all open deposits and un-cashed checks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appropriate spots on statement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Balance derived on back should agree with checkbook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if not examine amounts and additions and subtractions until amounts are found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Treasurer reports all checks that have not been cashed that are beyond the legal period (usually six months) to Trustees at time of audit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Payees are to be written to see why checks have not been cashed.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/>
              <a:t>2c. Monthly Reconciliation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7157F-B8D4-4F87-9B24-003424CB7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474" y="339916"/>
            <a:ext cx="2505882" cy="17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/>
              <a:t>2d. Budgets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B84B81-B535-4BD9-8C1C-2BB855936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07477"/>
            <a:ext cx="7709420" cy="47361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E3DC7C-4F73-428F-8B67-894C653A7014}"/>
              </a:ext>
            </a:extLst>
          </p:cNvPr>
          <p:cNvSpPr/>
          <p:nvPr/>
        </p:nvSpPr>
        <p:spPr>
          <a:xfrm>
            <a:off x="8458200" y="609600"/>
            <a:ext cx="3124200" cy="488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Purpose: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Forecast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Pre-approval of expenses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Approved @ 2 meetings</a:t>
            </a:r>
          </a:p>
          <a:p>
            <a:pPr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Detail: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Detailed enough to ensure the money is spent per the intent approved </a:t>
            </a:r>
            <a:r>
              <a:rPr lang="en-US" altLang="en-US" i="1" dirty="0"/>
              <a:t>(</a:t>
            </a:r>
            <a:r>
              <a:rPr lang="en-US" altLang="en-US" i="1" u="sng" dirty="0"/>
              <a:t>Underlined lines </a:t>
            </a:r>
            <a:r>
              <a:rPr lang="en-US" altLang="en-US" i="1" dirty="0"/>
              <a:t>should have an additional level of detail)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Generic enough to allow sufficient flexibility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Example: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/>
              <a:t>$500 for a Crisis Pregnancy Center donation </a:t>
            </a:r>
            <a:r>
              <a:rPr lang="en-US" altLang="en-US" i="1" dirty="0"/>
              <a:t>(listed under “Life Activities”)</a:t>
            </a:r>
          </a:p>
        </p:txBody>
      </p:sp>
    </p:spTree>
    <p:extLst>
      <p:ext uri="{BB962C8B-B14F-4D97-AF65-F5344CB8AC3E}">
        <p14:creationId xmlns:p14="http://schemas.microsoft.com/office/powerpoint/2010/main" val="266507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8581109" y="2371613"/>
            <a:ext cx="2802182" cy="2809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6314299" cy="1143000"/>
          </a:xfrm>
        </p:spPr>
        <p:txBody>
          <a:bodyPr/>
          <a:lstStyle/>
          <a:p>
            <a:r>
              <a:rPr lang="en-US" dirty="0"/>
              <a:t>3. Semi-Annual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52600"/>
            <a:ext cx="9255252" cy="304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Overview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Preparation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Audit </a:t>
            </a:r>
            <a:r>
              <a:rPr lang="en-US" sz="2800" dirty="0"/>
              <a:t>– 3 main parts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Membership – Done via Member Management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Income &amp; Expenses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Assets &amp; Liabilities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Post-audit tasks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10591800" y="2209800"/>
            <a:ext cx="873252" cy="4428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4E7B0-74DF-4478-BBD7-FE806A86D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66" y="281693"/>
            <a:ext cx="4353819" cy="25918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6F891D-2CA5-4199-B2E4-E6C4402E3BEB}"/>
              </a:ext>
            </a:extLst>
          </p:cNvPr>
          <p:cNvSpPr/>
          <p:nvPr/>
        </p:nvSpPr>
        <p:spPr>
          <a:xfrm>
            <a:off x="7239000" y="3492569"/>
            <a:ext cx="4114800" cy="2591863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6"/>
              </a:rPr>
              <a:t>How to Conduct a Council Audit (Word)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6"/>
              </a:rPr>
              <a:t>How to Conduct a Council Audit (PDF)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Semi-Annual Audit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23769"/>
                </a:solidFill>
                <a:effectLst/>
                <a:hlinkClick r:id="rId6"/>
              </a:rPr>
              <a:t>PDF</a:t>
            </a:r>
            <a:endParaRPr lang="en-US" sz="1600" b="0" i="0" u="none" strike="noStrike" dirty="0">
              <a:solidFill>
                <a:srgbClr val="023769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23769"/>
                </a:solidFill>
                <a:effectLst/>
                <a:hlinkClick r:id="rId6"/>
              </a:rPr>
              <a:t>Online (Preferred Method)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2" descr="tip-uai-516x516 -">
            <a:extLst>
              <a:ext uri="{FF2B5EF4-FFF2-40B4-BE49-F238E27FC236}">
                <a16:creationId xmlns:a16="http://schemas.microsoft.com/office/drawing/2014/main" id="{C2263927-0131-4F6B-A2BF-5587AD01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92569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0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8581109" y="2371613"/>
            <a:ext cx="2802182" cy="2809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641307" cy="1143000"/>
          </a:xfrm>
        </p:spPr>
        <p:txBody>
          <a:bodyPr/>
          <a:lstStyle/>
          <a:p>
            <a:r>
              <a:rPr lang="en-US" dirty="0"/>
              <a:t>3a.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4000"/>
            <a:ext cx="10287000" cy="50197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When?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Due by 8/15 – for January - June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800" dirty="0"/>
              <a:t>Due 2/15 – For July - December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800" b="1" dirty="0"/>
              <a:t>Who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800" b="1" dirty="0"/>
              <a:t>Trustees</a:t>
            </a:r>
            <a:r>
              <a:rPr lang="en-US" sz="2800" dirty="0"/>
              <a:t> </a:t>
            </a:r>
            <a:r>
              <a:rPr lang="en-US" dirty="0"/>
              <a:t>should do the audit using the records and documents supplied by the Financial Secretary and the Treasurer.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Financial Secretary </a:t>
            </a:r>
            <a:r>
              <a:rPr lang="en-US" dirty="0"/>
              <a:t>provides documentation and answers questions.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Treasurer </a:t>
            </a:r>
            <a:r>
              <a:rPr lang="en-US" dirty="0"/>
              <a:t>provides documentation and answers questions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Grand Knight </a:t>
            </a:r>
            <a:r>
              <a:rPr lang="en-US" dirty="0"/>
              <a:t>attends the audit and signs the audit form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Other potential people to invite to the audit include the DGK, DD &amp; Recorder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10591800" y="2209800"/>
            <a:ext cx="873252" cy="4428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E1D1C-599B-43C5-8D2D-1070B09BC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33" y="272315"/>
            <a:ext cx="3448050" cy="27263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251410-04C1-4816-A396-5F10EF37DE08}"/>
              </a:ext>
            </a:extLst>
          </p:cNvPr>
          <p:cNvSpPr/>
          <p:nvPr/>
        </p:nvSpPr>
        <p:spPr bwMode="auto">
          <a:xfrm>
            <a:off x="8581109" y="2814421"/>
            <a:ext cx="2163091" cy="1842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0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9632175" y="2371614"/>
            <a:ext cx="1751115" cy="447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641307" cy="1143000"/>
          </a:xfrm>
        </p:spPr>
        <p:txBody>
          <a:bodyPr/>
          <a:lstStyle/>
          <a:p>
            <a:r>
              <a:rPr lang="en-US" dirty="0"/>
              <a:t>3b. Preparation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9445444" y="2397114"/>
            <a:ext cx="1751115" cy="199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10093452" cy="480059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b="1" dirty="0"/>
              <a:t>FS – Don’t hold money on 6/30 &amp; 12/31</a:t>
            </a:r>
          </a:p>
          <a:p>
            <a:pPr>
              <a:spcBef>
                <a:spcPts val="200"/>
              </a:spcBef>
            </a:pPr>
            <a:r>
              <a:rPr lang="en-US" sz="2400" b="1" dirty="0"/>
              <a:t>FS – Provide documentation to the Trustees</a:t>
            </a:r>
          </a:p>
          <a:p>
            <a:pPr lvl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</a:rPr>
              <a:t>Report of receipts </a:t>
            </a: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(From Member Management)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dirty="0"/>
              <a:t>Report of vouchers </a:t>
            </a: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(From Member Management)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sz="2400" b="1" dirty="0"/>
              <a:t>Treasurer – Provide documentation to the Trustees</a:t>
            </a:r>
          </a:p>
          <a:p>
            <a:pPr lvl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</a:rPr>
              <a:t>Checkbook (and register)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Vouchers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Bank statements</a:t>
            </a:r>
            <a:endParaRPr lang="en-US" sz="2400" dirty="0"/>
          </a:p>
          <a:p>
            <a:pPr>
              <a:spcBef>
                <a:spcPts val="200"/>
              </a:spcBef>
            </a:pPr>
            <a:r>
              <a:rPr lang="en-US" sz="2400" b="1" dirty="0"/>
              <a:t>Trustees – Fill out form 1295  (</a:t>
            </a:r>
            <a:r>
              <a:rPr lang="en-US" sz="2400" b="0" i="0" u="none" strike="noStrike" dirty="0">
                <a:solidFill>
                  <a:srgbClr val="023769"/>
                </a:solidFill>
                <a:effectLst/>
                <a:hlinkClick r:id="rId5"/>
              </a:rPr>
              <a:t>PDF</a:t>
            </a:r>
            <a:r>
              <a:rPr lang="en-US" sz="2400" dirty="0">
                <a:solidFill>
                  <a:srgbClr val="023769"/>
                </a:solidFill>
              </a:rPr>
              <a:t> or </a:t>
            </a:r>
            <a:r>
              <a:rPr lang="en-US" sz="2400" b="0" i="0" u="none" strike="noStrike" dirty="0">
                <a:solidFill>
                  <a:srgbClr val="023769"/>
                </a:solidFill>
                <a:effectLst/>
                <a:hlinkClick r:id="rId5"/>
              </a:rPr>
              <a:t>Online (Preferred Method)</a:t>
            </a:r>
            <a:r>
              <a:rPr lang="en-US" sz="2400" i="0" u="none" strike="noStrike" dirty="0">
                <a:effectLst/>
              </a:rPr>
              <a:t>)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</a:rPr>
              <a:t>Using documentation from FS &amp; Treasurer as input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FS &amp; Treasurer should be available to answer questions as they arise</a:t>
            </a:r>
          </a:p>
          <a:p>
            <a:pPr>
              <a:spcBef>
                <a:spcPts val="200"/>
              </a:spcBef>
            </a:pPr>
            <a:r>
              <a:rPr lang="en-US" sz="2400" b="1" dirty="0"/>
              <a:t>Trustees </a:t>
            </a:r>
            <a:r>
              <a:rPr lang="en-US" sz="2400" dirty="0"/>
              <a:t>– Schedule the Audit meeting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9D4E43-E94F-4780-935E-D6AAD08ED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59" y="152400"/>
            <a:ext cx="3374591" cy="26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5791200" cy="1143000"/>
          </a:xfrm>
        </p:spPr>
        <p:txBody>
          <a:bodyPr/>
          <a:lstStyle/>
          <a:p>
            <a:r>
              <a:rPr lang="en-US" dirty="0"/>
              <a:t>3c. Audit - Schedule A</a:t>
            </a:r>
            <a:br>
              <a:rPr lang="en-US" dirty="0"/>
            </a:br>
            <a:r>
              <a:rPr lang="en-US" dirty="0"/>
              <a:t>Membership</a:t>
            </a: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28801"/>
            <a:ext cx="10210800" cy="42671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Member Management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Skip Schedule A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Minimizes work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Preferred method</a:t>
            </a:r>
            <a:endParaRPr lang="en-US" sz="2800" b="1" dirty="0"/>
          </a:p>
          <a:p>
            <a:pPr>
              <a:spcBef>
                <a:spcPts val="600"/>
              </a:spcBef>
            </a:pPr>
            <a:r>
              <a:rPr lang="en-US" b="1" dirty="0"/>
              <a:t>Manually fill this out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Follow instructions shown 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Much more documentation needed (Council rosters, form 100s,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EB150-B5FC-4F13-9491-F0785B311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59434"/>
            <a:ext cx="6444175" cy="2192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61DC8-EBCA-4149-81E0-1ACEAFB30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999" y="2412833"/>
            <a:ext cx="6451209" cy="14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9632175" y="2371614"/>
            <a:ext cx="1751115" cy="447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81000"/>
            <a:ext cx="10967959" cy="1143000"/>
          </a:xfrm>
        </p:spPr>
        <p:txBody>
          <a:bodyPr/>
          <a:lstStyle/>
          <a:p>
            <a:r>
              <a:rPr lang="en-US" dirty="0"/>
              <a:t>3c. Audit Schedule B - FS Cash Transactions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9445444" y="2397114"/>
            <a:ext cx="1751115" cy="199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83E8C-791B-4D77-AC3F-ADE902356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106" y="1295400"/>
            <a:ext cx="1003901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0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9632175" y="2371614"/>
            <a:ext cx="1751115" cy="447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81000"/>
            <a:ext cx="10967959" cy="1143000"/>
          </a:xfrm>
        </p:spPr>
        <p:txBody>
          <a:bodyPr/>
          <a:lstStyle/>
          <a:p>
            <a:r>
              <a:rPr lang="en-US" dirty="0"/>
              <a:t>3c. Audit Schedule B – Treasurer Transactions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9445444" y="2397114"/>
            <a:ext cx="1751115" cy="199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FC47E-DC74-4FCF-8A0C-6C29871E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168" y="1181413"/>
            <a:ext cx="9852469" cy="48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9632175" y="2371614"/>
            <a:ext cx="1751115" cy="447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81000"/>
            <a:ext cx="10967959" cy="1143000"/>
          </a:xfrm>
        </p:spPr>
        <p:txBody>
          <a:bodyPr/>
          <a:lstStyle/>
          <a:p>
            <a:r>
              <a:rPr lang="en-US" dirty="0"/>
              <a:t>3c. Audit Schedule C – Assets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9445444" y="2397114"/>
            <a:ext cx="1751115" cy="199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68215-7ADB-46DD-8D81-94A2CC205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315238"/>
            <a:ext cx="7543800" cy="5188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EAB95-7632-49E1-987B-8581A9471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1" y="1315238"/>
            <a:ext cx="2548689" cy="1918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F75DBA-3BB1-4597-9EB5-F3AE5B3FB998}"/>
              </a:ext>
            </a:extLst>
          </p:cNvPr>
          <p:cNvSpPr/>
          <p:nvPr/>
        </p:nvSpPr>
        <p:spPr bwMode="auto">
          <a:xfrm>
            <a:off x="1219201" y="2971800"/>
            <a:ext cx="1676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0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453EA5-D2A1-4310-93E2-1C5E53641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869"/>
            <a:ext cx="3693317" cy="3768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863" y="542309"/>
            <a:ext cx="5562600" cy="2548126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Overview</a:t>
            </a:r>
            <a:endParaRPr lang="en-US" sz="3600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Funds Management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Semi-Annual Audit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Recent Changes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726C52-169F-4460-A7F2-E6BDB38D6151}"/>
              </a:ext>
            </a:extLst>
          </p:cNvPr>
          <p:cNvSpPr/>
          <p:nvPr/>
        </p:nvSpPr>
        <p:spPr>
          <a:xfrm>
            <a:off x="2804889" y="3798418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This symbol will help provide tips and guidance.</a:t>
            </a:r>
            <a:r>
              <a:rPr lang="en-US" dirty="0"/>
              <a:t>.</a:t>
            </a:r>
          </a:p>
        </p:txBody>
      </p:sp>
      <p:pic>
        <p:nvPicPr>
          <p:cNvPr id="6" name="Picture 2" descr="tip-uai-516x516 -">
            <a:extLst>
              <a:ext uri="{FF2B5EF4-FFF2-40B4-BE49-F238E27FC236}">
                <a16:creationId xmlns:a16="http://schemas.microsoft.com/office/drawing/2014/main" id="{1911D625-1A09-4F3D-B646-F2B67900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37" y="3837210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00FA3-F15F-4581-AA7E-36EE1787F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6776" y="4392040"/>
            <a:ext cx="497165" cy="43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32454-53A4-4D3E-ADDF-53D91A40D2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6826" y="4826230"/>
            <a:ext cx="497165" cy="434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D2568-4538-485D-A79F-D5576A34DA94}"/>
              </a:ext>
            </a:extLst>
          </p:cNvPr>
          <p:cNvSpPr/>
          <p:nvPr/>
        </p:nvSpPr>
        <p:spPr>
          <a:xfrm>
            <a:off x="6477000" y="4129914"/>
            <a:ext cx="3486411" cy="1792342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3275" indent="-120650"/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in document section</a:t>
            </a:r>
          </a:p>
          <a:p>
            <a:pPr marL="803275" indent="-120650"/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to WEB Link</a:t>
            </a:r>
          </a:p>
          <a:p>
            <a:pPr marL="803275" indent="-120650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Return to home page</a:t>
            </a:r>
          </a:p>
          <a:p>
            <a:pPr marL="803275" indent="-120650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D1EE9-48C3-48FB-9D3E-C6B8104825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6678486" y="5260420"/>
            <a:ext cx="453844" cy="447884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BEA0787C-0C98-4864-A6EE-16F0D4052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597221"/>
            <a:ext cx="497165" cy="434190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DC706B4D-38DD-4A84-AFDF-D7C8D39E2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1260841"/>
            <a:ext cx="497165" cy="434190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  <a:extLst>
              <a:ext uri="{FF2B5EF4-FFF2-40B4-BE49-F238E27FC236}">
                <a16:creationId xmlns:a16="http://schemas.microsoft.com/office/drawing/2014/main" id="{FFF5FA4E-2ABA-4BE1-B67B-8F787FAA9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1877451"/>
            <a:ext cx="497165" cy="43419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E199069E-B4BB-4CB7-B8B7-3A3BDF6DA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2462360"/>
            <a:ext cx="497165" cy="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6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9632175" y="2371614"/>
            <a:ext cx="1751115" cy="447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81000"/>
            <a:ext cx="9216845" cy="1143000"/>
          </a:xfrm>
        </p:spPr>
        <p:txBody>
          <a:bodyPr/>
          <a:lstStyle/>
          <a:p>
            <a:r>
              <a:rPr lang="en-US" dirty="0"/>
              <a:t>3c. Audit Schedule C - Liabilities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9445444" y="2397114"/>
            <a:ext cx="1751115" cy="199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C75E0-B80D-448C-AFC5-D3D921EE9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79" y="1763151"/>
            <a:ext cx="11272921" cy="4713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B10A42-6131-4093-8629-BC3336221B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255" y="228601"/>
            <a:ext cx="1814145" cy="17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9632175" y="2371614"/>
            <a:ext cx="1751115" cy="447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641307" cy="1143000"/>
          </a:xfrm>
        </p:spPr>
        <p:txBody>
          <a:bodyPr/>
          <a:lstStyle/>
          <a:p>
            <a:r>
              <a:rPr lang="en-US" dirty="0"/>
              <a:t>3d. Post Audit Tasks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9445444" y="2397114"/>
            <a:ext cx="1751115" cy="199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10093452" cy="480059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Signatures – GK + Trustees (at least 2 of 3 Trustees)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DGK can sign for either the GK or a Trustee (if required)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Council Copies – Everyone who attended (everyone invited)</a:t>
            </a:r>
          </a:p>
          <a:p>
            <a:pPr lvl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</a:rPr>
              <a:t>GK, DGK, Treasurer, Trustees &amp; Recorder</a:t>
            </a:r>
            <a:endParaRPr lang="en-US" sz="2000" dirty="0"/>
          </a:p>
          <a:p>
            <a:pPr>
              <a:spcBef>
                <a:spcPts val="200"/>
              </a:spcBef>
            </a:pPr>
            <a:r>
              <a:rPr lang="en-US" sz="2800" b="1" dirty="0"/>
              <a:t>Other Copies</a:t>
            </a:r>
          </a:p>
          <a:p>
            <a:pPr lvl="1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</a:rPr>
              <a:t>Supreme – </a:t>
            </a:r>
            <a:r>
              <a:rPr lang="en-US" kern="1200" dirty="0">
                <a:solidFill>
                  <a:srgbClr val="000000"/>
                </a:solidFill>
                <a:ea typeface="+mn-ea"/>
                <a:cs typeface="+mn-cs"/>
                <a:hlinkClick r:id="rId5"/>
              </a:rPr>
              <a:t>council.accounts@kofc.org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State – </a:t>
            </a:r>
            <a:r>
              <a:rPr lang="en-US" dirty="0">
                <a:hlinkClick r:id="rId5"/>
              </a:rPr>
              <a:t>forms@mikofc.org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(*)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District Deputy – </a:t>
            </a:r>
            <a:r>
              <a:rPr lang="en-US" sz="2400" dirty="0">
                <a:hlinkClick r:id="rId5"/>
              </a:rPr>
              <a:t>DDXXX@mikofc.org</a:t>
            </a:r>
            <a:r>
              <a:rPr lang="en-US" sz="2400" dirty="0"/>
              <a:t> (where XXX is District #)</a:t>
            </a:r>
          </a:p>
          <a:p>
            <a:pPr marL="57150" indent="0">
              <a:spcBef>
                <a:spcPts val="0"/>
              </a:spcBef>
              <a:buNone/>
            </a:pPr>
            <a:endParaRPr lang="en-US" dirty="0"/>
          </a:p>
          <a:p>
            <a:pPr marL="85725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(*) In 2020, roughly 5% of councils sent their audits to </a:t>
            </a:r>
            <a:r>
              <a:rPr lang="en-US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stateoffice@mikofc.org</a:t>
            </a:r>
            <a:r>
              <a:rPr lang="en-US" dirty="0">
                <a:solidFill>
                  <a:srgbClr val="FF0000"/>
                </a:solidFill>
              </a:rPr>
              <a:t>.   The State Office doesn’t need (or want) copies of your audit.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06EEEC-6F40-4878-835A-FDABF686C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21" y="205559"/>
            <a:ext cx="2404588" cy="2255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CA96F8-21D0-488A-9295-F69C06DAD7D7}"/>
              </a:ext>
            </a:extLst>
          </p:cNvPr>
          <p:cNvSpPr/>
          <p:nvPr/>
        </p:nvSpPr>
        <p:spPr bwMode="auto">
          <a:xfrm>
            <a:off x="9632175" y="2286339"/>
            <a:ext cx="1832877" cy="1998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14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58400" cy="1143000"/>
          </a:xfrm>
        </p:spPr>
        <p:txBody>
          <a:bodyPr/>
          <a:lstStyle/>
          <a:p>
            <a:r>
              <a:rPr lang="en-US" dirty="0"/>
              <a:t>4. Recent changes </a:t>
            </a:r>
            <a:r>
              <a:rPr lang="en-US" sz="3600" b="0" dirty="0"/>
              <a:t>(for FSs to be aware of)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9AE85D-3FFC-45B3-BBD6-4E4E59381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69524"/>
              </p:ext>
            </p:extLst>
          </p:nvPr>
        </p:nvGraphicFramePr>
        <p:xfrm>
          <a:off x="762000" y="1828800"/>
          <a:ext cx="10744200" cy="201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242108825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4210918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76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Prospect Tab </a:t>
                      </a:r>
                      <a:r>
                        <a:rPr lang="en-US" sz="2400" dirty="0"/>
                        <a:t>(in Officers’ Online)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be used when you are </a:t>
                      </a:r>
                      <a:r>
                        <a:rPr lang="en-US" sz="2400" b="1" dirty="0"/>
                        <a:t>transferring online members </a:t>
                      </a:r>
                      <a:r>
                        <a:rPr lang="en-US" sz="2400" dirty="0"/>
                        <a:t>into your council.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4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Candidate Tab </a:t>
                      </a:r>
                      <a:r>
                        <a:rPr lang="en-US" sz="2400" dirty="0"/>
                        <a:t>(in Officers’ Online)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 be used to bring </a:t>
                      </a:r>
                      <a:r>
                        <a:rPr lang="en-US" sz="2400" b="1" dirty="0"/>
                        <a:t>new members, transfers and reactivations </a:t>
                      </a:r>
                      <a:r>
                        <a:rPr lang="en-US" sz="2400" dirty="0"/>
                        <a:t>into your council.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77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15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9632175" y="2371614"/>
            <a:ext cx="1751115" cy="447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10703052" cy="1143000"/>
          </a:xfrm>
        </p:spPr>
        <p:txBody>
          <a:bodyPr/>
          <a:lstStyle/>
          <a:p>
            <a:r>
              <a:rPr lang="en-US" dirty="0"/>
              <a:t>4a. Online Member Transfers – Prospect Tab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9445444" y="2397114"/>
            <a:ext cx="1751115" cy="199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624CED-1CF1-4BC0-AEC0-6CECD5C49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198" y="1314241"/>
            <a:ext cx="4161342" cy="47817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DC4C849-806B-4FD0-AF55-B1D617D3B09A}"/>
              </a:ext>
            </a:extLst>
          </p:cNvPr>
          <p:cNvSpPr txBox="1">
            <a:spLocks/>
          </p:cNvSpPr>
          <p:nvPr/>
        </p:nvSpPr>
        <p:spPr bwMode="auto">
          <a:xfrm>
            <a:off x="1338824" y="1371600"/>
            <a:ext cx="6357376" cy="332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0: Member joins online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1: View Online Member Reports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2: Contact the Online Members </a:t>
            </a:r>
            <a:r>
              <a:rPr lang="en-US" sz="2400" i="1" kern="0" dirty="0"/>
              <a:t>(*)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3: Ask them to join </a:t>
            </a:r>
            <a:r>
              <a:rPr lang="en-US" sz="2400" i="1" kern="0" dirty="0"/>
              <a:t>(*)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4: Exemplification </a:t>
            </a:r>
            <a:r>
              <a:rPr lang="en-US" sz="2400" i="1" kern="0" dirty="0"/>
              <a:t>(*)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5: Update the Prospect Tab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6: Update Member Management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7: Welcome the new members </a:t>
            </a:r>
            <a:r>
              <a:rPr lang="en-US" sz="2400" i="1" kern="0" dirty="0"/>
              <a:t>(*)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2400" b="1" kern="0" dirty="0"/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400" i="1" kern="0" dirty="0"/>
              <a:t>(*) These steps should be performed by the Grand Knight and/or Membership Director.</a:t>
            </a:r>
          </a:p>
        </p:txBody>
      </p:sp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167DA53F-E861-43DE-8CB0-113F31A422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1828800"/>
            <a:ext cx="424424" cy="37066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  <a:extLst>
              <a:ext uri="{FF2B5EF4-FFF2-40B4-BE49-F238E27FC236}">
                <a16:creationId xmlns:a16="http://schemas.microsoft.com/office/drawing/2014/main" id="{5C5333AA-6039-4BF8-B783-979783692F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494900"/>
            <a:ext cx="424424" cy="370663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C8522369-7BBC-41C5-9F08-F9199C5F8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864121"/>
            <a:ext cx="424424" cy="3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53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6A1D1C-2860-44B9-BC83-228BE7CA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10000"/>
            <a:ext cx="6260123" cy="9466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4" y="1409700"/>
            <a:ext cx="5867400" cy="4495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Reports are sent to Councils 3 ways:</a:t>
            </a:r>
          </a:p>
          <a:p>
            <a:pPr lvl="1">
              <a:spcBef>
                <a:spcPts val="200"/>
              </a:spcBef>
            </a:pPr>
            <a:r>
              <a:rPr lang="en-US" b="1" dirty="0"/>
              <a:t>Prospect Tab </a:t>
            </a:r>
            <a:r>
              <a:rPr lang="en-US" dirty="0"/>
              <a:t>– Officers Online (See next page) (District Deputies, Grand Knights &amp; Financial Secretaries)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Monthly Online Member Reports sent to DDs from SDRRs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E-mail communication from State E-Member Director for each Online Member</a:t>
            </a:r>
            <a:endParaRPr lang="en-US" sz="2000" b="1" dirty="0"/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4a1 - View Online Member Reports</a:t>
            </a: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114F7264-1AB0-4575-9332-1F1DEE2B17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9ABE9-3E60-465A-A6A4-6874A572B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565" y="1409700"/>
            <a:ext cx="3352801" cy="271862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C68073-C1DE-4529-ADB4-2853410ABC7E}"/>
              </a:ext>
            </a:extLst>
          </p:cNvPr>
          <p:cNvCxnSpPr/>
          <p:nvPr/>
        </p:nvCxnSpPr>
        <p:spPr bwMode="auto">
          <a:xfrm flipV="1">
            <a:off x="5943600" y="1676400"/>
            <a:ext cx="25908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D7B369F-9919-4046-BD49-0BB2281DF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999" y="4756685"/>
            <a:ext cx="4198755" cy="19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8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6553200" cy="36576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Go to Supreme Website (www.kofc.org)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Click on Sign In              – Login to Officers Online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Only District Deputies, Grand Knights and Financial Secretaries have access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Enter User Name &amp; Password </a:t>
            </a:r>
            <a:r>
              <a:rPr lang="en-US" sz="2400" dirty="0"/>
              <a:t>and Sign In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Click on the Prospect Tab</a:t>
            </a:r>
          </a:p>
          <a:p>
            <a:pPr>
              <a:spcBef>
                <a:spcPts val="200"/>
              </a:spcBef>
            </a:pPr>
            <a:r>
              <a:rPr lang="en-US" sz="2800" b="0" i="0" u="none" strike="noStrike" dirty="0">
                <a:solidFill>
                  <a:srgbClr val="0000CC"/>
                </a:solidFill>
                <a:effectLst/>
                <a:hlinkClick r:id="rId2"/>
              </a:rPr>
              <a:t>Online Membership </a:t>
            </a:r>
            <a:r>
              <a:rPr lang="en-US" sz="2800" b="1" i="0" u="none" strike="noStrike" dirty="0">
                <a:solidFill>
                  <a:srgbClr val="0000CC"/>
                </a:solidFill>
                <a:effectLst/>
                <a:hlinkClick r:id="rId2"/>
              </a:rPr>
              <a:t>Prospect Tab</a:t>
            </a:r>
            <a:endParaRPr lang="en-US" sz="2800" dirty="0"/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3" y="266700"/>
            <a:ext cx="7080737" cy="1143000"/>
          </a:xfrm>
        </p:spPr>
        <p:txBody>
          <a:bodyPr/>
          <a:lstStyle/>
          <a:p>
            <a:r>
              <a:rPr lang="en-US" dirty="0"/>
              <a:t>Officers Online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17B1A-93ED-4E88-8FFA-00F3300F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1786011"/>
            <a:ext cx="959555" cy="30480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52EEF966-A389-47ED-A8A1-D6C3CDBC0F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6F7557-81E2-4A2E-8E76-F2F75E9C882C}"/>
              </a:ext>
            </a:extLst>
          </p:cNvPr>
          <p:cNvSpPr/>
          <p:nvPr/>
        </p:nvSpPr>
        <p:spPr>
          <a:xfrm>
            <a:off x="7620000" y="195469"/>
            <a:ext cx="4108937" cy="2174506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Watch the first 2 minutes of this 7 minute YouTube video to see how to login to Officers Online</a:t>
            </a:r>
            <a:endParaRPr lang="en-US" dirty="0"/>
          </a:p>
        </p:txBody>
      </p:sp>
      <p:pic>
        <p:nvPicPr>
          <p:cNvPr id="10" name="Picture 2" descr="tip-uai-516x516 -">
            <a:extLst>
              <a:ext uri="{FF2B5EF4-FFF2-40B4-BE49-F238E27FC236}">
                <a16:creationId xmlns:a16="http://schemas.microsoft.com/office/drawing/2014/main" id="{BE787FE5-768A-4CD3-81CB-DB2D2D59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C072D2B9-7A0E-452F-AC7F-FDAF8792F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8544" y="1890496"/>
            <a:ext cx="511848" cy="4341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20D3B3-01E7-45B9-8AF4-B83BFABC4CB2}"/>
              </a:ext>
            </a:extLst>
          </p:cNvPr>
          <p:cNvGrpSpPr/>
          <p:nvPr/>
        </p:nvGrpSpPr>
        <p:grpSpPr>
          <a:xfrm>
            <a:off x="6858000" y="2514600"/>
            <a:ext cx="5254060" cy="3733800"/>
            <a:chOff x="3202461" y="1143000"/>
            <a:chExt cx="5787076" cy="43538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C9B039-EAE4-473C-A315-EFC9A70C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02462" y="1143000"/>
              <a:ext cx="5787075" cy="3162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60C8A6-4249-4F36-B017-672025E42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02461" y="4338203"/>
              <a:ext cx="5787075" cy="1158622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61765D-28C5-4885-B7F4-761864108483}"/>
                </a:ext>
              </a:extLst>
            </p:cNvPr>
            <p:cNvSpPr/>
            <p:nvPr/>
          </p:nvSpPr>
          <p:spPr bwMode="auto">
            <a:xfrm>
              <a:off x="5448298" y="4278568"/>
              <a:ext cx="1295400" cy="54002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864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EB543-F885-44F2-8A9A-199BA35A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639106"/>
            <a:ext cx="6197196" cy="4228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5AEDD-863B-4373-98A2-269F8FDA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9" y="2679847"/>
            <a:ext cx="5878948" cy="3203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Step 1: View Online Member Report</a:t>
            </a:r>
            <a:br>
              <a:rPr lang="en-US" dirty="0"/>
            </a:br>
            <a:r>
              <a:rPr lang="en-US" dirty="0"/>
              <a:t>(Prospect Tab)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447800"/>
            <a:ext cx="5105399" cy="5105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Assigned List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Includes members that have said they want to join your council.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It may also include members assigned to your council by our State E-Member Director.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List of Prospects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on the prospect name to see detailed information for a specific Prospect. (</a:t>
            </a:r>
            <a:r>
              <a:rPr lang="en-US" sz="2000" i="1" dirty="0"/>
              <a:t>See next page</a:t>
            </a:r>
            <a:r>
              <a:rPr lang="en-US" sz="2000" dirty="0"/>
              <a:t>)</a:t>
            </a:r>
            <a:endParaRPr lang="en-US" sz="2800" b="1" dirty="0"/>
          </a:p>
          <a:p>
            <a:pPr>
              <a:spcBef>
                <a:spcPts val="200"/>
              </a:spcBef>
            </a:pPr>
            <a:r>
              <a:rPr lang="en-US" sz="2800" b="1" dirty="0"/>
              <a:t>Action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FS should pass the Prospect information along to the Membership Director so the Prospect can be contacted.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06018C-F9BC-4E8B-8A73-0951DB47220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2116" y="4127747"/>
            <a:ext cx="5099285" cy="1019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BD4AFB4-ADCE-4906-991A-278483445290}"/>
              </a:ext>
            </a:extLst>
          </p:cNvPr>
          <p:cNvSpPr/>
          <p:nvPr/>
        </p:nvSpPr>
        <p:spPr bwMode="auto">
          <a:xfrm>
            <a:off x="1676400" y="5004559"/>
            <a:ext cx="615716" cy="28465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Member Detailed contact information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1" y="1562100"/>
            <a:ext cx="5486399" cy="43053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Click on Member Name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Member Details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FS will need to pass this information on to the GK and/or MD for them to contact the prospect.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57336-3220-4668-A281-8FBB8AD0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59" y="1188357"/>
            <a:ext cx="4429743" cy="4629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83B324-0BA0-4713-BE15-D108DAD6C194}"/>
              </a:ext>
            </a:extLst>
          </p:cNvPr>
          <p:cNvSpPr txBox="1"/>
          <p:nvPr/>
        </p:nvSpPr>
        <p:spPr>
          <a:xfrm>
            <a:off x="2743200" y="211916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George</a:t>
            </a:r>
          </a:p>
          <a:p>
            <a:r>
              <a:rPr lang="en-US" sz="800" b="1" dirty="0"/>
              <a:t>Washington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1C3E4-0058-4C85-A295-BFA58A137EA2}"/>
              </a:ext>
            </a:extLst>
          </p:cNvPr>
          <p:cNvSpPr/>
          <p:nvPr/>
        </p:nvSpPr>
        <p:spPr bwMode="auto">
          <a:xfrm>
            <a:off x="2819400" y="2743200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1234 Knights Dr</a:t>
            </a:r>
            <a:r>
              <a:rPr lang="en-US" sz="800" dirty="0">
                <a:latin typeface="Times" pitchFamily="18" charset="0"/>
              </a:rPr>
              <a:t>.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2108C-735E-482F-B4D2-BD0C540EF9E6}"/>
              </a:ext>
            </a:extLst>
          </p:cNvPr>
          <p:cNvSpPr txBox="1"/>
          <p:nvPr/>
        </p:nvSpPr>
        <p:spPr>
          <a:xfrm>
            <a:off x="2833687" y="4114800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(248)</a:t>
            </a:r>
          </a:p>
          <a:p>
            <a:r>
              <a:rPr lang="en-US" sz="800" dirty="0"/>
              <a:t>123-4567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39757-8CB5-4DC9-8C57-09C85AB69140}"/>
              </a:ext>
            </a:extLst>
          </p:cNvPr>
          <p:cNvSpPr txBox="1"/>
          <p:nvPr/>
        </p:nvSpPr>
        <p:spPr>
          <a:xfrm>
            <a:off x="3999484" y="4114800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G.Washington@lovetheUS.com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C46684-A6D1-45F1-B2DE-3AC4C1BBB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92" y="2119160"/>
            <a:ext cx="714475" cy="24292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5AFCBA-558B-406E-BB3D-77E93AEEA2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8662" y="1905000"/>
            <a:ext cx="4867338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7909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Step 5: Update the Prospect Tab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447800"/>
            <a:ext cx="5105399" cy="5105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Action / Transfer </a:t>
            </a:r>
            <a:r>
              <a:rPr lang="en-US" sz="2000" dirty="0"/>
              <a:t>– If you are transferring this member into your council…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Ceremonial Date </a:t>
            </a:r>
            <a:r>
              <a:rPr lang="en-US" sz="2000" dirty="0"/>
              <a:t>– Enter the date of his Exemplification.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Transfer</a:t>
            </a:r>
            <a:r>
              <a:rPr lang="en-US" sz="2000" dirty="0"/>
              <a:t> – Click transfer to complete the process.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Action / Reject </a:t>
            </a:r>
            <a:r>
              <a:rPr lang="en-US" sz="2000" dirty="0"/>
              <a:t>– If you do NOT want this member transferred to your council…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Reject</a:t>
            </a:r>
            <a:r>
              <a:rPr lang="en-US" sz="2000" dirty="0"/>
              <a:t> – Clicking Reject will remove this member from your list.  He will be unassigned.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Select the Reason </a:t>
            </a:r>
            <a:r>
              <a:rPr lang="en-US" sz="2000" dirty="0"/>
              <a:t>– From the drop down box, select the reason this member is being rejected.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9381D-834C-4C05-A9CD-64D8342E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6096001" cy="396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01AD88-930C-4B06-9A5D-0B22D813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105400"/>
            <a:ext cx="3343742" cy="163852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C6383B-F1DD-4ADD-AEDC-4BA3A76EC471}"/>
              </a:ext>
            </a:extLst>
          </p:cNvPr>
          <p:cNvSpPr/>
          <p:nvPr/>
        </p:nvSpPr>
        <p:spPr bwMode="auto">
          <a:xfrm>
            <a:off x="6172200" y="4800600"/>
            <a:ext cx="609601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F55C5B-4265-49D3-B3D4-8E14C029FB4D}"/>
              </a:ext>
            </a:extLst>
          </p:cNvPr>
          <p:cNvSpPr/>
          <p:nvPr/>
        </p:nvSpPr>
        <p:spPr bwMode="auto">
          <a:xfrm>
            <a:off x="3200400" y="5715000"/>
            <a:ext cx="17526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56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81842A-EECA-4B21-83DB-7424AA0D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733" y="3886200"/>
            <a:ext cx="6220693" cy="1514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Step 6 - Update Member Management</a:t>
            </a:r>
            <a:endParaRPr lang="en-US" sz="3200" b="0" dirty="0"/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2718E4A-A3DB-4EEB-BCE0-D6F678CD8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CB9293-BFC3-4F2A-B692-9D7C06D5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5157"/>
            <a:ext cx="11430000" cy="344574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b="1" dirty="0"/>
              <a:t>Prospect Tab updates members as 1</a:t>
            </a:r>
            <a:r>
              <a:rPr lang="en-US" sz="2400" b="1" baseline="30000" dirty="0"/>
              <a:t>st</a:t>
            </a:r>
            <a:r>
              <a:rPr lang="en-US" sz="2400" b="1" dirty="0"/>
              <a:t> Degree members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The new Exemplification makes them 3</a:t>
            </a:r>
            <a:r>
              <a:rPr lang="en-US" sz="2000" baseline="30000" dirty="0"/>
              <a:t>rd</a:t>
            </a:r>
            <a:r>
              <a:rPr lang="en-US" sz="2000" dirty="0"/>
              <a:t> Degree members</a:t>
            </a:r>
          </a:p>
          <a:p>
            <a:pPr>
              <a:spcBef>
                <a:spcPts val="200"/>
              </a:spcBef>
            </a:pPr>
            <a:r>
              <a:rPr lang="en-US" sz="2400" b="1" dirty="0"/>
              <a:t>FS needs to update Member Management to make them 3</a:t>
            </a:r>
            <a:r>
              <a:rPr lang="en-US" sz="2400" b="1" baseline="30000" dirty="0"/>
              <a:t>rd</a:t>
            </a:r>
            <a:r>
              <a:rPr lang="en-US" sz="2400" b="1" dirty="0"/>
              <a:t> Degree members.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Login to Member Management &amp; pull up the record for the new “1</a:t>
            </a:r>
            <a:r>
              <a:rPr lang="en-US" sz="2000" baseline="30000" dirty="0"/>
              <a:t>st</a:t>
            </a:r>
            <a:r>
              <a:rPr lang="en-US" sz="2000" dirty="0"/>
              <a:t> Degree” member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on “Fraternal Information” &amp; copy the 1</a:t>
            </a:r>
            <a:r>
              <a:rPr lang="en-US" sz="2000" baseline="30000" dirty="0"/>
              <a:t>st</a:t>
            </a:r>
            <a:r>
              <a:rPr lang="en-US" sz="2000" dirty="0"/>
              <a:t> Degree date into the fields for 2</a:t>
            </a:r>
            <a:r>
              <a:rPr lang="en-US" sz="2000" baseline="30000" dirty="0"/>
              <a:t>nd</a:t>
            </a:r>
            <a:r>
              <a:rPr lang="en-US" sz="2000" dirty="0"/>
              <a:t> &amp; 3</a:t>
            </a:r>
            <a:r>
              <a:rPr lang="en-US" sz="2000" baseline="30000" dirty="0"/>
              <a:t>rd</a:t>
            </a:r>
            <a:r>
              <a:rPr lang="en-US" sz="2000" dirty="0"/>
              <a:t> Degrees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</a:t>
            </a:r>
            <a:endParaRPr lang="en-US" sz="1600" b="1" dirty="0"/>
          </a:p>
          <a:p>
            <a:pPr>
              <a:spcBef>
                <a:spcPts val="200"/>
              </a:spcBef>
            </a:pPr>
            <a:r>
              <a:rPr lang="en-US" sz="2400" b="1" dirty="0"/>
              <a:t>Send a notice to your Field Agent </a:t>
            </a:r>
            <a:r>
              <a:rPr lang="en-US" sz="2000" dirty="0"/>
              <a:t>(</a:t>
            </a:r>
            <a:r>
              <a:rPr lang="en-US" sz="2000" i="1" dirty="0"/>
              <a:t>Either fill out a Form 100 or print the Member Info Report</a:t>
            </a:r>
            <a:r>
              <a:rPr lang="en-US" sz="2000" dirty="0"/>
              <a:t>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Click on Member Info Report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Save the PDF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Email it to your Field Agent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D1DCA-3A49-49FE-AAC6-1EA59AAD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171789"/>
            <a:ext cx="1943371" cy="2572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186A4D-9D70-4E7D-AFFD-C85EDCCA407A}"/>
              </a:ext>
            </a:extLst>
          </p:cNvPr>
          <p:cNvSpPr/>
          <p:nvPr/>
        </p:nvSpPr>
        <p:spPr bwMode="auto">
          <a:xfrm>
            <a:off x="9216535" y="4353003"/>
            <a:ext cx="1603866" cy="2219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C468F-0266-4EC5-8224-9F1F67F48336}"/>
              </a:ext>
            </a:extLst>
          </p:cNvPr>
          <p:cNvSpPr txBox="1"/>
          <p:nvPr/>
        </p:nvSpPr>
        <p:spPr>
          <a:xfrm>
            <a:off x="9416878" y="4267200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Council 12345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F029B-1CF2-4C39-8E12-E1C283752688}"/>
              </a:ext>
            </a:extLst>
          </p:cNvPr>
          <p:cNvSpPr/>
          <p:nvPr/>
        </p:nvSpPr>
        <p:spPr bwMode="auto">
          <a:xfrm>
            <a:off x="5534624" y="4558932"/>
            <a:ext cx="1603866" cy="2219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E3E59-591E-437F-9F88-8789454E745C}"/>
              </a:ext>
            </a:extLst>
          </p:cNvPr>
          <p:cNvSpPr txBox="1"/>
          <p:nvPr/>
        </p:nvSpPr>
        <p:spPr>
          <a:xfrm>
            <a:off x="5562600" y="44958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1234567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F87F68-A0D5-4FCE-9E75-35438B12E8DD}"/>
              </a:ext>
            </a:extLst>
          </p:cNvPr>
          <p:cNvSpPr/>
          <p:nvPr/>
        </p:nvSpPr>
        <p:spPr bwMode="auto">
          <a:xfrm>
            <a:off x="8534400" y="5161906"/>
            <a:ext cx="1676400" cy="2389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6407CC-C5F6-4E53-8319-313BEB0B1C8F}"/>
              </a:ext>
            </a:extLst>
          </p:cNvPr>
          <p:cNvSpPr/>
          <p:nvPr/>
        </p:nvSpPr>
        <p:spPr bwMode="auto">
          <a:xfrm>
            <a:off x="4755534" y="4351959"/>
            <a:ext cx="2102466" cy="1843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8E622-BB0F-45A1-939F-1649061E6E8A}"/>
              </a:ext>
            </a:extLst>
          </p:cNvPr>
          <p:cNvSpPr txBox="1"/>
          <p:nvPr/>
        </p:nvSpPr>
        <p:spPr>
          <a:xfrm>
            <a:off x="4724400" y="4266156"/>
            <a:ext cx="179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Roosevelt, Franklin D.</a:t>
            </a:r>
          </a:p>
        </p:txBody>
      </p:sp>
    </p:spTree>
    <p:extLst>
      <p:ext uri="{BB962C8B-B14F-4D97-AF65-F5344CB8AC3E}">
        <p14:creationId xmlns:p14="http://schemas.microsoft.com/office/powerpoint/2010/main" val="219925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676400"/>
            <a:ext cx="4552950" cy="21336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Rolls and Responsibilities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Importance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Checks &amp; Balances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Teamwork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/>
              <a:t>1. Overview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BF9BC5-9A23-4716-A4CF-91C7EFF1E1A3}"/>
              </a:ext>
            </a:extLst>
          </p:cNvPr>
          <p:cNvSpPr/>
          <p:nvPr/>
        </p:nvSpPr>
        <p:spPr>
          <a:xfrm>
            <a:off x="6553200" y="539889"/>
            <a:ext cx="50941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Helpful Resources</a:t>
            </a:r>
          </a:p>
          <a:p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b="1" u="sng" dirty="0">
                <a:solidFill>
                  <a:srgbClr val="000000"/>
                </a:solidFill>
              </a:rPr>
              <a:t>For Financial Secretaries, Treasurers &amp; Trustees</a:t>
            </a:r>
            <a:endParaRPr lang="en-US" sz="1600" u="sng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6"/>
              </a:rPr>
              <a:t>Navigating Supreme Website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7"/>
              </a:rPr>
              <a:t>Navigating Michigan State </a:t>
            </a:r>
            <a:r>
              <a:rPr lang="en-US" sz="1600" b="0" i="0" u="sng" dirty="0" err="1">
                <a:effectLst/>
                <a:hlinkClick r:id="rId7"/>
              </a:rPr>
              <a:t>KofC</a:t>
            </a:r>
            <a:r>
              <a:rPr lang="en-US" sz="1600" b="0" i="0" u="sng" dirty="0">
                <a:effectLst/>
                <a:hlinkClick r:id="rId7"/>
              </a:rPr>
              <a:t> Website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8"/>
              </a:rPr>
              <a:t>Where to go for help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9"/>
              </a:rPr>
              <a:t>How to Conduct a Council Audit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Form 1295 – </a:t>
            </a:r>
            <a:r>
              <a:rPr lang="en-US" sz="1600" b="0" i="0" u="none" strike="noStrike" dirty="0">
                <a:solidFill>
                  <a:srgbClr val="0000CC"/>
                </a:solidFill>
                <a:effectLst/>
                <a:hlinkClick r:id="rId10"/>
              </a:rPr>
              <a:t>Semiannual Council Audit Report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11"/>
              </a:rPr>
              <a:t>Treasurer Training Manual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12"/>
              </a:rPr>
              <a:t>Trustee Training Manual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13"/>
              </a:rPr>
              <a:t>Council Budget Template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0000CC"/>
                </a:solidFill>
                <a:effectLst/>
                <a:hlinkClick r:id="rId14"/>
              </a:rPr>
              <a:t>Charter</a:t>
            </a:r>
            <a:r>
              <a:rPr lang="en-US" sz="1600" b="0" i="0" u="none" strike="noStrike" dirty="0">
                <a:solidFill>
                  <a:srgbClr val="0000CC"/>
                </a:solidFill>
                <a:effectLst/>
                <a:hlinkClick r:id="rId14"/>
              </a:rPr>
              <a:t> Constitution Laws – 2019</a:t>
            </a:r>
            <a:endParaRPr lang="en-US" sz="1600" b="0" i="0" u="none" strike="noStrike" dirty="0">
              <a:solidFill>
                <a:srgbClr val="0000CC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CC"/>
                </a:solidFill>
                <a:effectLst/>
                <a:latin typeface="pt-sans-pro"/>
                <a:hlinkClick r:id="rId15"/>
              </a:rPr>
              <a:t>Leadership Resources</a:t>
            </a:r>
            <a:endParaRPr lang="en-US" sz="1600" b="0" i="0" u="none" strike="noStrike" dirty="0">
              <a:solidFill>
                <a:srgbClr val="0000CC"/>
              </a:solidFill>
              <a:effectLst/>
            </a:endParaRPr>
          </a:p>
          <a:p>
            <a:endParaRPr lang="en-US" sz="1600" b="1" u="sng" dirty="0"/>
          </a:p>
          <a:p>
            <a:r>
              <a:rPr lang="en-US" sz="1600" b="1" u="sng" dirty="0"/>
              <a:t>Primarily for Financial Secretaries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sng" dirty="0">
                <a:effectLst/>
                <a:hlinkClick r:id="rId16"/>
              </a:rPr>
              <a:t>Member Management Training</a:t>
            </a:r>
            <a:endParaRPr lang="en-US" sz="1600" b="0" i="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Form 185 Video – </a:t>
            </a:r>
            <a:r>
              <a:rPr lang="en-US" sz="1600" b="0" i="0" u="none" strike="noStrike" dirty="0">
                <a:effectLst/>
                <a:hlinkClick r:id="rId17"/>
              </a:rPr>
              <a:t>https://youtu.be/7M-KYfKBDig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Form 365 Video – </a:t>
            </a:r>
            <a:r>
              <a:rPr lang="en-US" sz="1600" b="0" i="0" u="none" strike="noStrike" dirty="0">
                <a:effectLst/>
                <a:hlinkClick r:id="rId18"/>
              </a:rPr>
              <a:t>https://youtu.be/c0lswbh66tg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Prospect Tab – </a:t>
            </a:r>
            <a:r>
              <a:rPr lang="en-US" sz="1600" b="0" i="0" u="sng" dirty="0">
                <a:effectLst/>
                <a:hlinkClick r:id="rId19"/>
              </a:rPr>
              <a:t>E-Member to Council Process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Candidate Tab – </a:t>
            </a:r>
            <a:r>
              <a:rPr lang="en-US" sz="1600" b="0" i="0" u="sng" dirty="0">
                <a:effectLst/>
                <a:hlinkClick r:id="rId20"/>
              </a:rPr>
              <a:t>Candidate Tab Training Video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CC"/>
                </a:solidFill>
                <a:effectLst/>
                <a:latin typeface="pt-sans-pro"/>
                <a:hlinkClick r:id="rId21"/>
              </a:rPr>
              <a:t>Financial Secretary's Guide</a:t>
            </a:r>
            <a:endParaRPr lang="en-US" sz="1600" b="0" i="0" u="none" strike="noStrike" dirty="0">
              <a:solidFill>
                <a:srgbClr val="0000CC"/>
              </a:solidFill>
              <a:effectLst/>
              <a:latin typeface="pt-sans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CC"/>
                </a:solidFill>
                <a:effectLst/>
                <a:latin typeface="pt-sans-pro"/>
                <a:hlinkClick r:id="rId22"/>
              </a:rPr>
              <a:t>Summary of Financial Secretary's Responsibilities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400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9632175" y="2371614"/>
            <a:ext cx="1751115" cy="447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10703052" cy="1143000"/>
          </a:xfrm>
        </p:spPr>
        <p:txBody>
          <a:bodyPr/>
          <a:lstStyle/>
          <a:p>
            <a:r>
              <a:rPr lang="en-US" dirty="0"/>
              <a:t>4b. Candidate Tab</a:t>
            </a:r>
            <a:br>
              <a:rPr lang="en-US" dirty="0"/>
            </a:br>
            <a:r>
              <a:rPr lang="en-US" sz="3200" b="0" dirty="0"/>
              <a:t>New, Transfer or Reactive Members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9ADC52-DC2F-4146-B997-F00C8FBD4D2F}"/>
              </a:ext>
            </a:extLst>
          </p:cNvPr>
          <p:cNvSpPr/>
          <p:nvPr/>
        </p:nvSpPr>
        <p:spPr bwMode="auto">
          <a:xfrm>
            <a:off x="9445444" y="2397114"/>
            <a:ext cx="1751115" cy="199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DC4C849-806B-4FD0-AF55-B1D617D3B09A}"/>
              </a:ext>
            </a:extLst>
          </p:cNvPr>
          <p:cNvSpPr txBox="1">
            <a:spLocks/>
          </p:cNvSpPr>
          <p:nvPr/>
        </p:nvSpPr>
        <p:spPr bwMode="auto">
          <a:xfrm>
            <a:off x="457200" y="1371600"/>
            <a:ext cx="5791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1: FS receives Form 100 </a:t>
            </a:r>
            <a:r>
              <a:rPr lang="en-US" sz="2400" kern="0" dirty="0"/>
              <a:t>(*)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2: FS Adds candidate</a:t>
            </a:r>
            <a:endParaRPr lang="en-US" sz="2000" kern="0" dirty="0"/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3: Council approves member </a:t>
            </a:r>
            <a:r>
              <a:rPr lang="en-US" sz="2400" kern="0" dirty="0"/>
              <a:t>(*)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4: FS Updates the Candidate Tab</a:t>
            </a:r>
            <a:endParaRPr lang="en-US" sz="2400" kern="0" dirty="0"/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5: Update Member Management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kern="0" dirty="0"/>
              <a:t>Step 6: Welcome the new members </a:t>
            </a:r>
            <a:r>
              <a:rPr lang="en-US" sz="2400" kern="0" dirty="0"/>
              <a:t>(*)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2400" b="1" kern="0" dirty="0"/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400" i="1" kern="0" dirty="0"/>
              <a:t>(*) These steps should be performed by the Grand Knight and/or Membership Director.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99D9E201-B646-41F6-9889-F997414981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00542"/>
            <a:ext cx="5867400" cy="35524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73166D-BD47-4560-8F8C-042C42D873EF}"/>
              </a:ext>
            </a:extLst>
          </p:cNvPr>
          <p:cNvSpPr/>
          <p:nvPr/>
        </p:nvSpPr>
        <p:spPr bwMode="auto">
          <a:xfrm>
            <a:off x="9296400" y="3886200"/>
            <a:ext cx="990600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62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Financial Secretary Adds the Candidate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114F7264-1AB0-4575-9332-1F1DEE2B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1B8FC2A-CAE7-438E-96B1-2D2C8A668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1001" y="1383910"/>
            <a:ext cx="6248400" cy="298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F0EBF4-B453-4B2A-B7CA-73F1AB41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447800"/>
            <a:ext cx="5105399" cy="5105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Get Form 100(s) from Council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Make sure all information is filled out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Email address is critical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Go to the Candidate Tab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Login to Officers’ Online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on the Candidate Tab</a:t>
            </a:r>
            <a:endParaRPr lang="en-US" sz="2800" dirty="0"/>
          </a:p>
          <a:p>
            <a:pPr>
              <a:spcBef>
                <a:spcPts val="200"/>
              </a:spcBef>
            </a:pPr>
            <a:r>
              <a:rPr lang="en-US" sz="2800" b="1" dirty="0"/>
              <a:t>Click 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814E61-5933-4A35-85A7-9894B3623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16" y="3733800"/>
            <a:ext cx="981666" cy="3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35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9982199" cy="1143000"/>
          </a:xfrm>
        </p:spPr>
        <p:txBody>
          <a:bodyPr/>
          <a:lstStyle/>
          <a:p>
            <a:r>
              <a:rPr lang="en-US" dirty="0"/>
              <a:t>Key in </a:t>
            </a:r>
            <a:r>
              <a:rPr lang="en-US" u="sng" dirty="0"/>
              <a:t>all</a:t>
            </a:r>
            <a:r>
              <a:rPr lang="en-US" dirty="0"/>
              <a:t> information from the Form 100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52EEF966-A389-47ED-A8A1-D6C3CDBC0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EF15CD-AD43-4857-AC8D-8699E670AA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893060" cy="4571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B72E80-701E-40CE-B336-8EE2C19D3DD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3124200" cy="45719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0C1FF0-987B-4861-AB18-55B2AD9D5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1295400"/>
            <a:ext cx="4201111" cy="2924583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C5DB3D41-0767-47A1-9EFE-F9CE8A9D5C88}"/>
              </a:ext>
            </a:extLst>
          </p:cNvPr>
          <p:cNvSpPr/>
          <p:nvPr/>
        </p:nvSpPr>
        <p:spPr bwMode="auto">
          <a:xfrm rot="10800000">
            <a:off x="6858000" y="2362200"/>
            <a:ext cx="762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07D6D-6D56-4AD8-864F-E05574CA8F81}"/>
              </a:ext>
            </a:extLst>
          </p:cNvPr>
          <p:cNvSpPr txBox="1"/>
          <p:nvPr/>
        </p:nvSpPr>
        <p:spPr>
          <a:xfrm>
            <a:off x="7239000" y="4419600"/>
            <a:ext cx="38384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Name, Address, DOB, Marital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1-3 Phone #s – Cell Phone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Occupation, last 4 of SSN, Parish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Transfer/Reactivate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245B26-E123-42BA-A941-217E7EE476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5802399"/>
            <a:ext cx="447737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Process / Delete the Candidate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447800"/>
            <a:ext cx="5105399" cy="5105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Council approves (or denies)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Council Approves the candidate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Council decides NOT to allow the candidate to join your council.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Process </a:t>
            </a:r>
            <a:r>
              <a:rPr lang="en-US" sz="2800" dirty="0"/>
              <a:t>(if approved)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Ceremonial Date:</a:t>
            </a:r>
          </a:p>
          <a:p>
            <a:pPr lvl="2">
              <a:spcBef>
                <a:spcPts val="200"/>
              </a:spcBef>
            </a:pPr>
            <a:r>
              <a:rPr lang="en-US" sz="2000" b="1" dirty="0"/>
              <a:t>Add </a:t>
            </a:r>
            <a:r>
              <a:rPr lang="en-US" sz="2000" dirty="0"/>
              <a:t>= Date of Exemplification</a:t>
            </a:r>
          </a:p>
          <a:p>
            <a:pPr lvl="2">
              <a:spcBef>
                <a:spcPts val="200"/>
              </a:spcBef>
            </a:pPr>
            <a:r>
              <a:rPr lang="en-US" sz="2000" b="1" dirty="0"/>
              <a:t>Transfer or Reactivation </a:t>
            </a:r>
            <a:r>
              <a:rPr lang="en-US" sz="2000" dirty="0"/>
              <a:t>= Date council approved the candidate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Delete </a:t>
            </a:r>
            <a:r>
              <a:rPr lang="en-US" sz="2800" dirty="0"/>
              <a:t>(if NOT approved)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             This will remove the candidate from your list.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795D20DD-7AA5-4FE0-9463-45F64211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1" y="1533331"/>
            <a:ext cx="6705600" cy="331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97361-F8F1-4540-B3F3-7222FAA4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579145"/>
            <a:ext cx="609600" cy="435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11995C-A1C5-42A8-8625-5C0500F1C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5408578"/>
            <a:ext cx="685800" cy="3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9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92A378BB-4C4C-4596-A36B-8CC34EBFCE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08" y="1348376"/>
            <a:ext cx="6248400" cy="27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Officers’ Online Notification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108" y="1421422"/>
            <a:ext cx="5076092" cy="452217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dirty="0"/>
              <a:t>Member is transferred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No need to send Form 100 to Supreme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Person is removed from the Candidate Tab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You’ll get a +1 toward your quota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Member will receive an automated email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Retain form 100 for Council Record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Forward a copy of the Form 100 to your Field Agent </a:t>
            </a:r>
            <a:r>
              <a:rPr lang="en-US" sz="2000" dirty="0"/>
              <a:t>(or send the Member Info Report from MM)</a:t>
            </a:r>
          </a:p>
          <a:p>
            <a:pPr lvl="1">
              <a:spcBef>
                <a:spcPts val="200"/>
              </a:spcBef>
            </a:pPr>
            <a:endParaRPr lang="en-US" dirty="0"/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7697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10363200" cy="3124200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Financial Secretaries</a:t>
            </a:r>
            <a:b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Treasurers</a:t>
            </a:r>
            <a:b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Trustees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Questions???</a:t>
            </a:r>
          </a:p>
          <a:p>
            <a:endParaRPr lang="en-US" dirty="0"/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FE4F9467-FF8E-4CFB-AB63-D3ACACC9C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5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495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Financial Secretary – Maintains all financial and membership records.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/>
              <a:t>Uses Member Management software</a:t>
            </a:r>
            <a:endParaRPr lang="en-US" sz="2400" dirty="0"/>
          </a:p>
          <a:p>
            <a:pPr>
              <a:spcBef>
                <a:spcPts val="200"/>
              </a:spcBef>
            </a:pPr>
            <a:r>
              <a:rPr lang="en-US" sz="2800" b="1" dirty="0"/>
              <a:t>Treasurer – Manages council funds &amp; bank accounts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/>
              <a:t>Handles the checkbooks and all bank transactions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Trustees – Oversees all financial business of the council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/>
              <a:t>Prepares form 1295 &amp; conducts the semi-annual audit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/>
              <a:t>1a. Roles &amp; Responsibilities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658DAC-CCB1-4BB2-B93D-8E88B9A6DB27}"/>
              </a:ext>
            </a:extLst>
          </p:cNvPr>
          <p:cNvSpPr/>
          <p:nvPr/>
        </p:nvSpPr>
        <p:spPr>
          <a:xfrm>
            <a:off x="8839200" y="309854"/>
            <a:ext cx="2525485" cy="3119146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rgbClr val="0000CC"/>
              </a:solidFill>
              <a:latin typeface="pt-sans-pro"/>
              <a:hlinkClick r:id="rId5"/>
            </a:endParaRPr>
          </a:p>
          <a:p>
            <a:pPr algn="ctr"/>
            <a:r>
              <a:rPr lang="en-US" b="1" dirty="0">
                <a:hlinkClick r:id="rId5"/>
              </a:rPr>
              <a:t>Duties Responsibilities</a:t>
            </a:r>
            <a:r>
              <a:rPr lang="en-US" dirty="0">
                <a:hlinkClick r:id="rId5"/>
              </a:rPr>
              <a:t> Council Officers Directors</a:t>
            </a:r>
            <a:endParaRPr lang="en-US" sz="1400" dirty="0"/>
          </a:p>
        </p:txBody>
      </p:sp>
      <p:pic>
        <p:nvPicPr>
          <p:cNvPr id="9" name="Picture 2" descr="tip-uai-516x516 -">
            <a:extLst>
              <a:ext uri="{FF2B5EF4-FFF2-40B4-BE49-F238E27FC236}">
                <a16:creationId xmlns:a16="http://schemas.microsoft.com/office/drawing/2014/main" id="{D16EC4EE-3A86-471F-B8A1-3ED155DA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68" y="348646"/>
            <a:ext cx="1768070" cy="17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9A7B72-91E6-479B-8B77-0AB6050C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04" y="1485899"/>
            <a:ext cx="2651496" cy="2667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8458200" cy="1143000"/>
          </a:xfrm>
        </p:spPr>
        <p:txBody>
          <a:bodyPr/>
          <a:lstStyle/>
          <a:p>
            <a:r>
              <a:rPr lang="en-US" dirty="0"/>
              <a:t>1b – Why is Financial Management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C8B1-0D53-493B-8201-000E81A5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0" y="4267199"/>
            <a:ext cx="4200641" cy="1143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Proper control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Avoid mis-appropriation of funds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E69EBC98-622A-42FB-B5BE-D489FECD3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8026CD-FDEE-4944-AFF4-89AB96305BCB}"/>
              </a:ext>
            </a:extLst>
          </p:cNvPr>
          <p:cNvSpPr/>
          <p:nvPr/>
        </p:nvSpPr>
        <p:spPr bwMode="auto">
          <a:xfrm>
            <a:off x="6840415" y="1866899"/>
            <a:ext cx="3048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0CC532-916E-4AF5-8EFE-14F80D521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300266"/>
            <a:ext cx="3286125" cy="16954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4C6252-DB6F-4EB8-8025-9F666F8DE1D0}"/>
              </a:ext>
            </a:extLst>
          </p:cNvPr>
          <p:cNvSpPr txBox="1">
            <a:spLocks/>
          </p:cNvSpPr>
          <p:nvPr/>
        </p:nvSpPr>
        <p:spPr bwMode="auto">
          <a:xfrm>
            <a:off x="381000" y="4267199"/>
            <a:ext cx="38481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800" b="1" kern="0" dirty="0"/>
              <a:t>Manage council funds</a:t>
            </a:r>
          </a:p>
          <a:p>
            <a:pPr lvl="1">
              <a:spcBef>
                <a:spcPts val="200"/>
              </a:spcBef>
            </a:pPr>
            <a:r>
              <a:rPr lang="en-US" kern="0" dirty="0"/>
              <a:t>Like a small business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82A0905-649F-4382-954B-D9DF97A4ED8B}"/>
              </a:ext>
            </a:extLst>
          </p:cNvPr>
          <p:cNvSpPr txBox="1">
            <a:spLocks/>
          </p:cNvSpPr>
          <p:nvPr/>
        </p:nvSpPr>
        <p:spPr bwMode="auto">
          <a:xfrm>
            <a:off x="4267200" y="4267200"/>
            <a:ext cx="3848100" cy="108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800" b="1" kern="0" dirty="0"/>
              <a:t>Tax accounting</a:t>
            </a:r>
          </a:p>
          <a:p>
            <a:pPr lvl="1">
              <a:spcBef>
                <a:spcPts val="200"/>
              </a:spcBef>
            </a:pPr>
            <a:r>
              <a:rPr lang="en-US" kern="0" dirty="0"/>
              <a:t>Like a small business</a:t>
            </a:r>
          </a:p>
        </p:txBody>
      </p:sp>
    </p:spTree>
    <p:extLst>
      <p:ext uri="{BB962C8B-B14F-4D97-AF65-F5344CB8AC3E}">
        <p14:creationId xmlns:p14="http://schemas.microsoft.com/office/powerpoint/2010/main" val="357595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8458200" cy="1143000"/>
          </a:xfrm>
        </p:spPr>
        <p:txBody>
          <a:bodyPr/>
          <a:lstStyle/>
          <a:p>
            <a:r>
              <a:rPr lang="en-US" dirty="0"/>
              <a:t>1c – Checks &amp; Balances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E80C3A06-C6B1-4171-89DF-BA4D15B7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ACD891-9D40-4B69-B677-0524180DF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54745"/>
            <a:ext cx="1915774" cy="2347991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FFE7FE-136D-4CD0-9A12-457902887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900258"/>
            <a:ext cx="47244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Honest Mistakes</a:t>
            </a:r>
          </a:p>
          <a:p>
            <a:r>
              <a:rPr lang="en-US" sz="2800" dirty="0"/>
              <a:t>Everyone makes mistakes</a:t>
            </a:r>
          </a:p>
          <a:p>
            <a:r>
              <a:rPr lang="en-US" sz="2800" dirty="0"/>
              <a:t>Losing $$$ is a big problem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EC14F11-482A-4F4C-A15D-E83041DAD3EE}"/>
              </a:ext>
            </a:extLst>
          </p:cNvPr>
          <p:cNvSpPr txBox="1">
            <a:spLocks/>
          </p:cNvSpPr>
          <p:nvPr/>
        </p:nvSpPr>
        <p:spPr bwMode="auto">
          <a:xfrm>
            <a:off x="6248400" y="2900258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/>
              <a:t>Not-so-honest Mistakes</a:t>
            </a:r>
          </a:p>
          <a:p>
            <a:r>
              <a:rPr lang="en-US" sz="2800" kern="0" dirty="0"/>
              <a:t>Remove temptation</a:t>
            </a:r>
          </a:p>
          <a:p>
            <a:r>
              <a:rPr lang="en-US" sz="2800" kern="0" dirty="0"/>
              <a:t>Correct problems early</a:t>
            </a:r>
          </a:p>
        </p:txBody>
      </p:sp>
    </p:spTree>
    <p:extLst>
      <p:ext uri="{BB962C8B-B14F-4D97-AF65-F5344CB8AC3E}">
        <p14:creationId xmlns:p14="http://schemas.microsoft.com/office/powerpoint/2010/main" val="14082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8458200" cy="1143000"/>
          </a:xfrm>
        </p:spPr>
        <p:txBody>
          <a:bodyPr/>
          <a:lstStyle/>
          <a:p>
            <a:r>
              <a:rPr lang="en-US" dirty="0"/>
              <a:t>1d – Teamwork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E80C3A06-C6B1-4171-89DF-BA4D15B7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C00763-C878-4ED1-B310-AFC8DCFF3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95710"/>
            <a:ext cx="2724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D896F3D-2A6D-4E20-BE9C-1E37E0C65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42" y="3195710"/>
            <a:ext cx="2002516" cy="23431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8BF4F0-6B19-47B8-B7E3-79E1025E1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200400"/>
            <a:ext cx="2469125" cy="2343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DDABCCB-2938-468A-A419-1ACD3AC0D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1336542" cy="17260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BCA16DE-B89E-482D-AFE7-A31CBF276A7F}"/>
              </a:ext>
            </a:extLst>
          </p:cNvPr>
          <p:cNvSpPr txBox="1"/>
          <p:nvPr/>
        </p:nvSpPr>
        <p:spPr>
          <a:xfrm>
            <a:off x="2502918" y="5531825"/>
            <a:ext cx="293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Treasurer</a:t>
            </a:r>
          </a:p>
          <a:p>
            <a:pPr algn="ctr"/>
            <a:r>
              <a:rPr lang="en-US" sz="2000" b="1" dirty="0"/>
              <a:t>Manages Bank Account(s)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4BCD1C-39F6-4029-844B-291AEA87AE70}"/>
              </a:ext>
            </a:extLst>
          </p:cNvPr>
          <p:cNvSpPr txBox="1"/>
          <p:nvPr/>
        </p:nvSpPr>
        <p:spPr>
          <a:xfrm>
            <a:off x="5773951" y="3011044"/>
            <a:ext cx="2437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Trustees</a:t>
            </a:r>
          </a:p>
          <a:p>
            <a:pPr algn="ctr"/>
            <a:r>
              <a:rPr lang="en-US" sz="2000" b="1" dirty="0"/>
              <a:t>Oversees the process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EA989B-4FE7-4A6F-BB38-7A563F643577}"/>
              </a:ext>
            </a:extLst>
          </p:cNvPr>
          <p:cNvSpPr txBox="1"/>
          <p:nvPr/>
        </p:nvSpPr>
        <p:spPr>
          <a:xfrm>
            <a:off x="8676128" y="5502517"/>
            <a:ext cx="2185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Financial Secretary</a:t>
            </a:r>
          </a:p>
          <a:p>
            <a:pPr algn="ctr"/>
            <a:r>
              <a:rPr lang="en-US" sz="2000" b="1" dirty="0"/>
              <a:t>Collects all Funds</a:t>
            </a:r>
          </a:p>
        </p:txBody>
      </p:sp>
    </p:spTree>
    <p:extLst>
      <p:ext uri="{BB962C8B-B14F-4D97-AF65-F5344CB8AC3E}">
        <p14:creationId xmlns:p14="http://schemas.microsoft.com/office/powerpoint/2010/main" val="103389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332A-0A4F-415E-AF1A-042F93B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1143000"/>
          </a:xfrm>
        </p:spPr>
        <p:txBody>
          <a:bodyPr/>
          <a:lstStyle/>
          <a:p>
            <a:r>
              <a:rPr lang="en-US" dirty="0"/>
              <a:t>2. Funds Management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05C13EC-AA66-4CDF-B13C-4F9A5C428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FC25DA-DFBD-48C0-B33B-E9179808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602" y="1981200"/>
            <a:ext cx="8497398" cy="4114800"/>
          </a:xfrm>
        </p:spPr>
        <p:txBody>
          <a:bodyPr/>
          <a:lstStyle/>
          <a:p>
            <a:r>
              <a:rPr lang="en-US" b="1" dirty="0"/>
              <a:t>Receipts </a:t>
            </a:r>
            <a:r>
              <a:rPr lang="en-US" sz="2800" dirty="0"/>
              <a:t>– Incoming funds</a:t>
            </a:r>
          </a:p>
          <a:p>
            <a:r>
              <a:rPr lang="en-US" b="1" dirty="0"/>
              <a:t>Disbursements </a:t>
            </a:r>
            <a:r>
              <a:rPr lang="en-US" sz="2800" dirty="0"/>
              <a:t>– Outgoing funds</a:t>
            </a:r>
          </a:p>
          <a:p>
            <a:r>
              <a:rPr lang="en-US" b="1" dirty="0"/>
              <a:t>Monthly Reconciliation </a:t>
            </a:r>
            <a:r>
              <a:rPr lang="en-US" sz="2800" dirty="0"/>
              <a:t>– FS &amp; Treasurer aligned?</a:t>
            </a:r>
          </a:p>
          <a:p>
            <a:r>
              <a:rPr lang="en-US" b="1" dirty="0"/>
              <a:t>Budgets </a:t>
            </a:r>
            <a:r>
              <a:rPr lang="en-US" sz="2800" dirty="0"/>
              <a:t>– Prepare &amp; approve a council budget</a:t>
            </a:r>
          </a:p>
          <a:p>
            <a:r>
              <a:rPr lang="en-US" b="1" dirty="0"/>
              <a:t>Bonding</a:t>
            </a:r>
          </a:p>
          <a:p>
            <a:pPr lvl="1"/>
            <a:r>
              <a:rPr lang="en-US" dirty="0"/>
              <a:t>$5000 – Treasurer &amp; FS by Supreme</a:t>
            </a:r>
          </a:p>
          <a:p>
            <a:pPr lvl="1"/>
            <a:r>
              <a:rPr lang="en-US" dirty="0"/>
              <a:t>Additional amounts are available @ $7/$1000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F2BBF-D192-4893-A305-3C67600EA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60606"/>
            <a:ext cx="2826564" cy="25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2">
            <a:extLst>
              <a:ext uri="{FF2B5EF4-FFF2-40B4-BE49-F238E27FC236}">
                <a16:creationId xmlns:a16="http://schemas.microsoft.com/office/drawing/2014/main" id="{1651FF3E-F02C-4C8D-A315-9EA3FF142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134" y="1707015"/>
            <a:ext cx="0" cy="68580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29AA4604-39FE-4190-B66D-EA7B73D40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471" y="4323483"/>
            <a:ext cx="0" cy="68580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52400"/>
            <a:ext cx="5130017" cy="1143000"/>
          </a:xfrm>
        </p:spPr>
        <p:txBody>
          <a:bodyPr/>
          <a:lstStyle/>
          <a:p>
            <a:r>
              <a:rPr lang="en-US" dirty="0"/>
              <a:t>2a. Receipts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433E7595-54D4-46B4-A3FD-338B87C8C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671" y="106058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36D59372-763A-4731-8685-BD9699E72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9598" y="2818009"/>
            <a:ext cx="381000" cy="3086"/>
          </a:xfrm>
          <a:prstGeom prst="line">
            <a:avLst/>
          </a:prstGeom>
          <a:ln>
            <a:solidFill>
              <a:schemeClr val="accent2"/>
            </a:solidFill>
            <a:headEnd type="triangle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54BF2900-64F7-4F66-93E8-9A42D134F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278" y="2942820"/>
            <a:ext cx="0" cy="68580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Picture 16" descr="MCj00892280000[1]">
            <a:extLst>
              <a:ext uri="{FF2B5EF4-FFF2-40B4-BE49-F238E27FC236}">
                <a16:creationId xmlns:a16="http://schemas.microsoft.com/office/drawing/2014/main" id="{D6335BA7-FD70-46FC-A499-56228C2F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598" y="5009283"/>
            <a:ext cx="1524000" cy="1389955"/>
          </a:xfrm>
          <a:prstGeom prst="rect">
            <a:avLst/>
          </a:prstGeom>
        </p:spPr>
      </p:pic>
      <p:sp>
        <p:nvSpPr>
          <p:cNvPr id="14" name="Line 27">
            <a:extLst>
              <a:ext uri="{FF2B5EF4-FFF2-40B4-BE49-F238E27FC236}">
                <a16:creationId xmlns:a16="http://schemas.microsoft.com/office/drawing/2014/main" id="{58DBCFDD-3DD6-414E-8D27-46E3C74B1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471" y="1593980"/>
            <a:ext cx="38100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25011BE8-8306-4A51-A530-FB4219598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798" y="2395752"/>
            <a:ext cx="1500673" cy="914401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Treasurer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Verifies &amp;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Signs Receipt</a:t>
            </a: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821A7E5A-A4B1-4D14-867E-68D11FAD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471" y="1143000"/>
            <a:ext cx="1524000" cy="94267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FS Turns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Cash Over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To Treasurer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C09F35A7-8076-4832-B30A-49658F33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69" y="1143000"/>
            <a:ext cx="1524000" cy="94267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FS Receives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Cash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3E7329D7-B40A-4229-8BB0-C87A11E28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69" y="2420576"/>
            <a:ext cx="1524001" cy="89602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FS Retains</a:t>
            </a:r>
          </a:p>
          <a:p>
            <a:pPr algn="ctr"/>
            <a:r>
              <a:rPr lang="en-US" altLang="en-US" sz="1600" dirty="0">
                <a:latin typeface="Tahoma" panose="020B0604030504040204" pitchFamily="34" charset="0"/>
              </a:rPr>
              <a:t>Signed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Receipt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E71603C2-E7F8-4C12-AF76-89577D34D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69" y="3651992"/>
            <a:ext cx="1500649" cy="1051231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Treasurer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Retains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Receipt 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Copy</a:t>
            </a: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621BD0C1-105A-4FFC-8608-BA9269269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465" y="3651983"/>
            <a:ext cx="1371598" cy="105124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Treasurer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Deposits</a:t>
            </a:r>
          </a:p>
          <a:p>
            <a:pPr algn="ctr"/>
            <a:r>
              <a:rPr lang="en-US" altLang="en-US" sz="1600" b="1" dirty="0">
                <a:latin typeface="Tahoma" panose="020B0604030504040204" pitchFamily="34" charset="0"/>
              </a:rPr>
              <a:t>Cash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DD0287-9018-478D-8B8D-E5B15EEC505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386713" y="1143000"/>
            <a:ext cx="7424283" cy="4953000"/>
          </a:xfrm>
          <a:prstGeom prst="rect">
            <a:avLst/>
          </a:prstGeom>
        </p:spPr>
      </p:pic>
      <p:sp>
        <p:nvSpPr>
          <p:cNvPr id="23" name="Line 27">
            <a:extLst>
              <a:ext uri="{FF2B5EF4-FFF2-40B4-BE49-F238E27FC236}">
                <a16:creationId xmlns:a16="http://schemas.microsoft.com/office/drawing/2014/main" id="{3EEC3396-24DE-498A-86D5-6CCC3FD49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9598" y="4072152"/>
            <a:ext cx="381000" cy="0"/>
          </a:xfrm>
          <a:prstGeom prst="line">
            <a:avLst/>
          </a:prstGeom>
          <a:ln>
            <a:solidFill>
              <a:schemeClr val="accent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DF948-6D59-406B-9BFC-47D8B87EFFD4}"/>
              </a:ext>
            </a:extLst>
          </p:cNvPr>
          <p:cNvGrpSpPr/>
          <p:nvPr/>
        </p:nvGrpSpPr>
        <p:grpSpPr>
          <a:xfrm>
            <a:off x="4407012" y="4670035"/>
            <a:ext cx="3441065" cy="1937385"/>
            <a:chOff x="0" y="0"/>
            <a:chExt cx="3441192" cy="19377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CF8C48-F010-4B84-A59F-3C79B8E11E8A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096" y="6096"/>
              <a:ext cx="3434868" cy="1925574"/>
            </a:xfrm>
            <a:prstGeom prst="rect">
              <a:avLst/>
            </a:prstGeom>
          </p:spPr>
        </p:pic>
        <p:sp>
          <p:nvSpPr>
            <p:cNvPr id="27" name="Shape 127">
              <a:extLst>
                <a:ext uri="{FF2B5EF4-FFF2-40B4-BE49-F238E27FC236}">
                  <a16:creationId xmlns:a16="http://schemas.microsoft.com/office/drawing/2014/main" id="{C846DDF0-BB43-4D7C-807E-7B33AAFE69DC}"/>
                </a:ext>
              </a:extLst>
            </p:cNvPr>
            <p:cNvSpPr/>
            <p:nvPr/>
          </p:nvSpPr>
          <p:spPr>
            <a:xfrm>
              <a:off x="0" y="0"/>
              <a:ext cx="3441192" cy="1937766"/>
            </a:xfrm>
            <a:custGeom>
              <a:avLst/>
              <a:gdLst/>
              <a:ahLst/>
              <a:cxnLst/>
              <a:rect l="0" t="0" r="0" b="0"/>
              <a:pathLst>
                <a:path w="3441192" h="1937766">
                  <a:moveTo>
                    <a:pt x="0" y="1937766"/>
                  </a:moveTo>
                  <a:lnTo>
                    <a:pt x="3441192" y="1937766"/>
                  </a:lnTo>
                  <a:lnTo>
                    <a:pt x="3441192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9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1978</TotalTime>
  <Words>1875</Words>
  <Application>Microsoft Office PowerPoint</Application>
  <PresentationFormat>Widescreen</PresentationFormat>
  <Paragraphs>335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Bookman Old Style</vt:lpstr>
      <vt:lpstr>Calibri</vt:lpstr>
      <vt:lpstr>pt-sans-pro</vt:lpstr>
      <vt:lpstr>Tahoma</vt:lpstr>
      <vt:lpstr>Times</vt:lpstr>
      <vt:lpstr>Times New Roman</vt:lpstr>
      <vt:lpstr>Trump Mediaeval</vt:lpstr>
      <vt:lpstr>Wingdings</vt:lpstr>
      <vt:lpstr>Blank Presentation</vt:lpstr>
      <vt:lpstr>Financial Officer Workshop </vt:lpstr>
      <vt:lpstr>PowerPoint Presentation</vt:lpstr>
      <vt:lpstr>1. Overview</vt:lpstr>
      <vt:lpstr>1a. Roles &amp; Responsibilities</vt:lpstr>
      <vt:lpstr>1b – Why is Financial Management so important?</vt:lpstr>
      <vt:lpstr>1c – Checks &amp; Balances</vt:lpstr>
      <vt:lpstr>1d – Teamwork</vt:lpstr>
      <vt:lpstr>2. Funds Management</vt:lpstr>
      <vt:lpstr>2a. Receipts</vt:lpstr>
      <vt:lpstr>2b. Disbursements</vt:lpstr>
      <vt:lpstr>2c. Monthly Reconciliation</vt:lpstr>
      <vt:lpstr>2d. Budgets</vt:lpstr>
      <vt:lpstr>3. Semi-Annual Budget</vt:lpstr>
      <vt:lpstr>3a. Overview</vt:lpstr>
      <vt:lpstr>3b. Preparation</vt:lpstr>
      <vt:lpstr>3c. Audit - Schedule A Membership</vt:lpstr>
      <vt:lpstr>3c. Audit Schedule B - FS Cash Transactions</vt:lpstr>
      <vt:lpstr>3c. Audit Schedule B – Treasurer Transactions</vt:lpstr>
      <vt:lpstr>3c. Audit Schedule C – Assets</vt:lpstr>
      <vt:lpstr>3c. Audit Schedule C - Liabilities</vt:lpstr>
      <vt:lpstr>3d. Post Audit Tasks</vt:lpstr>
      <vt:lpstr>4. Recent changes (for FSs to be aware of)</vt:lpstr>
      <vt:lpstr>4a. Online Member Transfers – Prospect Tab</vt:lpstr>
      <vt:lpstr>4a1 - View Online Member Reports</vt:lpstr>
      <vt:lpstr>Officers Online Reports</vt:lpstr>
      <vt:lpstr>Step 1: View Online Member Report (Prospect Tab)</vt:lpstr>
      <vt:lpstr>Member Detailed contact information</vt:lpstr>
      <vt:lpstr>Step 5: Update the Prospect Tab</vt:lpstr>
      <vt:lpstr>Step 6 - Update Member Management</vt:lpstr>
      <vt:lpstr>4b. Candidate Tab New, Transfer or Reactive Members</vt:lpstr>
      <vt:lpstr>Financial Secretary Adds the Candidate</vt:lpstr>
      <vt:lpstr>Key in all information from the Form 100</vt:lpstr>
      <vt:lpstr>Process / Delete the Candidate</vt:lpstr>
      <vt:lpstr>Officers’ Online Notification</vt:lpstr>
      <vt:lpstr>Financial Secretaries Treasurers Trustees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Jim Escott</cp:lastModifiedBy>
  <cp:revision>278</cp:revision>
  <cp:lastPrinted>2016-06-08T13:53:49Z</cp:lastPrinted>
  <dcterms:created xsi:type="dcterms:W3CDTF">2020-05-18T16:01:53Z</dcterms:created>
  <dcterms:modified xsi:type="dcterms:W3CDTF">2021-01-07T18:32:13Z</dcterms:modified>
</cp:coreProperties>
</file>