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96" r:id="rId2"/>
    <p:sldId id="433" r:id="rId3"/>
    <p:sldId id="457" r:id="rId4"/>
    <p:sldId id="435" r:id="rId5"/>
    <p:sldId id="307" r:id="rId6"/>
    <p:sldId id="451" r:id="rId7"/>
    <p:sldId id="427" r:id="rId8"/>
    <p:sldId id="436" r:id="rId9"/>
    <p:sldId id="445" r:id="rId10"/>
    <p:sldId id="446" r:id="rId11"/>
    <p:sldId id="471" r:id="rId12"/>
    <p:sldId id="461" r:id="rId13"/>
    <p:sldId id="453" r:id="rId14"/>
    <p:sldId id="443" r:id="rId15"/>
    <p:sldId id="444" r:id="rId16"/>
    <p:sldId id="441" r:id="rId17"/>
    <p:sldId id="470" r:id="rId18"/>
    <p:sldId id="468" r:id="rId19"/>
    <p:sldId id="456" r:id="rId20"/>
    <p:sldId id="450" r:id="rId2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Escott" initials="NE" lastIdx="3" clrIdx="0">
    <p:extLst>
      <p:ext uri="{19B8F6BF-5375-455C-9EA6-DF929625EA0E}">
        <p15:presenceInfo xmlns:p15="http://schemas.microsoft.com/office/powerpoint/2012/main" userId="cebaecd042562a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3" autoAdjust="0"/>
    <p:restoredTop sz="96305" autoAdjust="0"/>
  </p:normalViewPr>
  <p:slideViewPr>
    <p:cSldViewPr>
      <p:cViewPr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5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en.wikipedia.org/wiki/Knights_of_Columbus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hyperlink" Target="https://www.kofc.org/en/resources/for-members/membership-growth/prospect-tab-walkthrough.pdf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slide" Target="slide2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nights_of_Columb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5.xml"/><Relationship Id="rId18" Type="http://schemas.openxmlformats.org/officeDocument/2006/relationships/slide" Target="slide3.xml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slide" Target="slide8.xml"/><Relationship Id="rId5" Type="http://schemas.openxmlformats.org/officeDocument/2006/relationships/image" Target="../media/image7.png"/><Relationship Id="rId1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s://mikofc.org/storage/resource-items/October%202020/E-Membership%20Join%20Process%202020.pdf" TargetMode="External"/><Relationship Id="rId4" Type="http://schemas.microsoft.com/office/2007/relationships/hdphoto" Target="../media/hdphoto3.wdp"/><Relationship Id="rId9" Type="http://schemas.openxmlformats.org/officeDocument/2006/relationships/hyperlink" Target="http://www.kofc.org/join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www.kofc.org/en/forms/recruitment/why-you-should-become-knight10100.pdf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fc.org/un/en/resources/service/council/duties-responsibilities-council-officers-directors.pdf" TargetMode="External"/><Relationship Id="rId5" Type="http://schemas.openxmlformats.org/officeDocument/2006/relationships/hyperlink" Target="https://www.kofc.org/en/get-involved/college-councils/resources/council-officer-roles.html" TargetMode="Externa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nights_of_Columbus" TargetMode="External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5943600" cy="3048000"/>
          </a:xfrm>
        </p:spPr>
        <p:txBody>
          <a:bodyPr/>
          <a:lstStyle/>
          <a:p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Bringing Online Members into your council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CD1E3-3B64-438E-AE7D-894172BC7934}"/>
              </a:ext>
            </a:extLst>
          </p:cNvPr>
          <p:cNvSpPr txBox="1"/>
          <p:nvPr/>
        </p:nvSpPr>
        <p:spPr>
          <a:xfrm>
            <a:off x="1828800" y="3477161"/>
            <a:ext cx="30422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Step-by-Step</a:t>
            </a:r>
            <a:br>
              <a:rPr lang="en-US" sz="4000" dirty="0"/>
            </a:br>
            <a:r>
              <a:rPr lang="en-US" sz="4000" dirty="0"/>
              <a:t>How to Guide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DB729-46D3-423A-9EAC-CC8E60A92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66280"/>
            <a:ext cx="5181600" cy="59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10820400" cy="11430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- E-mail communication from Doug </a:t>
            </a:r>
            <a:r>
              <a:rPr lang="en-US" dirty="0" err="1"/>
              <a:t>Kokot</a:t>
            </a:r>
            <a:br>
              <a:rPr lang="en-US" dirty="0"/>
            </a:br>
            <a:endParaRPr lang="en-US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F54EB7-F9EA-4D5F-8CC8-F40DE2BBFF85}"/>
              </a:ext>
            </a:extLst>
          </p:cNvPr>
          <p:cNvSpPr txBox="1">
            <a:spLocks/>
          </p:cNvSpPr>
          <p:nvPr/>
        </p:nvSpPr>
        <p:spPr bwMode="auto">
          <a:xfrm>
            <a:off x="7391400" y="2545442"/>
            <a:ext cx="4191000" cy="290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To: </a:t>
            </a:r>
            <a:r>
              <a:rPr lang="en-US" sz="2000" dirty="0"/>
              <a:t>GK, FS, MD, DD and others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Instructions: </a:t>
            </a:r>
            <a:r>
              <a:rPr lang="en-US" sz="2000" dirty="0"/>
              <a:t>Doug gives you a pretty detailed list of action items on how to proceed.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Call the Prospect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Vet the Prospect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Exemplification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FS – Update MM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9EB07-4FCF-411D-83BC-59D3794B0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32832"/>
            <a:ext cx="8945223" cy="1352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3A114E-FF6F-4D81-B5ED-895C8B582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29" y="2587888"/>
            <a:ext cx="6077798" cy="2867425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5A0F8E0B-A0DF-4B3C-A5BB-082144539B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6553200" cy="36576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Go to Supreme Website (www.kofc.org)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Click on Sign In              – Login to Officers Online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Only District Deputies, Grand Knights and Financial Secretaries have access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Enter User Name &amp; Password </a:t>
            </a:r>
            <a:r>
              <a:rPr lang="en-US" sz="2400" dirty="0"/>
              <a:t>and Sign In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Click on the Prospect Tab</a:t>
            </a:r>
          </a:p>
          <a:p>
            <a:pPr>
              <a:spcBef>
                <a:spcPts val="200"/>
              </a:spcBef>
            </a:pPr>
            <a:r>
              <a:rPr lang="en-US" sz="2800" b="0" i="0" u="none" strike="noStrike" dirty="0">
                <a:solidFill>
                  <a:srgbClr val="0000CC"/>
                </a:solidFill>
                <a:effectLst/>
                <a:hlinkClick r:id="rId2"/>
              </a:rPr>
              <a:t>Online Membership </a:t>
            </a:r>
            <a:r>
              <a:rPr lang="en-US" sz="2800" b="1" i="0" u="none" strike="noStrike" dirty="0">
                <a:solidFill>
                  <a:srgbClr val="0000CC"/>
                </a:solidFill>
                <a:effectLst/>
                <a:hlinkClick r:id="rId2"/>
              </a:rPr>
              <a:t>Prospect Tab</a:t>
            </a:r>
            <a:endParaRPr lang="en-US" sz="2800" dirty="0"/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3" y="266700"/>
            <a:ext cx="7080737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- Officers Online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17B1A-93ED-4E88-8FFA-00F3300F3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1786011"/>
            <a:ext cx="959555" cy="30480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52EEF966-A389-47ED-A8A1-D6C3CDBC0F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6F7557-81E2-4A2E-8E76-F2F75E9C882C}"/>
              </a:ext>
            </a:extLst>
          </p:cNvPr>
          <p:cNvSpPr/>
          <p:nvPr/>
        </p:nvSpPr>
        <p:spPr>
          <a:xfrm>
            <a:off x="7620000" y="314458"/>
            <a:ext cx="4108937" cy="1895342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Watch the first 2 minutes of this 7 minute YouTube video to see how to login to Officers Online</a:t>
            </a:r>
            <a:endParaRPr lang="en-US" dirty="0"/>
          </a:p>
        </p:txBody>
      </p:sp>
      <p:pic>
        <p:nvPicPr>
          <p:cNvPr id="10" name="Picture 2" descr="tip-uai-516x516 -">
            <a:extLst>
              <a:ext uri="{FF2B5EF4-FFF2-40B4-BE49-F238E27FC236}">
                <a16:creationId xmlns:a16="http://schemas.microsoft.com/office/drawing/2014/main" id="{BE787FE5-768A-4CD3-81CB-DB2D2D59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95189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C072D2B9-7A0E-452F-AC7F-FDAF8792F1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8544" y="1719189"/>
            <a:ext cx="511848" cy="4341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20D3B3-01E7-45B9-8AF4-B83BFABC4CB2}"/>
              </a:ext>
            </a:extLst>
          </p:cNvPr>
          <p:cNvGrpSpPr/>
          <p:nvPr/>
        </p:nvGrpSpPr>
        <p:grpSpPr>
          <a:xfrm>
            <a:off x="6705600" y="2514600"/>
            <a:ext cx="5254060" cy="3733800"/>
            <a:chOff x="3202461" y="1143000"/>
            <a:chExt cx="5787076" cy="43538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C9B039-EAE4-473C-A315-EFC9A70C5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02462" y="1143000"/>
              <a:ext cx="5787075" cy="3162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60C8A6-4249-4F36-B017-672025E42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02461" y="4338203"/>
              <a:ext cx="5787075" cy="1158622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61765D-28C5-4885-B7F4-761864108483}"/>
                </a:ext>
              </a:extLst>
            </p:cNvPr>
            <p:cNvSpPr/>
            <p:nvPr/>
          </p:nvSpPr>
          <p:spPr bwMode="auto">
            <a:xfrm>
              <a:off x="5448298" y="4278568"/>
              <a:ext cx="1295400" cy="54002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95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EB543-F885-44F2-8A9A-199BA35A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639106"/>
            <a:ext cx="6197196" cy="4228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5AEDD-863B-4373-98A2-269F8FDA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9" y="2679847"/>
            <a:ext cx="5878948" cy="3203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0972800" cy="1143000"/>
          </a:xfrm>
        </p:spPr>
        <p:txBody>
          <a:bodyPr/>
          <a:lstStyle/>
          <a:p>
            <a:r>
              <a:rPr lang="en-US" dirty="0"/>
              <a:t>Prospect Tab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0911334-4CEC-431F-8140-A88F179E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447800"/>
            <a:ext cx="5105399" cy="51054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Assigned List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Includes members that have said they want to join your council.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It may also include members assigned to your council by our State E-Member Director.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List of Prospects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Click on the prospect name to see detailed information for a specific Prospect. (</a:t>
            </a:r>
            <a:r>
              <a:rPr lang="en-US" sz="2000" i="1" dirty="0"/>
              <a:t>See next page</a:t>
            </a:r>
            <a:r>
              <a:rPr lang="en-US" sz="2000" dirty="0"/>
              <a:t>)</a:t>
            </a:r>
            <a:endParaRPr lang="en-US" sz="2800" b="1" dirty="0"/>
          </a:p>
          <a:p>
            <a:pPr>
              <a:spcBef>
                <a:spcPts val="200"/>
              </a:spcBef>
            </a:pPr>
            <a:r>
              <a:rPr lang="en-US" sz="2800" b="1" dirty="0"/>
              <a:t>Action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FS should pass the Prospect information along to the Membership Director so the Prospect can be contacted.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06018C-F9BC-4E8B-8A73-0951DB47220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92116" y="4127747"/>
            <a:ext cx="5099285" cy="10191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BD4AFB4-ADCE-4906-991A-278483445290}"/>
              </a:ext>
            </a:extLst>
          </p:cNvPr>
          <p:cNvSpPr/>
          <p:nvPr/>
        </p:nvSpPr>
        <p:spPr bwMode="auto">
          <a:xfrm>
            <a:off x="1676400" y="5004559"/>
            <a:ext cx="615716" cy="28465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73A75F3B-81FD-40E2-98B3-538E686930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0972800" cy="1143000"/>
          </a:xfrm>
        </p:spPr>
        <p:txBody>
          <a:bodyPr/>
          <a:lstStyle/>
          <a:p>
            <a:r>
              <a:rPr lang="en-US" dirty="0"/>
              <a:t>Prospect Report (Member Name)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0911334-4CEC-431F-8140-A88F179E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1" y="1562100"/>
            <a:ext cx="5486399" cy="43053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Click on Member Name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Member Details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Use this information to either call (or e-mail) the Prospect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57336-3220-4668-A281-8FBB8AD0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59" y="1188357"/>
            <a:ext cx="4429743" cy="4629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83B324-0BA0-4713-BE15-D108DAD6C194}"/>
              </a:ext>
            </a:extLst>
          </p:cNvPr>
          <p:cNvSpPr txBox="1"/>
          <p:nvPr/>
        </p:nvSpPr>
        <p:spPr>
          <a:xfrm>
            <a:off x="2743200" y="211916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George</a:t>
            </a:r>
          </a:p>
          <a:p>
            <a:r>
              <a:rPr lang="en-US" sz="800" b="1" dirty="0"/>
              <a:t>Washington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1C3E4-0058-4C85-A295-BFA58A137EA2}"/>
              </a:ext>
            </a:extLst>
          </p:cNvPr>
          <p:cNvSpPr/>
          <p:nvPr/>
        </p:nvSpPr>
        <p:spPr bwMode="auto">
          <a:xfrm>
            <a:off x="2819400" y="2743200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1234 Knights Dr</a:t>
            </a:r>
            <a:r>
              <a:rPr lang="en-US" sz="800" dirty="0">
                <a:latin typeface="Times" pitchFamily="18" charset="0"/>
              </a:rPr>
              <a:t>.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2108C-735E-482F-B4D2-BD0C540EF9E6}"/>
              </a:ext>
            </a:extLst>
          </p:cNvPr>
          <p:cNvSpPr txBox="1"/>
          <p:nvPr/>
        </p:nvSpPr>
        <p:spPr>
          <a:xfrm>
            <a:off x="2833687" y="4114800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(248)</a:t>
            </a:r>
          </a:p>
          <a:p>
            <a:r>
              <a:rPr lang="en-US" sz="800" dirty="0"/>
              <a:t>123-4567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39757-8CB5-4DC9-8C57-09C85AB69140}"/>
              </a:ext>
            </a:extLst>
          </p:cNvPr>
          <p:cNvSpPr txBox="1"/>
          <p:nvPr/>
        </p:nvSpPr>
        <p:spPr>
          <a:xfrm>
            <a:off x="3999484" y="4114800"/>
            <a:ext cx="1555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G.Washington@lovetheUS.com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C46684-A6D1-45F1-B2DE-3AC4C1BBB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92" y="2119160"/>
            <a:ext cx="714475" cy="242921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5AFCBA-558B-406E-BB3D-77E93AEEA289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8662" y="1905000"/>
            <a:ext cx="4867338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FECCA9B9-430C-4575-B173-42697993D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81200"/>
            <a:ext cx="6629400" cy="304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/>
              <a:t>Contact each Prospect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Introduce yourself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Get to know the prospect (Vet him)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Answer any questions the Prospect has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Invite him to come to a Council meeting (and/or event)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Invite him to join</a:t>
            </a:r>
          </a:p>
          <a:p>
            <a:pPr lvl="1">
              <a:spcBef>
                <a:spcPts val="200"/>
              </a:spcBef>
            </a:pP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Step 2: Contact the Online Members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34286-DFBC-49FD-97A8-751280D4D811}"/>
              </a:ext>
            </a:extLst>
          </p:cNvPr>
          <p:cNvSpPr/>
          <p:nvPr/>
        </p:nvSpPr>
        <p:spPr>
          <a:xfrm>
            <a:off x="7543800" y="1295400"/>
            <a:ext cx="3124200" cy="35814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Each council has their own process to contact prospects so please follow whatever processes are appropriate for your council.  But, ensure the following things are accomplished: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Contact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Vet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Invite them to 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Invite them to join</a:t>
            </a:r>
            <a:endParaRPr lang="en-US" dirty="0"/>
          </a:p>
        </p:txBody>
      </p:sp>
      <p:pic>
        <p:nvPicPr>
          <p:cNvPr id="8" name="Picture 2" descr="tip-uai-516x516 -">
            <a:extLst>
              <a:ext uri="{FF2B5EF4-FFF2-40B4-BE49-F238E27FC236}">
                <a16:creationId xmlns:a16="http://schemas.microsoft.com/office/drawing/2014/main" id="{65D425A8-EE7D-4C99-8749-C4FF01FC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62" y="1278835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CE3028A1-2AC2-4E76-B628-B7D6F01D8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1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14388"/>
            <a:ext cx="9525000" cy="517691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Don’t over think this step or try to make it complicated</a:t>
            </a:r>
            <a:endParaRPr lang="en-US" sz="2000" dirty="0"/>
          </a:p>
          <a:p>
            <a:pPr lvl="1">
              <a:spcBef>
                <a:spcPts val="200"/>
              </a:spcBef>
            </a:pPr>
            <a:r>
              <a:rPr lang="en-US" dirty="0"/>
              <a:t>The prospect has already said he is interested in joining your council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Just tell him how to join (provide options for exemplification)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Follow your council’s normal vetting process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Meets requirements (age, practical Catholic, </a:t>
            </a:r>
            <a:r>
              <a:rPr lang="en-US" sz="2000" dirty="0" err="1"/>
              <a:t>etc</a:t>
            </a:r>
            <a:r>
              <a:rPr lang="en-US" sz="2000" dirty="0"/>
              <a:t>…)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Don’t be too harsh (or too easy) – Just follow your normal process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Answer any questions the prospect may have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This ensures the Prospect has all the information he needs to join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Get your councils approval for him to join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Follow your councils standard process to approve him to join</a:t>
            </a:r>
          </a:p>
          <a:p>
            <a:pPr lvl="2">
              <a:spcBef>
                <a:spcPts val="200"/>
              </a:spcBef>
            </a:pPr>
            <a:endParaRPr lang="en-US" sz="1200" dirty="0"/>
          </a:p>
          <a:p>
            <a:pPr lvl="1">
              <a:spcBef>
                <a:spcPts val="200"/>
              </a:spcBef>
            </a:pP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Step 3: Ask him to Join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86CE0A0B-DC1C-489F-A54A-252E7C573E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1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143000"/>
            <a:ext cx="6324600" cy="517691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Council Exemplification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After Mass or at a Council meeting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District Exemplification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If your council doesn’t have an exemplification team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State Exemplification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Zoom exemplifications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Supreme Exemplification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On Demand exemplifications</a:t>
            </a:r>
            <a:endParaRPr lang="en-US" sz="1200" dirty="0"/>
          </a:p>
          <a:p>
            <a:pPr lvl="1">
              <a:spcBef>
                <a:spcPts val="200"/>
              </a:spcBef>
            </a:pP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Step 4: Exemplification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F54EB7-F9EA-4D5F-8CC8-F40DE2BBFF85}"/>
              </a:ext>
            </a:extLst>
          </p:cNvPr>
          <p:cNvSpPr txBox="1">
            <a:spLocks/>
          </p:cNvSpPr>
          <p:nvPr/>
        </p:nvSpPr>
        <p:spPr bwMode="auto">
          <a:xfrm>
            <a:off x="7086600" y="13716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2000" dirty="0"/>
              <a:t>All of these are acceptable exemplifications and available for you and your prospects.  These are listed in priority sequence: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Council exemplifications are always preferred.  They are the most personal and intimate.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Supreme exemplifications provide additional flexibility but are much less personal.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38EA4B80-1891-4E87-BC6E-8F2F4A4D5B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1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0972800" cy="1143000"/>
          </a:xfrm>
        </p:spPr>
        <p:txBody>
          <a:bodyPr/>
          <a:lstStyle/>
          <a:p>
            <a:r>
              <a:rPr lang="en-US" dirty="0"/>
              <a:t>Step 5: Update the Prospect Tab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0911334-4CEC-431F-8140-A88F179E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447800"/>
            <a:ext cx="5105399" cy="51054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Action / Transfer </a:t>
            </a:r>
            <a:r>
              <a:rPr lang="en-US" sz="2000" dirty="0"/>
              <a:t>– If you are transferring this member into your council…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Ceremonial Date </a:t>
            </a:r>
            <a:r>
              <a:rPr lang="en-US" sz="2000" dirty="0"/>
              <a:t>– Enter the date of his Exemplification.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Transfer</a:t>
            </a:r>
            <a:r>
              <a:rPr lang="en-US" sz="2000" dirty="0"/>
              <a:t> – Click transfer to complete the process.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Action / Reject </a:t>
            </a:r>
            <a:r>
              <a:rPr lang="en-US" sz="2000" dirty="0"/>
              <a:t>– If you do NOT want this member transferred to your council…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Reject</a:t>
            </a:r>
            <a:r>
              <a:rPr lang="en-US" sz="2000" dirty="0"/>
              <a:t> – Clicking Reject will remove this member from your list.  He will be unassigned.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Select the Reason </a:t>
            </a:r>
            <a:r>
              <a:rPr lang="en-US" sz="2000" dirty="0"/>
              <a:t>– From the drop down box, select the reason this member is being rejected.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D9381D-834C-4C05-A9CD-64D8342E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6096001" cy="396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01AD88-930C-4B06-9A5D-0B22D813F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105400"/>
            <a:ext cx="3343742" cy="163852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8C6383B-F1DD-4ADD-AEDC-4BA3A76EC471}"/>
              </a:ext>
            </a:extLst>
          </p:cNvPr>
          <p:cNvSpPr/>
          <p:nvPr/>
        </p:nvSpPr>
        <p:spPr bwMode="auto">
          <a:xfrm>
            <a:off x="6172200" y="4800600"/>
            <a:ext cx="609601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F55C5B-4265-49D3-B3D4-8E14C029FB4D}"/>
              </a:ext>
            </a:extLst>
          </p:cNvPr>
          <p:cNvSpPr/>
          <p:nvPr/>
        </p:nvSpPr>
        <p:spPr bwMode="auto">
          <a:xfrm>
            <a:off x="3200400" y="5715000"/>
            <a:ext cx="17526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6AFA142B-4ACB-466E-96C0-C1C4F1666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89613" y="6367358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81842A-EECA-4B21-83DB-7424AA0D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733" y="3886200"/>
            <a:ext cx="6220693" cy="1514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Step 6 - Update Member Management</a:t>
            </a:r>
            <a:endParaRPr lang="en-US" sz="3200" b="0" dirty="0"/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2718E4A-A3DB-4EEB-BCE0-D6F678CD8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89613" y="6367358"/>
            <a:ext cx="453844" cy="4478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CB9293-BFC3-4F2A-B692-9D7C06D5F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5157"/>
            <a:ext cx="11430000" cy="3445749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400" b="1" dirty="0"/>
              <a:t>Prospect Tab updates members as 1</a:t>
            </a:r>
            <a:r>
              <a:rPr lang="en-US" sz="2400" b="1" baseline="30000" dirty="0"/>
              <a:t>st</a:t>
            </a:r>
            <a:r>
              <a:rPr lang="en-US" sz="2400" b="1" dirty="0"/>
              <a:t> Degree members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The new Exemplification makes them 3</a:t>
            </a:r>
            <a:r>
              <a:rPr lang="en-US" sz="2000" baseline="30000" dirty="0"/>
              <a:t>rd</a:t>
            </a:r>
            <a:r>
              <a:rPr lang="en-US" sz="2000" dirty="0"/>
              <a:t> Degree members</a:t>
            </a:r>
          </a:p>
          <a:p>
            <a:pPr>
              <a:spcBef>
                <a:spcPts val="200"/>
              </a:spcBef>
            </a:pPr>
            <a:r>
              <a:rPr lang="en-US" sz="2400" b="1" dirty="0"/>
              <a:t>FS needs to update Member Management to make them 3</a:t>
            </a:r>
            <a:r>
              <a:rPr lang="en-US" sz="2400" b="1" baseline="30000" dirty="0"/>
              <a:t>rd</a:t>
            </a:r>
            <a:r>
              <a:rPr lang="en-US" sz="2400" b="1" dirty="0"/>
              <a:t> Degree members.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Login to Member Management &amp; pull up the record for the new “1</a:t>
            </a:r>
            <a:r>
              <a:rPr lang="en-US" sz="2000" baseline="30000" dirty="0"/>
              <a:t>st</a:t>
            </a:r>
            <a:r>
              <a:rPr lang="en-US" sz="2000" dirty="0"/>
              <a:t> Degree” member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Click on “Fraternal Information” &amp; copy the 1</a:t>
            </a:r>
            <a:r>
              <a:rPr lang="en-US" sz="2000" baseline="30000" dirty="0"/>
              <a:t>st</a:t>
            </a:r>
            <a:r>
              <a:rPr lang="en-US" sz="2000" dirty="0"/>
              <a:t> Degree date into the fields for 2</a:t>
            </a:r>
            <a:r>
              <a:rPr lang="en-US" sz="2000" baseline="30000" dirty="0"/>
              <a:t>nd</a:t>
            </a:r>
            <a:r>
              <a:rPr lang="en-US" sz="2000" dirty="0"/>
              <a:t> &amp; 3</a:t>
            </a:r>
            <a:r>
              <a:rPr lang="en-US" sz="2000" baseline="30000" dirty="0"/>
              <a:t>rd</a:t>
            </a:r>
            <a:r>
              <a:rPr lang="en-US" sz="2000" dirty="0"/>
              <a:t> Degrees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Click </a:t>
            </a:r>
            <a:endParaRPr lang="en-US" sz="1600" b="1" dirty="0"/>
          </a:p>
          <a:p>
            <a:pPr>
              <a:spcBef>
                <a:spcPts val="200"/>
              </a:spcBef>
            </a:pPr>
            <a:r>
              <a:rPr lang="en-US" sz="2400" b="1" dirty="0"/>
              <a:t>Send a notice to your Field Agent </a:t>
            </a:r>
            <a:r>
              <a:rPr lang="en-US" sz="2000" dirty="0"/>
              <a:t>(</a:t>
            </a:r>
            <a:r>
              <a:rPr lang="en-US" sz="2000" i="1" dirty="0"/>
              <a:t>Either fill out a Form 100 or print the Member Info Report</a:t>
            </a:r>
            <a:r>
              <a:rPr lang="en-US" sz="2000" dirty="0"/>
              <a:t>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Click on Member Info Report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Save the PDF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Email it to your Field Agent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D1DCA-3A49-49FE-AAC6-1EA59AADF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171789"/>
            <a:ext cx="1943371" cy="2572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186A4D-9D70-4E7D-AFFD-C85EDCCA407A}"/>
              </a:ext>
            </a:extLst>
          </p:cNvPr>
          <p:cNvSpPr/>
          <p:nvPr/>
        </p:nvSpPr>
        <p:spPr bwMode="auto">
          <a:xfrm>
            <a:off x="9216535" y="4353003"/>
            <a:ext cx="1603866" cy="2219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C468F-0266-4EC5-8224-9F1F67F48336}"/>
              </a:ext>
            </a:extLst>
          </p:cNvPr>
          <p:cNvSpPr txBox="1"/>
          <p:nvPr/>
        </p:nvSpPr>
        <p:spPr>
          <a:xfrm>
            <a:off x="9416878" y="4267200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Council 12345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F029B-1CF2-4C39-8E12-E1C283752688}"/>
              </a:ext>
            </a:extLst>
          </p:cNvPr>
          <p:cNvSpPr/>
          <p:nvPr/>
        </p:nvSpPr>
        <p:spPr bwMode="auto">
          <a:xfrm>
            <a:off x="5534624" y="4558932"/>
            <a:ext cx="1603866" cy="2219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EE3E59-591E-437F-9F88-8789454E745C}"/>
              </a:ext>
            </a:extLst>
          </p:cNvPr>
          <p:cNvSpPr txBox="1"/>
          <p:nvPr/>
        </p:nvSpPr>
        <p:spPr>
          <a:xfrm>
            <a:off x="5562600" y="4495800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1234567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F87F68-A0D5-4FCE-9E75-35438B12E8DD}"/>
              </a:ext>
            </a:extLst>
          </p:cNvPr>
          <p:cNvSpPr/>
          <p:nvPr/>
        </p:nvSpPr>
        <p:spPr bwMode="auto">
          <a:xfrm>
            <a:off x="8534400" y="5161906"/>
            <a:ext cx="1676400" cy="2389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6407CC-C5F6-4E53-8319-313BEB0B1C8F}"/>
              </a:ext>
            </a:extLst>
          </p:cNvPr>
          <p:cNvSpPr/>
          <p:nvPr/>
        </p:nvSpPr>
        <p:spPr bwMode="auto">
          <a:xfrm>
            <a:off x="4755534" y="4351959"/>
            <a:ext cx="2102466" cy="1843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58E622-BB0F-45A1-939F-1649061E6E8A}"/>
              </a:ext>
            </a:extLst>
          </p:cNvPr>
          <p:cNvSpPr txBox="1"/>
          <p:nvPr/>
        </p:nvSpPr>
        <p:spPr>
          <a:xfrm>
            <a:off x="4724400" y="4266156"/>
            <a:ext cx="179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Roosevelt, Franklin D.</a:t>
            </a:r>
          </a:p>
        </p:txBody>
      </p:sp>
    </p:spTree>
    <p:extLst>
      <p:ext uri="{BB962C8B-B14F-4D97-AF65-F5344CB8AC3E}">
        <p14:creationId xmlns:p14="http://schemas.microsoft.com/office/powerpoint/2010/main" val="219925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05BBBD-68DF-4583-8179-8BE1D0589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34" y="381000"/>
            <a:ext cx="3498066" cy="1106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143000"/>
          </a:xfrm>
        </p:spPr>
        <p:txBody>
          <a:bodyPr/>
          <a:lstStyle/>
          <a:p>
            <a:r>
              <a:rPr lang="en-US" dirty="0"/>
              <a:t>Step 7: Welcome (Man &amp; family)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10210800" cy="426719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b="1" dirty="0"/>
              <a:t>Proposer Roles &amp; Responsibilities 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Introductions – Individually &amp; to the entire council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Sit with him – Explain anything needing explanation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Sign him up – Get him (and his family) engaged in an activity</a:t>
            </a:r>
            <a:endParaRPr lang="en-US" sz="2800" b="1" dirty="0"/>
          </a:p>
          <a:p>
            <a:pPr>
              <a:spcBef>
                <a:spcPts val="300"/>
              </a:spcBef>
            </a:pPr>
            <a:r>
              <a:rPr lang="en-US" b="1" dirty="0"/>
              <a:t>Council Roles &amp; Responsibilities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Program Director – Get him engaged in an activity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Grand Knight – Welcome</a:t>
            </a:r>
          </a:p>
          <a:p>
            <a:pPr lvl="1">
              <a:spcBef>
                <a:spcPts val="300"/>
              </a:spcBef>
            </a:pPr>
            <a:r>
              <a:rPr lang="en-US" sz="2800" dirty="0"/>
              <a:t>Everyone – Make him feel accepted</a:t>
            </a:r>
          </a:p>
        </p:txBody>
      </p:sp>
    </p:spTree>
    <p:extLst>
      <p:ext uri="{BB962C8B-B14F-4D97-AF65-F5344CB8AC3E}">
        <p14:creationId xmlns:p14="http://schemas.microsoft.com/office/powerpoint/2010/main" val="260503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453EA5-D2A1-4310-93E2-1C5E53641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7365"/>
            <a:ext cx="2514600" cy="25655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824" y="1371600"/>
            <a:ext cx="5034522" cy="3717518"/>
          </a:xfrm>
        </p:spPr>
        <p:txBody>
          <a:bodyPr/>
          <a:lstStyle/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Overview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0: Becoming an E-member</a:t>
            </a:r>
            <a:endParaRPr lang="en-US" sz="2400" dirty="0"/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1: View Online Member Reports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2: Contact the Online Member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3: Ask him to join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4: Exemplification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5: Update the Prospect Tab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6: Update Member Management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7: Welcome the new members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726C52-169F-4460-A7F2-E6BDB38D6151}"/>
              </a:ext>
            </a:extLst>
          </p:cNvPr>
          <p:cNvSpPr/>
          <p:nvPr/>
        </p:nvSpPr>
        <p:spPr>
          <a:xfrm>
            <a:off x="9525677" y="776578"/>
            <a:ext cx="1698171" cy="21176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This symbol will help provide tips and guidance.</a:t>
            </a:r>
            <a:r>
              <a:rPr lang="en-US" dirty="0"/>
              <a:t>.</a:t>
            </a:r>
          </a:p>
        </p:txBody>
      </p:sp>
      <p:pic>
        <p:nvPicPr>
          <p:cNvPr id="6" name="Picture 2" descr="tip-uai-516x516 -">
            <a:extLst>
              <a:ext uri="{FF2B5EF4-FFF2-40B4-BE49-F238E27FC236}">
                <a16:creationId xmlns:a16="http://schemas.microsoft.com/office/drawing/2014/main" id="{1911D625-1A09-4F3D-B646-F2B679008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325" y="815370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00FA3-F15F-4581-AA7E-36EE1787F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8874" y="3429000"/>
            <a:ext cx="497165" cy="434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32454-53A4-4D3E-ADDF-53D91A40D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8924" y="3863190"/>
            <a:ext cx="497165" cy="4341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D2568-4538-485D-A79F-D5576A34DA94}"/>
              </a:ext>
            </a:extLst>
          </p:cNvPr>
          <p:cNvSpPr/>
          <p:nvPr/>
        </p:nvSpPr>
        <p:spPr>
          <a:xfrm>
            <a:off x="7789098" y="3347567"/>
            <a:ext cx="3486411" cy="1453033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Jump to document section</a:t>
            </a:r>
          </a:p>
          <a:p>
            <a:pPr marL="803275" indent="-120650"/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 to WEB Link</a:t>
            </a:r>
          </a:p>
          <a:p>
            <a:pPr marL="803275" indent="-120650"/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Return to home page</a:t>
            </a:r>
          </a:p>
          <a:p>
            <a:pPr marL="803275" indent="-120650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D1EE9-48C3-48FB-9D3E-C6B8104825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7990584" y="4297380"/>
            <a:ext cx="453844" cy="44788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EA0787C-0C98-4864-A6EE-16F0D4052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1398220"/>
            <a:ext cx="424424" cy="370663"/>
          </a:xfrm>
          <a:prstGeom prst="rect">
            <a:avLst/>
          </a:prstGeom>
        </p:spPr>
      </p:pic>
      <p:pic>
        <p:nvPicPr>
          <p:cNvPr id="14" name="Picture 13">
            <a:hlinkClick r:id="rId11" action="ppaction://hlinksldjump"/>
            <a:extLst>
              <a:ext uri="{FF2B5EF4-FFF2-40B4-BE49-F238E27FC236}">
                <a16:creationId xmlns:a16="http://schemas.microsoft.com/office/drawing/2014/main" id="{DC706B4D-38DD-4A84-AFDF-D7C8D39E2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2242216"/>
            <a:ext cx="424424" cy="370663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FFF5FA4E-2ABA-4BE1-B67B-8F787FAA9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2660872"/>
            <a:ext cx="424424" cy="370663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E199069E-B4BB-4CB7-B8B7-3A3BDF6DA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079528"/>
            <a:ext cx="424425" cy="370664"/>
          </a:xfrm>
          <a:prstGeom prst="rect">
            <a:avLst/>
          </a:prstGeom>
        </p:spPr>
      </p:pic>
      <p:pic>
        <p:nvPicPr>
          <p:cNvPr id="2" name="Picture 1">
            <a:hlinkClick r:id="rId14" action="ppaction://hlinksldjump"/>
            <a:extLst>
              <a:ext uri="{FF2B5EF4-FFF2-40B4-BE49-F238E27FC236}">
                <a16:creationId xmlns:a16="http://schemas.microsoft.com/office/drawing/2014/main" id="{635BEC32-961D-4466-A1E6-3E8160610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494900"/>
            <a:ext cx="424424" cy="370663"/>
          </a:xfrm>
          <a:prstGeom prst="rect">
            <a:avLst/>
          </a:prstGeom>
        </p:spPr>
      </p:pic>
      <p:pic>
        <p:nvPicPr>
          <p:cNvPr id="4" name="Picture 3">
            <a:hlinkClick r:id="rId15" action="ppaction://hlinksldjump"/>
            <a:extLst>
              <a:ext uri="{FF2B5EF4-FFF2-40B4-BE49-F238E27FC236}">
                <a16:creationId xmlns:a16="http://schemas.microsoft.com/office/drawing/2014/main" id="{AFD5F4D1-0CFB-499C-B590-3969C599E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908316"/>
            <a:ext cx="424424" cy="370663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8ADB674E-8D7B-483D-B1A5-3C37728F4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4277537"/>
            <a:ext cx="424424" cy="370663"/>
          </a:xfrm>
          <a:prstGeom prst="rect">
            <a:avLst/>
          </a:prstGeom>
        </p:spPr>
      </p:pic>
      <p:pic>
        <p:nvPicPr>
          <p:cNvPr id="22" name="Picture 21">
            <a:hlinkClick r:id="rId17" action="ppaction://hlinksldjump"/>
            <a:extLst>
              <a:ext uri="{FF2B5EF4-FFF2-40B4-BE49-F238E27FC236}">
                <a16:creationId xmlns:a16="http://schemas.microsoft.com/office/drawing/2014/main" id="{D5073D59-6A63-42A1-AEC5-7046CDBD7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4658536"/>
            <a:ext cx="424425" cy="37066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4EB2C8B-6227-421C-B898-34B7ABC3B28D}"/>
              </a:ext>
            </a:extLst>
          </p:cNvPr>
          <p:cNvSpPr txBox="1">
            <a:spLocks/>
          </p:cNvSpPr>
          <p:nvPr/>
        </p:nvSpPr>
        <p:spPr bwMode="auto">
          <a:xfrm>
            <a:off x="2831454" y="262042"/>
            <a:ext cx="48647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kern="0" dirty="0"/>
              <a:t>Agenda</a:t>
            </a:r>
          </a:p>
        </p:txBody>
      </p:sp>
      <p:pic>
        <p:nvPicPr>
          <p:cNvPr id="19" name="Picture 18">
            <a:hlinkClick r:id="rId18" action="ppaction://hlinksldjump"/>
            <a:extLst>
              <a:ext uri="{FF2B5EF4-FFF2-40B4-BE49-F238E27FC236}">
                <a16:creationId xmlns:a16="http://schemas.microsoft.com/office/drawing/2014/main" id="{835DF77C-90BD-4C65-B217-C247B1A83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399" y="1817060"/>
            <a:ext cx="424424" cy="3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11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1143000"/>
            <a:ext cx="8991599" cy="517691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Be proactive to reach these prospects</a:t>
            </a:r>
            <a:endParaRPr lang="en-US" sz="2000" dirty="0"/>
          </a:p>
          <a:p>
            <a:pPr lvl="1">
              <a:spcBef>
                <a:spcPts val="200"/>
              </a:spcBef>
            </a:pPr>
            <a:r>
              <a:rPr lang="en-US" sz="2000" dirty="0"/>
              <a:t>They want to join your council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Prospects see delays as “You aren’t interested in them”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Call them within 1-2 weeks 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Don’t make this too complicated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Just follow your normal council process to “Admit” new members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The hardest part of Membership work is already done</a:t>
            </a:r>
            <a:endParaRPr lang="en-US" sz="2000" dirty="0"/>
          </a:p>
          <a:p>
            <a:pPr lvl="1">
              <a:spcBef>
                <a:spcPts val="200"/>
              </a:spcBef>
            </a:pPr>
            <a:r>
              <a:rPr lang="en-US" sz="2000" dirty="0"/>
              <a:t>These men already want to join your council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Just vet them, get them through an exemplification, process the paperwork &amp; get them actively engaged.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Remember why you’re doing all this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Strengthen your church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Grow the Order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Help these men become better Catholics, husbands, fathers and men</a:t>
            </a:r>
          </a:p>
          <a:p>
            <a:pPr lvl="2">
              <a:spcBef>
                <a:spcPts val="200"/>
              </a:spcBef>
            </a:pPr>
            <a:endParaRPr lang="en-US" sz="2000" dirty="0"/>
          </a:p>
          <a:p>
            <a:pPr lvl="1">
              <a:spcBef>
                <a:spcPts val="200"/>
              </a:spcBef>
            </a:pP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3E6A3E38-E233-4CB2-B81C-846D62D070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753600" cy="1219200"/>
          </a:xfrm>
        </p:spPr>
        <p:txBody>
          <a:bodyPr/>
          <a:lstStyle/>
          <a:p>
            <a:r>
              <a:rPr lang="en-US" dirty="0"/>
              <a:t>Step 0: Becoming an E-member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6B879901-DBCA-4CFE-BC90-E018ADAAA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C8474-0BE3-46C9-927C-B6B1E8E29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2285999"/>
            <a:ext cx="2350821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E8F21E-EE21-452C-BB02-4367DAB77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622" y="2285999"/>
            <a:ext cx="2608545" cy="388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78B7F-18B5-415A-8C59-805259420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168" y="2272747"/>
            <a:ext cx="3074796" cy="388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15E9BC-3DDD-48BF-957E-8CDA506BF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539" y="2272748"/>
            <a:ext cx="2983474" cy="3899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3D7255-718C-4247-83C0-3661ED6F9F0E}"/>
              </a:ext>
            </a:extLst>
          </p:cNvPr>
          <p:cNvSpPr txBox="1"/>
          <p:nvPr/>
        </p:nvSpPr>
        <p:spPr>
          <a:xfrm>
            <a:off x="453604" y="1910833"/>
            <a:ext cx="2198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9"/>
              </a:rPr>
              <a:t>www.kofc.org/joinus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CC55EC-F86A-4106-B12F-3B3B7A20AA26}"/>
              </a:ext>
            </a:extLst>
          </p:cNvPr>
          <p:cNvSpPr txBox="1"/>
          <p:nvPr/>
        </p:nvSpPr>
        <p:spPr>
          <a:xfrm>
            <a:off x="2743200" y="1905000"/>
            <a:ext cx="239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Name, Email, DOB, etc.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3B2742-632D-4FD7-BACC-08E0B9DF5DF6}"/>
              </a:ext>
            </a:extLst>
          </p:cNvPr>
          <p:cNvSpPr txBox="1"/>
          <p:nvPr/>
        </p:nvSpPr>
        <p:spPr>
          <a:xfrm>
            <a:off x="5257800" y="1905000"/>
            <a:ext cx="308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Address, Parish, prior member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C631D-3263-4749-8909-5C7EE0C70807}"/>
              </a:ext>
            </a:extLst>
          </p:cNvPr>
          <p:cNvSpPr txBox="1"/>
          <p:nvPr/>
        </p:nvSpPr>
        <p:spPr>
          <a:xfrm>
            <a:off x="8610600" y="1905000"/>
            <a:ext cx="282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Payment &amp; Continue to join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47034-3EA1-44AD-B481-10406B1BFC3E}"/>
              </a:ext>
            </a:extLst>
          </p:cNvPr>
          <p:cNvSpPr txBox="1"/>
          <p:nvPr/>
        </p:nvSpPr>
        <p:spPr>
          <a:xfrm>
            <a:off x="1676400" y="1143000"/>
            <a:ext cx="8080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Click here to see Step 0 in detail: </a:t>
            </a:r>
            <a:r>
              <a:rPr lang="en-US" sz="2400" b="1" i="0" u="sng" dirty="0">
                <a:effectLst/>
                <a:hlinkClick r:id="rId10"/>
              </a:rPr>
              <a:t>E-Membership Join Process</a:t>
            </a:r>
            <a:r>
              <a:rPr lang="en-US" sz="2400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073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5463169" cy="43434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Why do we recruit?</a:t>
            </a:r>
          </a:p>
          <a:p>
            <a:pPr>
              <a:spcBef>
                <a:spcPts val="200"/>
              </a:spcBef>
            </a:pPr>
            <a:r>
              <a:rPr lang="en-US" dirty="0"/>
              <a:t>Prospect Point of View</a:t>
            </a:r>
          </a:p>
          <a:p>
            <a:pPr>
              <a:spcBef>
                <a:spcPts val="200"/>
              </a:spcBef>
            </a:pPr>
            <a:r>
              <a:rPr lang="en-US" dirty="0"/>
              <a:t>Roles and Responsibilities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042"/>
            <a:ext cx="5463169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4F881-BCE5-45AB-8E3B-BBC43EEC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69" y="298484"/>
            <a:ext cx="5118692" cy="5797515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6B879901-DBCA-4CFE-BC90-E018ADAAAD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6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9A7B72-91E6-479B-8B77-0AB6050C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2400"/>
            <a:ext cx="2651496" cy="2667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8458200" cy="1143000"/>
          </a:xfrm>
        </p:spPr>
        <p:txBody>
          <a:bodyPr/>
          <a:lstStyle/>
          <a:p>
            <a:r>
              <a:rPr lang="en-US" dirty="0"/>
              <a:t>Why do we recruit?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C8B1-0D53-493B-8201-000E81A5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219200"/>
            <a:ext cx="7955125" cy="46482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To strengthen our Parishes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To provide charity in our communities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To help men become better Catholics, husbands and Fathers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To strengthen Catholic families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To “</a:t>
            </a:r>
            <a:r>
              <a:rPr lang="en-US" sz="2800" b="1" dirty="0" err="1"/>
              <a:t>Vivat</a:t>
            </a:r>
            <a:r>
              <a:rPr lang="en-US" sz="2800" b="1" dirty="0"/>
              <a:t> Jesus” though our actions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Bring men and their families back to the Church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Evangelize – Tell your story why you are a knight and how being a Knight has helped you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AAE1F8-93AA-4E70-A2AD-ADE5E107CCF4}"/>
              </a:ext>
            </a:extLst>
          </p:cNvPr>
          <p:cNvSpPr/>
          <p:nvPr/>
        </p:nvSpPr>
        <p:spPr>
          <a:xfrm>
            <a:off x="9296399" y="3023566"/>
            <a:ext cx="2651496" cy="2667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Click on the link below to see why men want to join the Knights of Columbus.  Keep these reasons in mind as you recruit.</a:t>
            </a:r>
            <a:endParaRPr lang="en-US" dirty="0"/>
          </a:p>
        </p:txBody>
      </p:sp>
      <p:pic>
        <p:nvPicPr>
          <p:cNvPr id="7" name="Picture 2" descr="tip-uai-516x516 -">
            <a:extLst>
              <a:ext uri="{FF2B5EF4-FFF2-40B4-BE49-F238E27FC236}">
                <a16:creationId xmlns:a16="http://schemas.microsoft.com/office/drawing/2014/main" id="{C55CC5DE-0D7B-4AD1-9144-55CA99A2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09" y="2904297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E69EBC98-622A-42FB-B5BE-D489FECD3D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8026CD-FDEE-4944-AFF4-89AB96305BCB}"/>
              </a:ext>
            </a:extLst>
          </p:cNvPr>
          <p:cNvSpPr/>
          <p:nvPr/>
        </p:nvSpPr>
        <p:spPr bwMode="auto">
          <a:xfrm>
            <a:off x="11201400" y="457200"/>
            <a:ext cx="304800" cy="1905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D5715E18-FED3-45F5-889B-DC16632A0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9400" y="5162779"/>
            <a:ext cx="511848" cy="4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5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8581109" y="2371613"/>
            <a:ext cx="2802182" cy="2809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7641307" cy="1143000"/>
          </a:xfrm>
        </p:spPr>
        <p:txBody>
          <a:bodyPr/>
          <a:lstStyle/>
          <a:p>
            <a:r>
              <a:rPr lang="en-US" dirty="0"/>
              <a:t>Prospects point of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524000"/>
            <a:ext cx="9255252" cy="4224024"/>
          </a:xfrm>
        </p:spPr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each out to me</a:t>
            </a:r>
          </a:p>
          <a:p>
            <a:r>
              <a:rPr lang="en-US" b="1" dirty="0"/>
              <a:t>E</a:t>
            </a:r>
            <a:r>
              <a:rPr lang="en-US" dirty="0"/>
              <a:t>ngage me as a friend</a:t>
            </a:r>
          </a:p>
          <a:p>
            <a:r>
              <a:rPr lang="en-US" b="1" dirty="0"/>
              <a:t>C</a:t>
            </a:r>
            <a:r>
              <a:rPr lang="en-US" dirty="0"/>
              <a:t>ommunicate with me early and often</a:t>
            </a:r>
          </a:p>
          <a:p>
            <a:r>
              <a:rPr lang="en-US" b="1" dirty="0"/>
              <a:t>R</a:t>
            </a:r>
            <a:r>
              <a:rPr lang="en-US" dirty="0"/>
              <a:t>elate to my perspective</a:t>
            </a:r>
          </a:p>
          <a:p>
            <a:r>
              <a:rPr lang="en-US" b="1" dirty="0"/>
              <a:t>U</a:t>
            </a:r>
            <a:r>
              <a:rPr lang="en-US" dirty="0"/>
              <a:t>nderstand my availability and offer choices</a:t>
            </a:r>
          </a:p>
          <a:p>
            <a:r>
              <a:rPr lang="en-US" b="1" dirty="0"/>
              <a:t>I</a:t>
            </a:r>
            <a:r>
              <a:rPr lang="en-US" dirty="0"/>
              <a:t>nclude my family and yours</a:t>
            </a:r>
          </a:p>
          <a:p>
            <a:r>
              <a:rPr lang="en-US" b="1" dirty="0"/>
              <a:t>T</a:t>
            </a:r>
            <a:r>
              <a:rPr lang="en-US" dirty="0"/>
              <a:t>hank me regularly and ask me to invite a friend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6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295400"/>
            <a:ext cx="9448800" cy="41148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Roles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Grand Knight – Oversee the process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Financial Secretary – Member Management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Membership Director (and Team) – Work with Prospects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District Deputies – Help councils and communicate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2"/>
                </a:solidFill>
              </a:rPr>
              <a:t>Rise up and Answer the call</a:t>
            </a:r>
          </a:p>
          <a:p>
            <a:endParaRPr lang="en-US" sz="2400" dirty="0"/>
          </a:p>
          <a:p>
            <a:pPr>
              <a:spcBef>
                <a:spcPts val="200"/>
              </a:spcBef>
            </a:pPr>
            <a:r>
              <a:rPr lang="en-US" sz="2800" b="1" dirty="0"/>
              <a:t>Responsibilities – Get Online members to join your council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Educate and vet prospects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Get them involved with your council (meetings and activities)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Get them to (and through) the exemplification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Introduce them to the Council and help them become active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dirty="0"/>
              <a:t>Roles &amp; Responsibilities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658DAC-CCB1-4BB2-B93D-8E88B9A6DB27}"/>
              </a:ext>
            </a:extLst>
          </p:cNvPr>
          <p:cNvSpPr/>
          <p:nvPr/>
        </p:nvSpPr>
        <p:spPr>
          <a:xfrm>
            <a:off x="9438818" y="286663"/>
            <a:ext cx="2144485" cy="3119146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rgbClr val="0000CC"/>
              </a:solidFill>
              <a:latin typeface="pt-sans-pro"/>
              <a:hlinkClick r:id="rId5"/>
            </a:endParaRPr>
          </a:p>
          <a:p>
            <a:pPr algn="ctr"/>
            <a:r>
              <a:rPr lang="en-US" b="1" dirty="0">
                <a:hlinkClick r:id="rId6"/>
              </a:rPr>
              <a:t>Duties Responsibilities</a:t>
            </a:r>
            <a:r>
              <a:rPr lang="en-US" dirty="0">
                <a:hlinkClick r:id="rId6"/>
              </a:rPr>
              <a:t> Council Officers Directors</a:t>
            </a:r>
            <a:endParaRPr lang="en-US" sz="1400" dirty="0"/>
          </a:p>
        </p:txBody>
      </p:sp>
      <p:pic>
        <p:nvPicPr>
          <p:cNvPr id="9" name="Picture 2" descr="tip-uai-516x516 -">
            <a:extLst>
              <a:ext uri="{FF2B5EF4-FFF2-40B4-BE49-F238E27FC236}">
                <a16:creationId xmlns:a16="http://schemas.microsoft.com/office/drawing/2014/main" id="{D16EC4EE-3A86-471F-B8A1-3ED155DA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86" y="325455"/>
            <a:ext cx="1768070" cy="17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7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52600"/>
            <a:ext cx="10210799" cy="44958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Reports are sent to Councils (and District Deputies) 3 ways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Officers Online (District Deputies, Grand Knights &amp; Financial Secretaries)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Monthly Online Member Reports sent to DDs from SDRRs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E-mail communication from Doug </a:t>
            </a:r>
            <a:r>
              <a:rPr lang="en-US" dirty="0" err="1"/>
              <a:t>Kokot</a:t>
            </a:r>
            <a:r>
              <a:rPr lang="en-US" dirty="0"/>
              <a:t> for each Online Member</a:t>
            </a:r>
          </a:p>
          <a:p>
            <a:pPr>
              <a:spcBef>
                <a:spcPts val="200"/>
              </a:spcBef>
            </a:pPr>
            <a:endParaRPr lang="en-US" sz="2800" b="1" dirty="0"/>
          </a:p>
          <a:p>
            <a:pPr>
              <a:spcBef>
                <a:spcPts val="200"/>
              </a:spcBef>
            </a:pPr>
            <a:r>
              <a:rPr lang="en-US" sz="2800" b="1" dirty="0"/>
              <a:t>These men are already Knights – Bring them into your councils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Each one counts toward your membership quota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Recruiting is already done – All you need to do is Admit these men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Get them active in your council programs and meetings</a:t>
            </a:r>
          </a:p>
          <a:p>
            <a:pPr lvl="1">
              <a:spcBef>
                <a:spcPts val="200"/>
              </a:spcBef>
            </a:pPr>
            <a:endParaRPr lang="en-US" sz="2000" b="1" dirty="0"/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Step 1: View Online Member Reports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114F7264-1AB0-4575-9332-1F1DEE2B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7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- Monthly Online Member Reports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F54EB7-F9EA-4D5F-8CC8-F40DE2BBFF85}"/>
              </a:ext>
            </a:extLst>
          </p:cNvPr>
          <p:cNvSpPr txBox="1">
            <a:spLocks/>
          </p:cNvSpPr>
          <p:nvPr/>
        </p:nvSpPr>
        <p:spPr bwMode="auto">
          <a:xfrm>
            <a:off x="887896" y="1427922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Sent by SDRR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To each District Deputy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6E9F3-3466-49BB-9C2E-732CDCA6F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1" y="1323240"/>
            <a:ext cx="6019800" cy="4881157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67E6F7D8-2B62-46B0-A775-FF6515400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937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2277</TotalTime>
  <Words>1355</Words>
  <Application>Microsoft Office PowerPoint</Application>
  <PresentationFormat>Widescreen</PresentationFormat>
  <Paragraphs>206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Bookman Old Style</vt:lpstr>
      <vt:lpstr>Calibri</vt:lpstr>
      <vt:lpstr>pt-sans-pro</vt:lpstr>
      <vt:lpstr>Times</vt:lpstr>
      <vt:lpstr>Times New Roman</vt:lpstr>
      <vt:lpstr>Trump Mediaeval</vt:lpstr>
      <vt:lpstr>Blank Presentation</vt:lpstr>
      <vt:lpstr>Bringing Online Members into your council</vt:lpstr>
      <vt:lpstr>PowerPoint Presentation</vt:lpstr>
      <vt:lpstr>Step 0: Becoming an E-member</vt:lpstr>
      <vt:lpstr>Overview</vt:lpstr>
      <vt:lpstr>Why do we recruit?</vt:lpstr>
      <vt:lpstr>Prospects point of view</vt:lpstr>
      <vt:lpstr>Roles &amp; Responsibilities</vt:lpstr>
      <vt:lpstr>Step 1: View Online Member Reports</vt:lpstr>
      <vt:lpstr>1st - Monthly Online Member Reports</vt:lpstr>
      <vt:lpstr>2nd - E-mail communication from Doug Kokot </vt:lpstr>
      <vt:lpstr>3rd - Officers Online Reports</vt:lpstr>
      <vt:lpstr>Prospect Tab</vt:lpstr>
      <vt:lpstr>Prospect Report (Member Name)</vt:lpstr>
      <vt:lpstr>Step 2: Contact the Online Members</vt:lpstr>
      <vt:lpstr>Step 3: Ask him to Join</vt:lpstr>
      <vt:lpstr>Step 4: Exemplification</vt:lpstr>
      <vt:lpstr>Step 5: Update the Prospect Tab</vt:lpstr>
      <vt:lpstr>Step 6 - Update Member Management</vt:lpstr>
      <vt:lpstr>Step 7: Welcome (Man &amp; family)</vt:lpstr>
      <vt:lpstr>Summary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creator>Jim Escott</dc:creator>
  <cp:lastModifiedBy>Jim Escott</cp:lastModifiedBy>
  <cp:revision>259</cp:revision>
  <cp:lastPrinted>2016-06-08T13:53:49Z</cp:lastPrinted>
  <dcterms:created xsi:type="dcterms:W3CDTF">2020-05-18T16:01:53Z</dcterms:created>
  <dcterms:modified xsi:type="dcterms:W3CDTF">2021-01-07T15:39:57Z</dcterms:modified>
</cp:coreProperties>
</file>