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96" r:id="rId2"/>
    <p:sldId id="297" r:id="rId3"/>
    <p:sldId id="344" r:id="rId4"/>
    <p:sldId id="346" r:id="rId5"/>
    <p:sldId id="351" r:id="rId6"/>
    <p:sldId id="352" r:id="rId7"/>
    <p:sldId id="355" r:id="rId8"/>
    <p:sldId id="358" r:id="rId9"/>
    <p:sldId id="359" r:id="rId10"/>
    <p:sldId id="357" r:id="rId11"/>
    <p:sldId id="356" r:id="rId12"/>
    <p:sldId id="349" r:id="rId13"/>
    <p:sldId id="353" r:id="rId14"/>
    <p:sldId id="354" r:id="rId15"/>
    <p:sldId id="360" r:id="rId16"/>
    <p:sldId id="312" r:id="rId17"/>
    <p:sldId id="303" r:id="rId18"/>
    <p:sldId id="331" r:id="rId19"/>
    <p:sldId id="337" r:id="rId20"/>
    <p:sldId id="338" r:id="rId21"/>
    <p:sldId id="340" r:id="rId22"/>
    <p:sldId id="339" r:id="rId23"/>
    <p:sldId id="341" r:id="rId24"/>
    <p:sldId id="342" r:id="rId25"/>
    <p:sldId id="343" r:id="rId26"/>
    <p:sldId id="361" r:id="rId27"/>
    <p:sldId id="345" r:id="rId28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2D8A"/>
    <a:srgbClr val="415DBA"/>
    <a:srgbClr val="A8CBDC"/>
    <a:srgbClr val="DAEDE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62" autoAdjust="0"/>
    <p:restoredTop sz="96305" autoAdjust="0"/>
  </p:normalViewPr>
  <p:slideViewPr>
    <p:cSldViewPr>
      <p:cViewPr varScale="1">
        <p:scale>
          <a:sx n="72" d="100"/>
          <a:sy n="72" d="100"/>
        </p:scale>
        <p:origin x="540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30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0" y="2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23786-A03A-453B-91CF-4ACE313674A4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772527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0" y="8772527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5CC87-457D-4937-94F1-F4A1BB8397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832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3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66549-9010-4B58-AFBC-2DF9F75BDFBA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387853"/>
            <a:ext cx="5607050" cy="4156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772527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41" y="8772527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A91C7-F043-4CC1-AB1B-E4118A8499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81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A91C7-F043-4CC1-AB1B-E4118A84995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47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A91C7-F043-4CC1-AB1B-E4118A84995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6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A91C7-F043-4CC1-AB1B-E4118A84995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00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A91C7-F043-4CC1-AB1B-E4118A84995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70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A91C7-F043-4CC1-AB1B-E4118A84995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55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A91C7-F043-4CC1-AB1B-E4118A84995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16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18" descr="http://www.clker.com/cliparts/k/f/U/j/T/3/michigan-svg-md.png">
            <a:extLst>
              <a:ext uri="{FF2B5EF4-FFF2-40B4-BE49-F238E27FC236}">
                <a16:creationId xmlns:a16="http://schemas.microsoft.com/office/drawing/2014/main" id="{6DE5BFCD-AB09-40C9-82FB-F3F51B2D5C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3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302" y="6211094"/>
            <a:ext cx="582402" cy="531812"/>
          </a:xfrm>
          <a:prstGeom prst="rect">
            <a:avLst/>
          </a:prstGeom>
          <a:noFill/>
          <a:effectLst/>
        </p:spPr>
      </p:pic>
      <p:sp>
        <p:nvSpPr>
          <p:cNvPr id="5" name="Text Box 17">
            <a:extLst>
              <a:ext uri="{FF2B5EF4-FFF2-40B4-BE49-F238E27FC236}">
                <a16:creationId xmlns:a16="http://schemas.microsoft.com/office/drawing/2014/main" id="{4E01B3D9-B931-46EB-AF87-61C0716EC43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01200" y="6326187"/>
            <a:ext cx="1828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Michigan State Council</a:t>
            </a:r>
          </a:p>
          <a:p>
            <a:pPr eaLnBrk="0" hangingPunct="0"/>
            <a:endParaRPr lang="en-US" sz="300" dirty="0">
              <a:solidFill>
                <a:schemeClr val="accent1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Knights of Columbus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4800" y="381000"/>
            <a:ext cx="23876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32000" y="381000"/>
            <a:ext cx="69596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381000"/>
            <a:ext cx="9550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33600" y="1752600"/>
            <a:ext cx="4622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59600" y="1752600"/>
            <a:ext cx="4622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10566400" cy="1143000"/>
          </a:xfrm>
        </p:spPr>
        <p:txBody>
          <a:bodyPr/>
          <a:lstStyle>
            <a:lvl1pPr>
              <a:defRPr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828800"/>
            <a:ext cx="9448800" cy="4114800"/>
          </a:xfrm>
        </p:spPr>
        <p:txBody>
          <a:bodyPr/>
          <a:lstStyle>
            <a:lvl2pPr>
              <a:defRPr sz="24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18" descr="http://www.clker.com/cliparts/k/f/U/j/T/3/michigan-svg-md.png">
            <a:extLst>
              <a:ext uri="{FF2B5EF4-FFF2-40B4-BE49-F238E27FC236}">
                <a16:creationId xmlns:a16="http://schemas.microsoft.com/office/drawing/2014/main" id="{FBAF21FF-91AE-4C5C-8078-79FE0B3D27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3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302" y="6211094"/>
            <a:ext cx="582402" cy="531812"/>
          </a:xfrm>
          <a:prstGeom prst="rect">
            <a:avLst/>
          </a:prstGeom>
          <a:noFill/>
          <a:effectLst/>
        </p:spPr>
      </p:pic>
      <p:sp>
        <p:nvSpPr>
          <p:cNvPr id="5" name="Text Box 17">
            <a:extLst>
              <a:ext uri="{FF2B5EF4-FFF2-40B4-BE49-F238E27FC236}">
                <a16:creationId xmlns:a16="http://schemas.microsoft.com/office/drawing/2014/main" id="{FE263959-AC83-4A9A-90B7-E5E0BC686C1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01200" y="6326187"/>
            <a:ext cx="1828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Michigan State Council</a:t>
            </a:r>
          </a:p>
          <a:p>
            <a:pPr eaLnBrk="0" hangingPunct="0"/>
            <a:endParaRPr lang="en-US" sz="300" dirty="0">
              <a:solidFill>
                <a:schemeClr val="accent1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Knights of Columbus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18" descr="http://www.clker.com/cliparts/k/f/U/j/T/3/michigan-svg-md.png">
            <a:extLst>
              <a:ext uri="{FF2B5EF4-FFF2-40B4-BE49-F238E27FC236}">
                <a16:creationId xmlns:a16="http://schemas.microsoft.com/office/drawing/2014/main" id="{AB55A3FF-E60C-4186-BEEA-D96AAC00C8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3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302" y="6211094"/>
            <a:ext cx="582402" cy="531812"/>
          </a:xfrm>
          <a:prstGeom prst="rect">
            <a:avLst/>
          </a:prstGeom>
          <a:noFill/>
          <a:effectLst/>
        </p:spPr>
      </p:pic>
      <p:sp>
        <p:nvSpPr>
          <p:cNvPr id="5" name="Text Box 17">
            <a:extLst>
              <a:ext uri="{FF2B5EF4-FFF2-40B4-BE49-F238E27FC236}">
                <a16:creationId xmlns:a16="http://schemas.microsoft.com/office/drawing/2014/main" id="{C2923602-E288-4886-92A3-57A976E13B8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01200" y="6326187"/>
            <a:ext cx="1828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Michigan State Council</a:t>
            </a:r>
          </a:p>
          <a:p>
            <a:pPr eaLnBrk="0" hangingPunct="0"/>
            <a:endParaRPr lang="en-US" sz="300" dirty="0">
              <a:solidFill>
                <a:schemeClr val="accent1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Knights of Columbus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1752600"/>
            <a:ext cx="462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59600" y="1752600"/>
            <a:ext cx="462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8" descr="http://www.clker.com/cliparts/k/f/U/j/T/3/michigan-svg-md.png">
            <a:extLst>
              <a:ext uri="{FF2B5EF4-FFF2-40B4-BE49-F238E27FC236}">
                <a16:creationId xmlns:a16="http://schemas.microsoft.com/office/drawing/2014/main" id="{E55A9F40-7472-4CD0-9313-60EADBA658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3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302" y="6211094"/>
            <a:ext cx="582402" cy="531812"/>
          </a:xfrm>
          <a:prstGeom prst="rect">
            <a:avLst/>
          </a:prstGeom>
          <a:noFill/>
          <a:effectLst/>
        </p:spPr>
      </p:pic>
      <p:sp>
        <p:nvSpPr>
          <p:cNvPr id="6" name="Text Box 17">
            <a:extLst>
              <a:ext uri="{FF2B5EF4-FFF2-40B4-BE49-F238E27FC236}">
                <a16:creationId xmlns:a16="http://schemas.microsoft.com/office/drawing/2014/main" id="{CF64599E-8F4A-48A2-BDA6-420E0B7DBB7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01200" y="6326187"/>
            <a:ext cx="1828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Michigan State Council</a:t>
            </a:r>
          </a:p>
          <a:p>
            <a:pPr eaLnBrk="0" hangingPunct="0"/>
            <a:endParaRPr lang="en-US" sz="300" dirty="0">
              <a:solidFill>
                <a:schemeClr val="accent1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Knights of Columbus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18" descr="http://www.clker.com/cliparts/k/f/U/j/T/3/michigan-svg-md.png">
            <a:extLst>
              <a:ext uri="{FF2B5EF4-FFF2-40B4-BE49-F238E27FC236}">
                <a16:creationId xmlns:a16="http://schemas.microsoft.com/office/drawing/2014/main" id="{15713170-62E9-4DC0-AA12-7ADB60CEB5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3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302" y="6211094"/>
            <a:ext cx="582402" cy="531812"/>
          </a:xfrm>
          <a:prstGeom prst="rect">
            <a:avLst/>
          </a:prstGeom>
          <a:noFill/>
          <a:effectLst/>
        </p:spPr>
      </p:pic>
      <p:sp>
        <p:nvSpPr>
          <p:cNvPr id="8" name="Text Box 17">
            <a:extLst>
              <a:ext uri="{FF2B5EF4-FFF2-40B4-BE49-F238E27FC236}">
                <a16:creationId xmlns:a16="http://schemas.microsoft.com/office/drawing/2014/main" id="{3F637088-1DF9-4C0A-86AC-B44E00C61EC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01200" y="6326187"/>
            <a:ext cx="1828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Michigan State Council</a:t>
            </a:r>
          </a:p>
          <a:p>
            <a:pPr eaLnBrk="0" hangingPunct="0"/>
            <a:endParaRPr lang="en-US" sz="300" dirty="0">
              <a:solidFill>
                <a:schemeClr val="accent1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Knights of Columbus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18" descr="http://www.clker.com/cliparts/k/f/U/j/T/3/michigan-svg-md.png">
            <a:extLst>
              <a:ext uri="{FF2B5EF4-FFF2-40B4-BE49-F238E27FC236}">
                <a16:creationId xmlns:a16="http://schemas.microsoft.com/office/drawing/2014/main" id="{3FB67AF0-A316-4A48-90DF-C75EEC01E0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3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302" y="6211094"/>
            <a:ext cx="582402" cy="531812"/>
          </a:xfrm>
          <a:prstGeom prst="rect">
            <a:avLst/>
          </a:prstGeom>
          <a:noFill/>
          <a:effectLst/>
        </p:spPr>
      </p:pic>
      <p:sp>
        <p:nvSpPr>
          <p:cNvPr id="4" name="Text Box 17">
            <a:extLst>
              <a:ext uri="{FF2B5EF4-FFF2-40B4-BE49-F238E27FC236}">
                <a16:creationId xmlns:a16="http://schemas.microsoft.com/office/drawing/2014/main" id="{E6A67F02-C7C7-46F4-A825-01B244165AB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01200" y="6326187"/>
            <a:ext cx="1828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Michigan State Council</a:t>
            </a:r>
          </a:p>
          <a:p>
            <a:pPr eaLnBrk="0" hangingPunct="0"/>
            <a:endParaRPr lang="en-US" sz="300" dirty="0">
              <a:solidFill>
                <a:schemeClr val="accent1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Knights of Columbus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http://www.clker.com/cliparts/k/f/U/j/T/3/michigan-svg-md.png">
            <a:extLst>
              <a:ext uri="{FF2B5EF4-FFF2-40B4-BE49-F238E27FC236}">
                <a16:creationId xmlns:a16="http://schemas.microsoft.com/office/drawing/2014/main" id="{A42A85D2-B3B2-46EB-BC5D-B3BE3D131F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3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302" y="6211094"/>
            <a:ext cx="582402" cy="531812"/>
          </a:xfrm>
          <a:prstGeom prst="rect">
            <a:avLst/>
          </a:prstGeom>
          <a:noFill/>
          <a:effectLst/>
        </p:spPr>
      </p:pic>
      <p:sp>
        <p:nvSpPr>
          <p:cNvPr id="3" name="Text Box 17">
            <a:extLst>
              <a:ext uri="{FF2B5EF4-FFF2-40B4-BE49-F238E27FC236}">
                <a16:creationId xmlns:a16="http://schemas.microsoft.com/office/drawing/2014/main" id="{26BAF67E-D48C-43F3-99BE-A95AEEFCD8E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01200" y="6326187"/>
            <a:ext cx="1828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Michigan State Council</a:t>
            </a:r>
          </a:p>
          <a:p>
            <a:pPr eaLnBrk="0" hangingPunct="0"/>
            <a:endParaRPr lang="en-US" sz="300" dirty="0">
              <a:solidFill>
                <a:schemeClr val="accent1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Knights of Columbus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en.wikipedia.org/wiki/Knights_of_Columbus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0" y="381000"/>
            <a:ext cx="955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1752600"/>
            <a:ext cx="9448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ump Mediaev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ump Mediaev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ump Mediaev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ump Mediaev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ump Mediaev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ump Mediaev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ump Mediaev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ump Mediaev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YxQwhQcs_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mikofc.org/storage/resource-items/September%202020/DD%20Michigan%20Expense%20Form%2020.07.xls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ikofc.org/storage/resource-items/September%202020/DD%20Michigan%20Expense%20Form%2020.07.pdf" TargetMode="External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7.png"/><Relationship Id="rId7" Type="http://schemas.openxmlformats.org/officeDocument/2006/relationships/hyperlink" Target="https://docs.google.com/a/mikofc.org/forms/d/1mL-l6vua4rjRX1ejPzOW09Vm70nmYVjjgig6234zDBE/viewfor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ikofc.org/storage/resource-items/imported/Degree%20and%20District%20Meeting%20Schedules%20Form%206-12-18.doc" TargetMode="External"/><Relationship Id="rId5" Type="http://schemas.openxmlformats.org/officeDocument/2006/relationships/hyperlink" Target="https://youtu.be/yWAfKkOla6I" TargetMode="External"/><Relationship Id="rId10" Type="http://schemas.microsoft.com/office/2007/relationships/hdphoto" Target="../media/hdphoto3.wdp"/><Relationship Id="rId4" Type="http://schemas.openxmlformats.org/officeDocument/2006/relationships/image" Target="../media/image28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hyperlink" Target="http://www.councilnet.us/Assets/37734.xls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ikofc.org/storage/resource-items/imported/QUARTERLY%20TRACKING%20LOG.xls" TargetMode="External"/><Relationship Id="rId7" Type="http://schemas.openxmlformats.org/officeDocument/2006/relationships/image" Target="../media/image30.png"/><Relationship Id="rId2" Type="http://schemas.openxmlformats.org/officeDocument/2006/relationships/hyperlink" Target="https://mikofc.org/storage/resource-items/imported/QUARTERLY%20TRACKING%20LOG.pdf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mikofc.org/storage/resource-items/Training/1%20-%20Council%20Forms%20Spreadsheetv1%2021.01.xlsx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ofc.org/en/forms/council/fraternal_survey1728_p.pdf" TargetMode="External"/><Relationship Id="rId13" Type="http://schemas.openxmlformats.org/officeDocument/2006/relationships/hyperlink" Target="https://www.kofc.org/en/resources/programs/10784-fraternal-programs-report-form.pdf" TargetMode="External"/><Relationship Id="rId18" Type="http://schemas.microsoft.com/office/2007/relationships/hdphoto" Target="../media/hdphoto2.wdp"/><Relationship Id="rId3" Type="http://schemas.openxmlformats.org/officeDocument/2006/relationships/hyperlink" Target="https://www.kofc.org/en/members/resources/forms/185.html" TargetMode="External"/><Relationship Id="rId21" Type="http://schemas.openxmlformats.org/officeDocument/2006/relationships/hyperlink" Target="http://www.councilnet.us/Assets/101684.xls" TargetMode="External"/><Relationship Id="rId7" Type="http://schemas.openxmlformats.org/officeDocument/2006/relationships/hyperlink" Target="https://www.kofc.org/en/forms/council/audit1_1295_p.pdf" TargetMode="External"/><Relationship Id="rId12" Type="http://schemas.openxmlformats.org/officeDocument/2006/relationships/hyperlink" Target="https://www.kofc.org/en/forms/council/columbian_awardap_instructions.pdf" TargetMode="External"/><Relationship Id="rId17" Type="http://schemas.openxmlformats.org/officeDocument/2006/relationships/image" Target="../media/image8.png"/><Relationship Id="rId25" Type="http://schemas.microsoft.com/office/2007/relationships/hdphoto" Target="../media/hdphoto3.wdp"/><Relationship Id="rId2" Type="http://schemas.openxmlformats.org/officeDocument/2006/relationships/hyperlink" Target="https://www.kofc.org/en/forms/council/officer_report185_p.pdf" TargetMode="External"/><Relationship Id="rId16" Type="http://schemas.openxmlformats.org/officeDocument/2006/relationships/hyperlink" Target="https://youtu.be/7M-KYfKBDig" TargetMode="External"/><Relationship Id="rId20" Type="http://schemas.openxmlformats.org/officeDocument/2006/relationships/hyperlink" Target="http://kofc.org/un/en/forms/assembly/fraternal_survey1728_p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ofc.org/en/forms/council/audit2_1295_p.pdf" TargetMode="External"/><Relationship Id="rId11" Type="http://schemas.openxmlformats.org/officeDocument/2006/relationships/hyperlink" Target="https://www.kofc.org/en/forms/spa/invite.html?lang=en&amp;form=SP7C.01" TargetMode="External"/><Relationship Id="rId24" Type="http://schemas.openxmlformats.org/officeDocument/2006/relationships/image" Target="../media/image9.png"/><Relationship Id="rId5" Type="http://schemas.openxmlformats.org/officeDocument/2006/relationships/hyperlink" Target="https://www.kofc.org/en/members/resources/forms/365.html" TargetMode="External"/><Relationship Id="rId15" Type="http://schemas.openxmlformats.org/officeDocument/2006/relationships/hyperlink" Target="https://www.kofc.org/en/resources/programs/special-olympics/4584-special-olympics-report-form.pdf" TargetMode="External"/><Relationship Id="rId23" Type="http://schemas.openxmlformats.org/officeDocument/2006/relationships/slide" Target="slide2.xml"/><Relationship Id="rId10" Type="http://schemas.openxmlformats.org/officeDocument/2006/relationships/hyperlink" Target="https://www.kofc.org/en/forms/council/columbian_awardap_p.pdf" TargetMode="External"/><Relationship Id="rId19" Type="http://schemas.openxmlformats.org/officeDocument/2006/relationships/hyperlink" Target="https://youtu.be/c0lswbh66tg" TargetMode="External"/><Relationship Id="rId4" Type="http://schemas.openxmlformats.org/officeDocument/2006/relationships/hyperlink" Target="https://www.kofc.org/en/forms/council/service_personnel365_p.pdf" TargetMode="External"/><Relationship Id="rId9" Type="http://schemas.openxmlformats.org/officeDocument/2006/relationships/hyperlink" Target="https://www.kofc.org/en/forms/spa/invite.html?lang=en&amp;form=1728C.02" TargetMode="External"/><Relationship Id="rId14" Type="http://schemas.openxmlformats.org/officeDocument/2006/relationships/hyperlink" Target="https://www.kofc.org/en/forms/spa/invite.html?lang=en&amp;form=10784C.01" TargetMode="External"/><Relationship Id="rId22" Type="http://schemas.openxmlformats.org/officeDocument/2006/relationships/hyperlink" Target="https://youtu.be/z_1b1tzR0qE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youtu.be/7M-KYfKBDig" TargetMode="External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4.png"/><Relationship Id="rId11" Type="http://schemas.openxmlformats.org/officeDocument/2006/relationships/slide" Target="slide2.xml"/><Relationship Id="rId5" Type="http://schemas.openxmlformats.org/officeDocument/2006/relationships/image" Target="../media/image33.emf"/><Relationship Id="rId10" Type="http://schemas.openxmlformats.org/officeDocument/2006/relationships/hyperlink" Target="https://www.kofc.org/en/forms/council/officer_report185_p.pdf" TargetMode="External"/><Relationship Id="rId4" Type="http://schemas.openxmlformats.org/officeDocument/2006/relationships/oleObject" Target="../embeddings/oleObject1.bin"/><Relationship Id="rId9" Type="http://schemas.microsoft.com/office/2007/relationships/hdphoto" Target="../media/hdphoto2.wdp"/><Relationship Id="rId1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youtu.be/c0lswbh66tg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34.png"/><Relationship Id="rId10" Type="http://schemas.openxmlformats.org/officeDocument/2006/relationships/slide" Target="slide2.xml"/><Relationship Id="rId4" Type="http://schemas.openxmlformats.org/officeDocument/2006/relationships/image" Target="../media/image36.png"/><Relationship Id="rId9" Type="http://schemas.openxmlformats.org/officeDocument/2006/relationships/hyperlink" Target="https://www.kofc.org/en/forms/council/service_personnel365_p.pdf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slide" Target="slide12.xml"/><Relationship Id="rId5" Type="http://schemas.openxmlformats.org/officeDocument/2006/relationships/image" Target="../media/image7.png"/><Relationship Id="rId10" Type="http://schemas.openxmlformats.org/officeDocument/2006/relationships/slide" Target="slide4.xml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z_1b1tzR0qE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12" Type="http://schemas.openxmlformats.org/officeDocument/2006/relationships/image" Target="../media/image3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openxmlformats.org/officeDocument/2006/relationships/image" Target="../media/image9.png"/><Relationship Id="rId4" Type="http://schemas.openxmlformats.org/officeDocument/2006/relationships/hyperlink" Target="https://www.kofc.org/en/forms/council/audit2_1295_p.pdf" TargetMode="External"/><Relationship Id="rId9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ofc.org/en/forms/spa/invite.html?lang=en&amp;form=1728C.02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12" Type="http://schemas.openxmlformats.org/officeDocument/2006/relationships/image" Target="../media/image3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openxmlformats.org/officeDocument/2006/relationships/image" Target="../media/image9.png"/><Relationship Id="rId4" Type="http://schemas.openxmlformats.org/officeDocument/2006/relationships/hyperlink" Target="https://www.kofc.org/en/forms/council/fraternal_survey1728_p.pdf" TargetMode="External"/><Relationship Id="rId9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openxmlformats.org/officeDocument/2006/relationships/image" Target="../media/image3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hyperlink" Target="https://www.kofc.org/en/forms/council/individual_survey1728a_p.pdf" TargetMode="External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5.xml"/><Relationship Id="rId9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ofc.org/en/forms/spa/invite.html?lang=en&amp;form=SP7C.01" TargetMode="External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12" Type="http://schemas.microsoft.com/office/2007/relationships/hdphoto" Target="../media/hdphoto3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slide" Target="slide2.xml"/><Relationship Id="rId4" Type="http://schemas.openxmlformats.org/officeDocument/2006/relationships/hyperlink" Target="https://www.kofc.org/en/forms/council/columbian_awardap_p.pdf" TargetMode="External"/><Relationship Id="rId9" Type="http://schemas.openxmlformats.org/officeDocument/2006/relationships/hyperlink" Target="https://www.kofc.org/en/forms/council/columbian_awardap_instructions.pdf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slide" Target="slide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kofc.org/en/forms/spa/invite.html?lang=en&amp;form=10784C.01" TargetMode="External"/><Relationship Id="rId12" Type="http://schemas.openxmlformats.org/officeDocument/2006/relationships/image" Target="../media/image3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openxmlformats.org/officeDocument/2006/relationships/image" Target="../media/image9.png"/><Relationship Id="rId4" Type="http://schemas.openxmlformats.org/officeDocument/2006/relationships/hyperlink" Target="https://www.kofc.org/en/resources/faith-in-action-programs/overview/10784-fraternal-programs-report-form.pdf" TargetMode="External"/><Relationship Id="rId9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youtu.be/FmgjqTpCKc8" TargetMode="External"/><Relationship Id="rId12" Type="http://schemas.openxmlformats.org/officeDocument/2006/relationships/image" Target="../media/image3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openxmlformats.org/officeDocument/2006/relationships/image" Target="../media/image9.png"/><Relationship Id="rId4" Type="http://schemas.openxmlformats.org/officeDocument/2006/relationships/hyperlink" Target="https://www.kofc.org/en/resources/programs/special-olympics/4584-special-olympics-report-form.pdf" TargetMode="External"/><Relationship Id="rId9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Knights_of_Columbus" TargetMode="External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microsoft.com/office/2007/relationships/hdphoto" Target="../media/hdphoto3.wdp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hyperlink" Target="https://mikofc.org/storage/resource-items/September%202020/DD%20Supreme%20Expense%20Form.xls" TargetMode="External"/><Relationship Id="rId3" Type="http://schemas.openxmlformats.org/officeDocument/2006/relationships/hyperlink" Target="https://www.kofc.org/en/for-members/resources/district-deputies/index.html?1tab=1tab0" TargetMode="External"/><Relationship Id="rId7" Type="http://schemas.openxmlformats.org/officeDocument/2006/relationships/image" Target="../media/image9.png"/><Relationship Id="rId12" Type="http://schemas.openxmlformats.org/officeDocument/2006/relationships/hyperlink" Target="https://www.kofc.org/en/forms/state/DD_Miles_en.pdf" TargetMode="External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www.kofc.org/en/forms/district/council_charter137_p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hyperlink" Target="https://www.kofc.org/un/cm/html/450/index.html" TargetMode="External"/><Relationship Id="rId5" Type="http://schemas.microsoft.com/office/2007/relationships/hdphoto" Target="../media/hdphoto2.wdp"/><Relationship Id="rId15" Type="http://schemas.openxmlformats.org/officeDocument/2006/relationships/hyperlink" Target="https://www.kofc.org/en/forms/district/institute_council136_p.pdf" TargetMode="External"/><Relationship Id="rId10" Type="http://schemas.openxmlformats.org/officeDocument/2006/relationships/hyperlink" Target="https://www.kofc.org/en/forms/district/dd_degree_report450_p.pdf" TargetMode="External"/><Relationship Id="rId4" Type="http://schemas.openxmlformats.org/officeDocument/2006/relationships/image" Target="../media/image8.png"/><Relationship Id="rId9" Type="http://schemas.openxmlformats.org/officeDocument/2006/relationships/hyperlink" Target="https://www.kofc.org/en/forms/district/dd_semi_report_december944A_p.pdf" TargetMode="External"/><Relationship Id="rId14" Type="http://schemas.openxmlformats.org/officeDocument/2006/relationships/hyperlink" Target="https://www.kofc.org/en/forms/state/establish_council133_p.pdf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hyperlink" Target="mailto:forms@mikofc.org" TargetMode="External"/><Relationship Id="rId7" Type="http://schemas.microsoft.com/office/2007/relationships/hdphoto" Target="../media/hdphoto2.wdp"/><Relationship Id="rId2" Type="http://schemas.openxmlformats.org/officeDocument/2006/relationships/hyperlink" Target="mailto:DD@kofc.or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www.kofc.org/en/forms/district/dd_semi_report_december944A_p.pdf" TargetMode="External"/><Relationship Id="rId10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ofc.org/un/cm/html/450/index.html" TargetMode="External"/><Relationship Id="rId7" Type="http://schemas.microsoft.com/office/2007/relationships/hdphoto" Target="../media/hdphoto3.wdp"/><Relationship Id="rId2" Type="http://schemas.openxmlformats.org/officeDocument/2006/relationships/hyperlink" Target="https://www.kofc.org/en/forms/district/dd_degree_report450_p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ikofc.org/storage/resource-items/September%202020/DD%20Supreme%20Expense%20Form.xls" TargetMode="External"/><Relationship Id="rId7" Type="http://schemas.openxmlformats.org/officeDocument/2006/relationships/image" Target="../media/image17.png"/><Relationship Id="rId2" Type="http://schemas.openxmlformats.org/officeDocument/2006/relationships/hyperlink" Target="https://www.kofc.org/en/forms/state/DD_Miles_en.pdf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ikofc.org/" TargetMode="External"/><Relationship Id="rId3" Type="http://schemas.openxmlformats.org/officeDocument/2006/relationships/slide" Target="slide2.xml"/><Relationship Id="rId7" Type="http://schemas.openxmlformats.org/officeDocument/2006/relationships/hyperlink" Target="https://en.wikipedia.org/wiki/Knights_of_Columbus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24.png"/><Relationship Id="rId5" Type="http://schemas.microsoft.com/office/2007/relationships/hdphoto" Target="../media/hdphoto3.wdp"/><Relationship Id="rId10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19200"/>
            <a:ext cx="10363200" cy="1470025"/>
          </a:xfrm>
        </p:spPr>
        <p:txBody>
          <a:bodyPr/>
          <a:lstStyle/>
          <a:p>
            <a:r>
              <a:rPr lang="en-US" sz="6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District Deputy</a:t>
            </a:r>
            <a:br>
              <a:rPr lang="en-US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292476"/>
            <a:ext cx="10210800" cy="2346324"/>
          </a:xfrm>
        </p:spPr>
        <p:txBody>
          <a:bodyPr/>
          <a:lstStyle/>
          <a:p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District Forms</a:t>
            </a:r>
          </a:p>
          <a:p>
            <a:pPr lvl="2" algn="l"/>
            <a:r>
              <a:rPr lang="en-US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Watch </a:t>
            </a:r>
            <a:r>
              <a:rPr lang="en-US" i="1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Forms overview for Grand Knights</a:t>
            </a:r>
            <a:r>
              <a:rPr lang="en-US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itchFamily="18" charset="0"/>
              </a:rPr>
              <a:t> if you need an overview of council forms.  Your councils will need help with forms so I’d recommend you familiarize yourself with this so you can help them.</a:t>
            </a:r>
            <a:endParaRPr lang="en-US" i="1" dirty="0"/>
          </a:p>
        </p:txBody>
      </p:sp>
      <p:pic>
        <p:nvPicPr>
          <p:cNvPr id="6" name="Picture 5" descr="paperwork.jpg">
            <a:extLst>
              <a:ext uri="{FF2B5EF4-FFF2-40B4-BE49-F238E27FC236}">
                <a16:creationId xmlns:a16="http://schemas.microsoft.com/office/drawing/2014/main" id="{8EC0CB6F-7C28-4613-B9FD-A2F0CAE25FC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31775"/>
            <a:ext cx="2852739" cy="190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paperwork.jpg">
            <a:extLst>
              <a:ext uri="{FF2B5EF4-FFF2-40B4-BE49-F238E27FC236}">
                <a16:creationId xmlns:a16="http://schemas.microsoft.com/office/drawing/2014/main" id="{7B25664A-4F46-4F70-933A-08789643505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3558" y="231775"/>
            <a:ext cx="2852739" cy="190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849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F909C-5170-46DF-8E9A-E71DB4B4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11506200" cy="744393"/>
          </a:xfrm>
        </p:spPr>
        <p:txBody>
          <a:bodyPr/>
          <a:lstStyle/>
          <a:p>
            <a:r>
              <a:rPr lang="en-US" sz="4000" dirty="0"/>
              <a:t>Michigan Forms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AA62F5-4375-425F-BA03-805C25D8C639}"/>
              </a:ext>
            </a:extLst>
          </p:cNvPr>
          <p:cNvSpPr/>
          <p:nvPr/>
        </p:nvSpPr>
        <p:spPr>
          <a:xfrm>
            <a:off x="289230" y="1782346"/>
            <a:ext cx="6096000" cy="39318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50" dirty="0">
                <a:latin typeface="Times New Roman" pitchFamily="18" charset="0"/>
                <a:cs typeface="Arial" charset="0"/>
              </a:rPr>
              <a:t>Enhanced version of the Supreme form (does the math) -----</a:t>
            </a:r>
            <a:r>
              <a:rPr lang="en-US" sz="1750" dirty="0"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</a:t>
            </a:r>
            <a:endParaRPr lang="en-US" sz="1750" dirty="0">
              <a:latin typeface="Times New Roman" pitchFamily="18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50" dirty="0">
                <a:latin typeface="Times New Roman" pitchFamily="18" charset="0"/>
                <a:cs typeface="Arial" charset="0"/>
              </a:rPr>
              <a:t>Same form as found on Supreme website ----------------------</a:t>
            </a:r>
            <a:r>
              <a:rPr lang="en-US" sz="1750" dirty="0"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</a:t>
            </a:r>
            <a:endParaRPr lang="en-US" sz="1750" dirty="0">
              <a:latin typeface="Times New Roman" pitchFamily="18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50" b="1" dirty="0">
                <a:highlight>
                  <a:srgbClr val="FFFF00"/>
                </a:highlight>
                <a:latin typeface="Times New Roman" pitchFamily="18" charset="0"/>
                <a:cs typeface="Arial" charset="0"/>
              </a:rPr>
              <a:t>Michigan Expense report forms (PDF &amp; Excel)</a:t>
            </a:r>
            <a:r>
              <a:rPr lang="en-US" sz="1750" dirty="0">
                <a:highlight>
                  <a:srgbClr val="FFFF00"/>
                </a:highlight>
                <a:latin typeface="Times New Roman" pitchFamily="18" charset="0"/>
                <a:cs typeface="Arial" charset="0"/>
              </a:rPr>
              <a:t> </a:t>
            </a:r>
            <a:r>
              <a:rPr lang="en-US" sz="1750" dirty="0">
                <a:latin typeface="Times New Roman" pitchFamily="18" charset="0"/>
                <a:cs typeface="Arial" charset="0"/>
              </a:rPr>
              <a:t>-----------</a:t>
            </a:r>
            <a:r>
              <a:rPr lang="en-US" sz="1750" dirty="0"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</a:t>
            </a:r>
            <a:endParaRPr lang="en-US" sz="1750" dirty="0">
              <a:latin typeface="Times New Roman" pitchFamily="18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50" dirty="0">
              <a:latin typeface="Times New Roman" pitchFamily="18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50" dirty="0">
                <a:latin typeface="Times New Roman" pitchFamily="18" charset="0"/>
                <a:cs typeface="Arial" charset="0"/>
              </a:rPr>
              <a:t>Link to Supreme forms of District Deputies (1 of 3) ----------</a:t>
            </a:r>
            <a:r>
              <a:rPr lang="en-US" sz="1750" dirty="0"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50" dirty="0">
                <a:latin typeface="Times New Roman" pitchFamily="18" charset="0"/>
                <a:cs typeface="Arial" charset="0"/>
              </a:rPr>
              <a:t>Link to Supreme forms of District Deputies (2 of 3) ----------</a:t>
            </a:r>
            <a:r>
              <a:rPr lang="en-US" sz="1750" dirty="0"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50" dirty="0"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Link to Supreme form #450 (PDF &amp; Online) ------------------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50" dirty="0">
              <a:latin typeface="Times New Roman" pitchFamily="18" charset="0"/>
              <a:cs typeface="Arial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50" b="1" dirty="0">
                <a:highlight>
                  <a:srgbClr val="FFFF00"/>
                </a:highlight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Link to District Meeting / Exemplification Form </a:t>
            </a:r>
            <a:r>
              <a:rPr lang="en-US" sz="1750" dirty="0"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----------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50" b="1" dirty="0">
                <a:highlight>
                  <a:srgbClr val="FFFF00"/>
                </a:highlight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Link to view District Meeting/Exemplification Form </a:t>
            </a:r>
            <a:r>
              <a:rPr lang="en-US" sz="1750" dirty="0"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-----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50" b="1" dirty="0">
                <a:highlight>
                  <a:srgbClr val="FFFF00"/>
                </a:highlight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Word version of  District Mtg/Exemplification Form</a:t>
            </a:r>
            <a:r>
              <a:rPr lang="en-US" sz="1750" dirty="0">
                <a:highlight>
                  <a:srgbClr val="FFFF00"/>
                </a:highlight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1750" dirty="0"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-----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50" b="1" dirty="0">
                <a:highlight>
                  <a:srgbClr val="FFFF00"/>
                </a:highlight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Form used to document attendees at your District Mtg</a:t>
            </a:r>
            <a:r>
              <a:rPr lang="en-US" sz="1750" dirty="0">
                <a:highlight>
                  <a:srgbClr val="FFFF00"/>
                </a:highlight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1750" dirty="0"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--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50" b="1" dirty="0">
                <a:highlight>
                  <a:srgbClr val="FFFF00"/>
                </a:highlight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Quarterly tracking log (PDF &amp; Excel) </a:t>
            </a:r>
            <a:r>
              <a:rPr lang="en-US" sz="1750" dirty="0"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-----------------------</a:t>
            </a:r>
            <a:endParaRPr lang="en-US" sz="1750" dirty="0">
              <a:latin typeface="Times New Roman" pitchFamily="18" charset="0"/>
              <a:cs typeface="Arial" charset="0"/>
            </a:endParaRPr>
          </a:p>
          <a:p>
            <a:endParaRPr lang="en-US" sz="2200" dirty="0">
              <a:latin typeface="Times New Roman" pitchFamily="18" charset="0"/>
              <a:cs typeface="Arial" charset="0"/>
            </a:endParaRPr>
          </a:p>
        </p:txBody>
      </p:sp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8A3B8B46-FE77-4552-9E6E-AC8B732F4B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40903" y="6297603"/>
            <a:ext cx="453844" cy="447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D9AF30-01FF-47FF-99FC-A9E885CD6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5230" y="1066800"/>
            <a:ext cx="5125165" cy="45535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40ADDC-DEDD-40F7-9BFB-AE99DCB14D87}"/>
              </a:ext>
            </a:extLst>
          </p:cNvPr>
          <p:cNvSpPr txBox="1"/>
          <p:nvPr/>
        </p:nvSpPr>
        <p:spPr>
          <a:xfrm>
            <a:off x="1143000" y="1030406"/>
            <a:ext cx="411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Michigan forms are </a:t>
            </a:r>
            <a:r>
              <a:rPr lang="en-US" sz="2800" b="1" dirty="0">
                <a:highlight>
                  <a:srgbClr val="FFFF00"/>
                </a:highlight>
              </a:rPr>
              <a:t>bolded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F7CE4D-F404-4F06-8D05-5A1468919E88}"/>
              </a:ext>
            </a:extLst>
          </p:cNvPr>
          <p:cNvSpPr txBox="1"/>
          <p:nvPr/>
        </p:nvSpPr>
        <p:spPr>
          <a:xfrm>
            <a:off x="2750767" y="5769779"/>
            <a:ext cx="6168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Supreme forms are also listed here for a 1-stop shop experience</a:t>
            </a:r>
          </a:p>
        </p:txBody>
      </p:sp>
    </p:spTree>
    <p:extLst>
      <p:ext uri="{BB962C8B-B14F-4D97-AF65-F5344CB8AC3E}">
        <p14:creationId xmlns:p14="http://schemas.microsoft.com/office/powerpoint/2010/main" val="675769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F909C-5170-46DF-8E9A-E71DB4B4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11506200" cy="1143000"/>
          </a:xfrm>
        </p:spPr>
        <p:txBody>
          <a:bodyPr/>
          <a:lstStyle/>
          <a:p>
            <a:r>
              <a:rPr lang="en-US" sz="4000" dirty="0"/>
              <a:t>Michigan Expense Report Form</a:t>
            </a:r>
          </a:p>
        </p:txBody>
      </p:sp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8A3B8B46-FE77-4552-9E6E-AC8B732F4B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40903" y="6297603"/>
            <a:ext cx="453844" cy="447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D14B50-9EDB-4075-8776-6C3DBF32F3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1" y="1219200"/>
            <a:ext cx="5257800" cy="42801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3B185E1-41BC-4FAD-9EC2-6B8249F5B2ED}"/>
              </a:ext>
            </a:extLst>
          </p:cNvPr>
          <p:cNvSpPr/>
          <p:nvPr/>
        </p:nvSpPr>
        <p:spPr>
          <a:xfrm>
            <a:off x="5486400" y="1407713"/>
            <a:ext cx="64770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latin typeface="Open Sans"/>
                <a:hlinkClick r:id="rId6"/>
              </a:rPr>
              <a:t>PDF</a:t>
            </a:r>
            <a:r>
              <a:rPr lang="en-US" sz="2400" dirty="0">
                <a:latin typeface="Times New Roman" pitchFamily="18" charset="0"/>
                <a:cs typeface="Arial" charset="0"/>
              </a:rPr>
              <a:t> Form		</a:t>
            </a:r>
            <a:r>
              <a:rPr lang="en-US" sz="2400" b="0" i="0" u="sng" dirty="0">
                <a:effectLst/>
                <a:latin typeface="Open Sans"/>
                <a:hlinkClick r:id="rId7"/>
              </a:rPr>
              <a:t>Excel</a:t>
            </a:r>
            <a:r>
              <a:rPr lang="en-US" sz="2400" dirty="0">
                <a:latin typeface="Times New Roman" pitchFamily="18" charset="0"/>
                <a:cs typeface="Arial" charset="0"/>
              </a:rPr>
              <a:t> Form</a:t>
            </a:r>
          </a:p>
          <a:p>
            <a:r>
              <a:rPr lang="en-US" sz="2200" dirty="0">
                <a:latin typeface="Times New Roman" pitchFamily="18" charset="0"/>
                <a:cs typeface="Arial" charset="0"/>
              </a:rPr>
              <a:t>Items allowable on Michigan Expense Report include: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itchFamily="18" charset="0"/>
                <a:cs typeface="Arial" charset="0"/>
              </a:rPr>
              <a:t>State &amp; Diocesan meetings (</a:t>
            </a:r>
            <a:r>
              <a:rPr lang="en-US" sz="1600" dirty="0">
                <a:latin typeface="Times New Roman" pitchFamily="18" charset="0"/>
                <a:cs typeface="Arial" charset="0"/>
              </a:rPr>
              <a:t>Includes convention</a:t>
            </a:r>
            <a:r>
              <a:rPr lang="en-US" sz="2200" dirty="0">
                <a:latin typeface="Times New Roman" pitchFamily="18" charset="0"/>
                <a:cs typeface="Arial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itchFamily="18" charset="0"/>
                <a:cs typeface="Arial" charset="0"/>
              </a:rPr>
              <a:t>Travel outside your District (</a:t>
            </a:r>
            <a:r>
              <a:rPr lang="en-US" sz="1600" dirty="0">
                <a:latin typeface="Times New Roman" pitchFamily="18" charset="0"/>
                <a:cs typeface="Arial" charset="0"/>
              </a:rPr>
              <a:t>pre-approval by SDRR required</a:t>
            </a:r>
            <a:r>
              <a:rPr lang="en-US" sz="2200" dirty="0">
                <a:latin typeface="Times New Roman" pitchFamily="18" charset="0"/>
                <a:cs typeface="Arial" charset="0"/>
              </a:rPr>
              <a:t>)</a:t>
            </a:r>
          </a:p>
          <a:p>
            <a:endParaRPr lang="en-US" sz="2200" dirty="0">
              <a:latin typeface="Times New Roman" pitchFamily="18" charset="0"/>
              <a:cs typeface="Arial" charset="0"/>
            </a:endParaRPr>
          </a:p>
          <a:p>
            <a:r>
              <a:rPr lang="en-US" sz="2200" dirty="0">
                <a:latin typeface="Times New Roman" pitchFamily="18" charset="0"/>
                <a:cs typeface="Arial" charset="0"/>
              </a:rPr>
              <a:t>Allowable expenses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itchFamily="18" charset="0"/>
                <a:cs typeface="Arial" charset="0"/>
              </a:rPr>
              <a:t>Mileage, Parking &amp; Tolls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itchFamily="18" charset="0"/>
                <a:cs typeface="Arial" charset="0"/>
              </a:rPr>
              <a:t>Hotels (</a:t>
            </a:r>
            <a:r>
              <a:rPr lang="en-US" dirty="0">
                <a:latin typeface="Times New Roman" pitchFamily="18" charset="0"/>
                <a:cs typeface="Arial" charset="0"/>
              </a:rPr>
              <a:t>for Summer/Winter Meetings</a:t>
            </a:r>
            <a:r>
              <a:rPr lang="en-US" sz="2200" dirty="0">
                <a:latin typeface="Times New Roman" pitchFamily="18" charset="0"/>
                <a:cs typeface="Arial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itchFamily="18" charset="0"/>
                <a:cs typeface="Arial" charset="0"/>
              </a:rPr>
              <a:t>Meals (</a:t>
            </a:r>
            <a:r>
              <a:rPr lang="en-US" dirty="0">
                <a:latin typeface="Times New Roman" pitchFamily="18" charset="0"/>
                <a:cs typeface="Arial" charset="0"/>
              </a:rPr>
              <a:t>Only for you.  Check with SDRR on details</a:t>
            </a:r>
            <a:r>
              <a:rPr lang="en-US" sz="2200" dirty="0">
                <a:latin typeface="Times New Roman" pitchFamily="18" charset="0"/>
                <a:cs typeface="Arial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Times New Roman" pitchFamily="18" charset="0"/>
              <a:cs typeface="Arial" charset="0"/>
            </a:endParaRPr>
          </a:p>
          <a:p>
            <a:r>
              <a:rPr lang="en-US" sz="2200" dirty="0">
                <a:latin typeface="Times New Roman" pitchFamily="18" charset="0"/>
                <a:cs typeface="Arial" charset="0"/>
              </a:rPr>
              <a:t>Instructions (</a:t>
            </a:r>
            <a:r>
              <a:rPr lang="en-US" dirty="0">
                <a:latin typeface="Times New Roman" pitchFamily="18" charset="0"/>
                <a:cs typeface="Arial" charset="0"/>
              </a:rPr>
              <a:t>see page 2 of PDF, sheet 2 of Excel</a:t>
            </a:r>
            <a:r>
              <a:rPr lang="en-US" sz="2200" dirty="0">
                <a:latin typeface="Times New Roman" pitchFamily="18" charset="0"/>
                <a:cs typeface="Arial" charset="0"/>
              </a:rPr>
              <a:t>)</a:t>
            </a:r>
          </a:p>
          <a:p>
            <a:endParaRPr lang="en-US" sz="2200" dirty="0">
              <a:latin typeface="Times New Roman" pitchFamily="18" charset="0"/>
              <a:cs typeface="Arial" charset="0"/>
            </a:endParaRPr>
          </a:p>
          <a:p>
            <a:r>
              <a:rPr lang="en-US" sz="2200" dirty="0">
                <a:latin typeface="Times New Roman" pitchFamily="18" charset="0"/>
                <a:cs typeface="Arial" charset="0"/>
              </a:rPr>
              <a:t>Submit it:  (fill it out, print it, sign it, scan it &amp; email if to the State Deputy w.winkle@mikofc.org)</a:t>
            </a:r>
          </a:p>
          <a:p>
            <a:endParaRPr lang="en-US" sz="2200" dirty="0">
              <a:latin typeface="Times New Roman" pitchFamily="18" charset="0"/>
              <a:cs typeface="Arial" charset="0"/>
            </a:endParaRPr>
          </a:p>
          <a:p>
            <a:endParaRPr lang="en-US" sz="2200" dirty="0"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99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49DF22-4478-48DE-A52F-168CE1597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38" y="3124200"/>
            <a:ext cx="4759362" cy="33340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1F9A48-1CCB-4E91-A54C-5E5DBD2B9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01" y="3124200"/>
            <a:ext cx="4621708" cy="33340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52401"/>
            <a:ext cx="10134600" cy="1143000"/>
          </a:xfrm>
        </p:spPr>
        <p:txBody>
          <a:bodyPr/>
          <a:lstStyle/>
          <a:p>
            <a:r>
              <a:rPr lang="en-US" dirty="0"/>
              <a:t>District Meeting / Exemplification Form</a:t>
            </a: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AC95E5-B82E-4281-8440-781D33BE6B34}"/>
              </a:ext>
            </a:extLst>
          </p:cNvPr>
          <p:cNvSpPr txBox="1"/>
          <p:nvPr/>
        </p:nvSpPr>
        <p:spPr>
          <a:xfrm>
            <a:off x="685800" y="1219200"/>
            <a:ext cx="10134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Due prior to Summer / Winter Meetings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Watch this </a:t>
            </a:r>
            <a:r>
              <a:rPr lang="en-US" sz="2800" b="0" i="0" u="sng" dirty="0">
                <a:effectLst/>
                <a:hlinkClick r:id="rId5"/>
              </a:rPr>
              <a:t>Instructional YouTube video</a:t>
            </a:r>
            <a:r>
              <a:rPr lang="en-US" sz="2800" dirty="0"/>
              <a:t> to see how to fill it out </a:t>
            </a:r>
          </a:p>
          <a:p>
            <a:endParaRPr lang="en-US" sz="2800" dirty="0"/>
          </a:p>
          <a:p>
            <a:r>
              <a:rPr lang="en-US" sz="2800" dirty="0"/>
              <a:t>              </a:t>
            </a:r>
            <a:r>
              <a:rPr lang="en-US" sz="2800" b="0" i="0" u="sng" dirty="0">
                <a:effectLst/>
                <a:hlinkClick r:id="rId6"/>
              </a:rPr>
              <a:t>Word Version</a:t>
            </a:r>
            <a:r>
              <a:rPr lang="en-US" sz="2800" dirty="0"/>
              <a:t>                              </a:t>
            </a:r>
            <a:r>
              <a:rPr lang="en-US" sz="2800" b="0" i="0" u="sng" dirty="0">
                <a:effectLst/>
                <a:hlinkClick r:id="rId7"/>
              </a:rPr>
              <a:t>Online Version</a:t>
            </a:r>
            <a:r>
              <a:rPr lang="en-US" sz="2800" dirty="0"/>
              <a:t> (preferred)</a:t>
            </a:r>
          </a:p>
          <a:p>
            <a:endParaRPr lang="en-US" sz="2000" dirty="0"/>
          </a:p>
        </p:txBody>
      </p:sp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E01AC02E-0524-436E-93B1-7610AD67B6D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40903" y="6297603"/>
            <a:ext cx="453844" cy="44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80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F909C-5170-46DF-8E9A-E71DB4B4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11506200" cy="1143000"/>
          </a:xfrm>
        </p:spPr>
        <p:txBody>
          <a:bodyPr/>
          <a:lstStyle/>
          <a:p>
            <a:r>
              <a:rPr lang="en-US" sz="4000" dirty="0"/>
              <a:t>District Meeting Attendance</a:t>
            </a:r>
          </a:p>
        </p:txBody>
      </p:sp>
      <p:pic>
        <p:nvPicPr>
          <p:cNvPr id="13" name="Picture 12">
            <a:hlinkClick r:id="rId2"/>
            <a:extLst>
              <a:ext uri="{FF2B5EF4-FFF2-40B4-BE49-F238E27FC236}">
                <a16:creationId xmlns:a16="http://schemas.microsoft.com/office/drawing/2014/main" id="{A57DFCDE-5D22-4C60-B263-426DAA6DA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37" l="3333" r="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7182" y="1447800"/>
            <a:ext cx="497165" cy="4341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4AA62F5-4375-425F-BA03-805C25D8C639}"/>
              </a:ext>
            </a:extLst>
          </p:cNvPr>
          <p:cNvSpPr/>
          <p:nvPr/>
        </p:nvSpPr>
        <p:spPr>
          <a:xfrm>
            <a:off x="5562599" y="1447800"/>
            <a:ext cx="6096000" cy="28315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Times New Roman" pitchFamily="18" charset="0"/>
                <a:cs typeface="Arial" charset="0"/>
              </a:rPr>
              <a:t>       Excel form</a:t>
            </a:r>
          </a:p>
          <a:p>
            <a:r>
              <a:rPr lang="en-US" sz="2200" dirty="0">
                <a:latin typeface="Times New Roman" pitchFamily="18" charset="0"/>
                <a:cs typeface="Arial" charset="0"/>
              </a:rPr>
              <a:t>Submit this form within 24 hours AFTER each District Meeting you hold (Summer &amp; Winter)</a:t>
            </a:r>
          </a:p>
          <a:p>
            <a:endParaRPr lang="en-US" sz="2200" dirty="0">
              <a:latin typeface="Times New Roman" pitchFamily="18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itchFamily="18" charset="0"/>
                <a:cs typeface="Arial" charset="0"/>
              </a:rPr>
              <a:t>Submit it to…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i="1" dirty="0">
                <a:latin typeface="Times New Roman" pitchFamily="18" charset="0"/>
                <a:cs typeface="Arial" charset="0"/>
              </a:rPr>
              <a:t>State – State Deputy Regional Representative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i="1" dirty="0">
                <a:latin typeface="Times New Roman" pitchFamily="18" charset="0"/>
                <a:cs typeface="Arial" charset="0"/>
              </a:rPr>
              <a:t>State – forms@mikofc.org</a:t>
            </a:r>
          </a:p>
          <a:p>
            <a:endParaRPr lang="en-US" sz="2200" dirty="0">
              <a:latin typeface="Times New Roman" pitchFamily="18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A6C590-1020-4C29-BE28-063373A9E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4" y="1182909"/>
            <a:ext cx="4943475" cy="4076700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6E4CD935-4159-42B7-87D8-EB3EF90C6CB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40903" y="6297603"/>
            <a:ext cx="453844" cy="44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44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F909C-5170-46DF-8E9A-E71DB4B4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11506200" cy="1143000"/>
          </a:xfrm>
        </p:spPr>
        <p:txBody>
          <a:bodyPr/>
          <a:lstStyle/>
          <a:p>
            <a:r>
              <a:rPr lang="en-US" sz="4000" dirty="0">
                <a:latin typeface="+mn-lt"/>
              </a:rPr>
              <a:t>Quarterly Tracking Log (</a:t>
            </a:r>
            <a:r>
              <a:rPr lang="en-US" sz="4000" b="0" i="0" u="sng" dirty="0">
                <a:effectLst/>
                <a:latin typeface="+mn-lt"/>
                <a:hlinkClick r:id="rId2"/>
              </a:rPr>
              <a:t>PDF</a:t>
            </a:r>
            <a:r>
              <a:rPr lang="en-US" sz="4000" dirty="0">
                <a:latin typeface="+mn-lt"/>
              </a:rPr>
              <a:t> and </a:t>
            </a:r>
            <a:r>
              <a:rPr lang="en-US" sz="4000" b="0" i="0" u="sng" dirty="0">
                <a:effectLst/>
                <a:latin typeface="+mn-lt"/>
                <a:hlinkClick r:id="rId3"/>
              </a:rPr>
              <a:t>Excel</a:t>
            </a:r>
            <a:r>
              <a:rPr lang="en-US" sz="4000" dirty="0">
                <a:latin typeface="+mn-lt"/>
              </a:rPr>
              <a:t> versions)</a:t>
            </a:r>
          </a:p>
        </p:txBody>
      </p:sp>
      <p:pic>
        <p:nvPicPr>
          <p:cNvPr id="14" name="Picture 13">
            <a:hlinkClick r:id="rId4" action="ppaction://hlinksldjump"/>
            <a:extLst>
              <a:ext uri="{FF2B5EF4-FFF2-40B4-BE49-F238E27FC236}">
                <a16:creationId xmlns:a16="http://schemas.microsoft.com/office/drawing/2014/main" id="{80F7EE21-2F81-4FC2-BAB2-597DA7D88B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40903" y="6297603"/>
            <a:ext cx="453844" cy="4478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FB2F0D-D150-4AAA-9B98-71B697BE8A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7290" y="1177376"/>
            <a:ext cx="9832710" cy="484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15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F909C-5170-46DF-8E9A-E71DB4B4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11506200" cy="1143000"/>
          </a:xfrm>
        </p:spPr>
        <p:txBody>
          <a:bodyPr/>
          <a:lstStyle/>
          <a:p>
            <a:r>
              <a:rPr lang="en-US" sz="4000" dirty="0"/>
              <a:t>Quarterly Tracking Log (cont.)</a:t>
            </a:r>
          </a:p>
        </p:txBody>
      </p:sp>
      <p:pic>
        <p:nvPicPr>
          <p:cNvPr id="14" name="Picture 13">
            <a:hlinkClick r:id="rId2" action="ppaction://hlinksldjump"/>
            <a:extLst>
              <a:ext uri="{FF2B5EF4-FFF2-40B4-BE49-F238E27FC236}">
                <a16:creationId xmlns:a16="http://schemas.microsoft.com/office/drawing/2014/main" id="{80F7EE21-2F81-4FC2-BAB2-597DA7D88B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40903" y="6297603"/>
            <a:ext cx="453844" cy="4478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C30665-CCA6-40EB-AAB7-6EFED1B6B8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214" y="1219200"/>
            <a:ext cx="980298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3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FD534-66E1-40B4-B915-18DD62C0F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381000"/>
            <a:ext cx="6450670" cy="1143000"/>
          </a:xfrm>
        </p:spPr>
        <p:txBody>
          <a:bodyPr/>
          <a:lstStyle/>
          <a:p>
            <a:r>
              <a:rPr lang="en-US" dirty="0"/>
              <a:t>Council Forms</a:t>
            </a:r>
            <a:br>
              <a:rPr lang="en-US" dirty="0"/>
            </a:br>
            <a:r>
              <a:rPr lang="en-US" sz="2800" b="0" u="sng" dirty="0">
                <a:effectLst/>
                <a:latin typeface="+mn-lt"/>
                <a:hlinkClick r:id="rId2"/>
              </a:rPr>
              <a:t>Council Forms Directory</a:t>
            </a:r>
            <a:endParaRPr lang="en-US" sz="2800" dirty="0">
              <a:latin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674BCE-CDF4-4344-A11A-4BAF5F75B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2133600"/>
            <a:ext cx="5030682" cy="30469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412335-F541-4092-8214-E82C65B37D8D}"/>
              </a:ext>
            </a:extLst>
          </p:cNvPr>
          <p:cNvSpPr txBox="1"/>
          <p:nvPr/>
        </p:nvSpPr>
        <p:spPr>
          <a:xfrm>
            <a:off x="457200" y="1905506"/>
            <a:ext cx="71628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Process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Go to State website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Download the tracking spreadsheet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Add District Deputy e-mail address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Remove forms you don’t need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Track forms monthly (Officers mtg)</a:t>
            </a: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87458067-2DF3-42AC-AFF2-433EB15329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40903" y="6297603"/>
            <a:ext cx="453844" cy="44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54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F909C-5170-46DF-8E9A-E71DB4B4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6200"/>
            <a:ext cx="10566400" cy="1143000"/>
          </a:xfrm>
        </p:spPr>
        <p:txBody>
          <a:bodyPr/>
          <a:lstStyle/>
          <a:p>
            <a:r>
              <a:rPr lang="en-US" dirty="0"/>
              <a:t>Critical Forms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E408AE-095C-4982-857F-3E25BC065D9F}"/>
              </a:ext>
            </a:extLst>
          </p:cNvPr>
          <p:cNvSpPr/>
          <p:nvPr/>
        </p:nvSpPr>
        <p:spPr>
          <a:xfrm>
            <a:off x="1828800" y="914400"/>
            <a:ext cx="10058400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</a:rPr>
              <a:t>#185 - Report of Officers Chosen for Term - </a:t>
            </a:r>
            <a:r>
              <a:rPr lang="en-US" sz="2800" dirty="0">
                <a:solidFill>
                  <a:srgbClr val="0054A3"/>
                </a:solidFill>
                <a:hlinkClick r:id="rId2"/>
              </a:rPr>
              <a:t>PDF</a:t>
            </a:r>
            <a:r>
              <a:rPr lang="en-US" sz="2800" dirty="0">
                <a:solidFill>
                  <a:srgbClr val="000000"/>
                </a:solidFill>
              </a:rPr>
              <a:t> - </a:t>
            </a:r>
            <a:r>
              <a:rPr lang="en-US" sz="2800" dirty="0">
                <a:solidFill>
                  <a:srgbClr val="0054A3"/>
                </a:solidFill>
                <a:hlinkClick r:id="rId3"/>
              </a:rPr>
              <a:t>Online</a:t>
            </a:r>
            <a:r>
              <a:rPr lang="en-US" sz="2800" dirty="0">
                <a:solidFill>
                  <a:srgbClr val="000000"/>
                </a:solidFill>
              </a:rPr>
              <a:t> - due 6/30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</a:rPr>
              <a:t>#365 - Service Program Personnel Report - </a:t>
            </a:r>
            <a:r>
              <a:rPr lang="en-US" sz="2800" dirty="0">
                <a:solidFill>
                  <a:srgbClr val="0054A3"/>
                </a:solidFill>
                <a:hlinkClick r:id="rId4"/>
              </a:rPr>
              <a:t>PDF</a:t>
            </a:r>
            <a:r>
              <a:rPr lang="en-US" sz="2800" dirty="0">
                <a:solidFill>
                  <a:srgbClr val="000000"/>
                </a:solidFill>
              </a:rPr>
              <a:t> - </a:t>
            </a:r>
            <a:r>
              <a:rPr lang="en-US" sz="2800" dirty="0">
                <a:solidFill>
                  <a:srgbClr val="0054A3"/>
                </a:solidFill>
                <a:hlinkClick r:id="rId5"/>
              </a:rPr>
              <a:t>Online</a:t>
            </a:r>
            <a:r>
              <a:rPr lang="en-US" sz="2800" dirty="0">
                <a:solidFill>
                  <a:srgbClr val="000000"/>
                </a:solidFill>
              </a:rPr>
              <a:t> - due 8/1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</a:rPr>
              <a:t>#1295 - </a:t>
            </a:r>
            <a:r>
              <a:rPr lang="en-US" sz="2800" dirty="0">
                <a:solidFill>
                  <a:srgbClr val="0054A3"/>
                </a:solidFill>
                <a:hlinkClick r:id="rId6"/>
              </a:rPr>
              <a:t>Semiannual Council Audit</a:t>
            </a:r>
            <a:r>
              <a:rPr lang="en-US" sz="2800" dirty="0">
                <a:solidFill>
                  <a:srgbClr val="000000"/>
                </a:solidFill>
              </a:rPr>
              <a:t> - due February 2/15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</a:rPr>
              <a:t>#1295 - </a:t>
            </a:r>
            <a:r>
              <a:rPr lang="en-US" sz="2800" dirty="0">
                <a:solidFill>
                  <a:srgbClr val="0054A3"/>
                </a:solidFill>
                <a:hlinkClick r:id="rId7"/>
              </a:rPr>
              <a:t>Semiannual Council Audit</a:t>
            </a:r>
            <a:r>
              <a:rPr lang="en-US" sz="2800" dirty="0">
                <a:solidFill>
                  <a:srgbClr val="000000"/>
                </a:solidFill>
              </a:rPr>
              <a:t> - due August 9/15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</a:rPr>
              <a:t>#1728 - Annual Survey of Fraternal Activity - </a:t>
            </a:r>
            <a:r>
              <a:rPr lang="en-US" sz="2800" dirty="0">
                <a:solidFill>
                  <a:srgbClr val="0054A3"/>
                </a:solidFill>
                <a:hlinkClick r:id="rId8"/>
              </a:rPr>
              <a:t>PDF</a:t>
            </a:r>
            <a:r>
              <a:rPr lang="en-US" sz="2800" dirty="0">
                <a:solidFill>
                  <a:srgbClr val="000000"/>
                </a:solidFill>
              </a:rPr>
              <a:t> - </a:t>
            </a:r>
            <a:r>
              <a:rPr lang="en-US" sz="2800" dirty="0">
                <a:solidFill>
                  <a:srgbClr val="0054A3"/>
                </a:solidFill>
                <a:hlinkClick r:id="rId9"/>
              </a:rPr>
              <a:t>Online</a:t>
            </a:r>
            <a:r>
              <a:rPr lang="en-US" sz="2800" dirty="0">
                <a:solidFill>
                  <a:srgbClr val="000000"/>
                </a:solidFill>
              </a:rPr>
              <a:t> - due 1/31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</a:rPr>
              <a:t>#SP-7 - Columbian Award - </a:t>
            </a:r>
            <a:r>
              <a:rPr lang="en-US" sz="2800" dirty="0">
                <a:solidFill>
                  <a:srgbClr val="0054A3"/>
                </a:solidFill>
                <a:hlinkClick r:id="rId10"/>
              </a:rPr>
              <a:t>PDF</a:t>
            </a:r>
            <a:r>
              <a:rPr lang="en-US" sz="2800" dirty="0">
                <a:solidFill>
                  <a:srgbClr val="000000"/>
                </a:solidFill>
              </a:rPr>
              <a:t> - </a:t>
            </a:r>
            <a:r>
              <a:rPr lang="en-US" sz="2800" dirty="0">
                <a:solidFill>
                  <a:srgbClr val="0054A3"/>
                </a:solidFill>
                <a:hlinkClick r:id="rId11"/>
              </a:rPr>
              <a:t>Online</a:t>
            </a:r>
            <a:r>
              <a:rPr lang="en-US" sz="2800" dirty="0">
                <a:solidFill>
                  <a:srgbClr val="000000"/>
                </a:solidFill>
              </a:rPr>
              <a:t> - </a:t>
            </a:r>
            <a:r>
              <a:rPr lang="en-US" sz="2800" dirty="0">
                <a:solidFill>
                  <a:srgbClr val="0054A3"/>
                </a:solidFill>
                <a:hlinkClick r:id="rId12"/>
              </a:rPr>
              <a:t>Instructions</a:t>
            </a:r>
            <a:r>
              <a:rPr lang="en-US" sz="2800" dirty="0">
                <a:solidFill>
                  <a:srgbClr val="000000"/>
                </a:solidFill>
              </a:rPr>
              <a:t> - due 6/30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hlinkClick r:id="rId13"/>
              </a:rPr>
              <a:t>#10784</a:t>
            </a:r>
            <a:r>
              <a:rPr lang="en-US" sz="2800" dirty="0"/>
              <a:t> - Fraternal Programs Report Form </a:t>
            </a:r>
            <a:r>
              <a:rPr lang="en-US" sz="2800" i="1" dirty="0">
                <a:hlinkClick r:id="rId14" tooltip="Enter Online"/>
              </a:rPr>
              <a:t>Enter Online</a:t>
            </a:r>
            <a:endParaRPr lang="en-US" sz="2800" i="1" dirty="0"/>
          </a:p>
          <a:p>
            <a:pPr>
              <a:spcBef>
                <a:spcPts val="600"/>
              </a:spcBef>
            </a:pPr>
            <a:r>
              <a:rPr lang="en-US" sz="2800" dirty="0">
                <a:hlinkClick r:id="rId15"/>
              </a:rPr>
              <a:t>#4584</a:t>
            </a:r>
            <a:r>
              <a:rPr lang="en-US" sz="2800" dirty="0"/>
              <a:t> - Special Olympics - Report 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6636B5-7201-4D15-AA77-06049D056328}"/>
              </a:ext>
            </a:extLst>
          </p:cNvPr>
          <p:cNvSpPr txBox="1"/>
          <p:nvPr/>
        </p:nvSpPr>
        <p:spPr>
          <a:xfrm>
            <a:off x="914400" y="545068"/>
            <a:ext cx="1291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Instructions</a:t>
            </a:r>
          </a:p>
        </p:txBody>
      </p:sp>
      <p:pic>
        <p:nvPicPr>
          <p:cNvPr id="11" name="Picture 10">
            <a:hlinkClick r:id="rId16"/>
            <a:extLst>
              <a:ext uri="{FF2B5EF4-FFF2-40B4-BE49-F238E27FC236}">
                <a16:creationId xmlns:a16="http://schemas.microsoft.com/office/drawing/2014/main" id="{C2A50AEE-2065-40A2-B208-251956A4010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237" l="3333" r="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5867" y="957775"/>
            <a:ext cx="497165" cy="434190"/>
          </a:xfrm>
          <a:prstGeom prst="rect">
            <a:avLst/>
          </a:prstGeom>
        </p:spPr>
      </p:pic>
      <p:pic>
        <p:nvPicPr>
          <p:cNvPr id="12" name="Picture 11">
            <a:hlinkClick r:id="rId19"/>
            <a:extLst>
              <a:ext uri="{FF2B5EF4-FFF2-40B4-BE49-F238E27FC236}">
                <a16:creationId xmlns:a16="http://schemas.microsoft.com/office/drawing/2014/main" id="{FDC3DC60-1B19-46B9-BB30-B6DA40E227C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237" l="3333" r="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4659" y="1470973"/>
            <a:ext cx="497165" cy="434190"/>
          </a:xfrm>
          <a:prstGeom prst="rect">
            <a:avLst/>
          </a:prstGeom>
        </p:spPr>
      </p:pic>
      <p:pic>
        <p:nvPicPr>
          <p:cNvPr id="13" name="Picture 12">
            <a:hlinkClick r:id="rId20"/>
            <a:extLst>
              <a:ext uri="{FF2B5EF4-FFF2-40B4-BE49-F238E27FC236}">
                <a16:creationId xmlns:a16="http://schemas.microsoft.com/office/drawing/2014/main" id="{790816FD-006B-4130-98CC-C9A7EF5B5D0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237" l="3333" r="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4727" y="2935739"/>
            <a:ext cx="497165" cy="434190"/>
          </a:xfrm>
          <a:prstGeom prst="rect">
            <a:avLst/>
          </a:prstGeom>
        </p:spPr>
      </p:pic>
      <p:pic>
        <p:nvPicPr>
          <p:cNvPr id="14" name="Picture 13">
            <a:hlinkClick r:id="rId12"/>
            <a:extLst>
              <a:ext uri="{FF2B5EF4-FFF2-40B4-BE49-F238E27FC236}">
                <a16:creationId xmlns:a16="http://schemas.microsoft.com/office/drawing/2014/main" id="{4A459B59-7BB8-4EAB-BE1E-D1EE9F4753C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237" l="3333" r="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3519" y="3448937"/>
            <a:ext cx="497165" cy="434190"/>
          </a:xfrm>
          <a:prstGeom prst="rect">
            <a:avLst/>
          </a:prstGeom>
        </p:spPr>
      </p:pic>
      <p:pic>
        <p:nvPicPr>
          <p:cNvPr id="16" name="Picture 15">
            <a:hlinkClick r:id="rId21"/>
            <a:extLst>
              <a:ext uri="{FF2B5EF4-FFF2-40B4-BE49-F238E27FC236}">
                <a16:creationId xmlns:a16="http://schemas.microsoft.com/office/drawing/2014/main" id="{EC1EFFDD-33AD-4107-AA84-FD4D95A4D1F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237" l="3333" r="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3519" y="4504232"/>
            <a:ext cx="497165" cy="434190"/>
          </a:xfrm>
          <a:prstGeom prst="rect">
            <a:avLst/>
          </a:prstGeom>
        </p:spPr>
      </p:pic>
      <p:pic>
        <p:nvPicPr>
          <p:cNvPr id="17" name="Picture 16">
            <a:hlinkClick r:id="rId22"/>
            <a:extLst>
              <a:ext uri="{FF2B5EF4-FFF2-40B4-BE49-F238E27FC236}">
                <a16:creationId xmlns:a16="http://schemas.microsoft.com/office/drawing/2014/main" id="{49CBF9BF-A3E7-4C6F-9199-D2481F65AFF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237" l="3333" r="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4389" y="1948983"/>
            <a:ext cx="497165" cy="434190"/>
          </a:xfrm>
          <a:prstGeom prst="rect">
            <a:avLst/>
          </a:prstGeom>
        </p:spPr>
      </p:pic>
      <p:pic>
        <p:nvPicPr>
          <p:cNvPr id="18" name="Picture 17">
            <a:hlinkClick r:id="rId22"/>
            <a:extLst>
              <a:ext uri="{FF2B5EF4-FFF2-40B4-BE49-F238E27FC236}">
                <a16:creationId xmlns:a16="http://schemas.microsoft.com/office/drawing/2014/main" id="{D4AA65C0-ECAA-4A75-B417-D1B00C0581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237" l="3333" r="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3181" y="2462181"/>
            <a:ext cx="497165" cy="434190"/>
          </a:xfrm>
          <a:prstGeom prst="rect">
            <a:avLst/>
          </a:prstGeom>
        </p:spPr>
      </p:pic>
      <p:pic>
        <p:nvPicPr>
          <p:cNvPr id="15" name="Picture 14">
            <a:hlinkClick r:id="rId23" action="ppaction://hlinksldjump"/>
            <a:extLst>
              <a:ext uri="{FF2B5EF4-FFF2-40B4-BE49-F238E27FC236}">
                <a16:creationId xmlns:a16="http://schemas.microsoft.com/office/drawing/2014/main" id="{5B1C5501-5988-479E-BF0D-55BF02AD0681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40903" y="6297603"/>
            <a:ext cx="453844" cy="44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86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F909C-5170-46DF-8E9A-E71DB4B4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11125200" cy="1143000"/>
          </a:xfrm>
        </p:spPr>
        <p:txBody>
          <a:bodyPr/>
          <a:lstStyle/>
          <a:p>
            <a:pPr algn="l"/>
            <a:r>
              <a:rPr lang="en-US" dirty="0"/>
              <a:t>Form #185 – Report of Officers Chosen</a:t>
            </a:r>
            <a:endParaRPr lang="en-US" sz="3600" dirty="0"/>
          </a:p>
        </p:txBody>
      </p:sp>
      <p:graphicFrame>
        <p:nvGraphicFramePr>
          <p:cNvPr id="9" name="Object 5">
            <a:extLst>
              <a:ext uri="{FF2B5EF4-FFF2-40B4-BE49-F238E27FC236}">
                <a16:creationId xmlns:a16="http://schemas.microsoft.com/office/drawing/2014/main" id="{2BBEB42D-7E8F-4341-A3C3-DC4CD75449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29580" y="4021004"/>
          <a:ext cx="2237620" cy="2684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743440" imgH="6686550" progId="AcroExch.Document.DC">
                  <p:embed/>
                </p:oleObj>
              </mc:Choice>
              <mc:Fallback>
                <p:oleObj name="Acrobat Document" r:id="rId4" imgW="5743440" imgH="6686550" progId="AcroExch.Document.DC">
                  <p:embed/>
                  <p:pic>
                    <p:nvPicPr>
                      <p:cNvPr id="9" name="Object 5">
                        <a:extLst>
                          <a:ext uri="{FF2B5EF4-FFF2-40B4-BE49-F238E27FC236}">
                            <a16:creationId xmlns:a16="http://schemas.microsoft.com/office/drawing/2014/main" id="{2BBEB42D-7E8F-4341-A3C3-DC4CD75449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9580" y="4021004"/>
                        <a:ext cx="2237620" cy="26845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EBDAA4A2-C6AB-4294-BC23-03E1EDC4D7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366" y="1365738"/>
            <a:ext cx="3292960" cy="25790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8DA040-4379-473E-84DB-00BED5FE06C8}"/>
              </a:ext>
            </a:extLst>
          </p:cNvPr>
          <p:cNvSpPr/>
          <p:nvPr/>
        </p:nvSpPr>
        <p:spPr>
          <a:xfrm>
            <a:off x="5486400" y="1407713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itchFamily="18" charset="0"/>
                <a:cs typeface="Arial" charset="0"/>
              </a:rPr>
              <a:t>This form is filed each Year in June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itchFamily="18" charset="0"/>
                <a:cs typeface="Arial" charset="0"/>
              </a:rPr>
              <a:t>Preference is to submit through Member Management.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itchFamily="18" charset="0"/>
                <a:cs typeface="Arial" charset="0"/>
              </a:rPr>
              <a:t>PDF form is available for Councils who don’t use Member Management.  PDF Forms take up to 8 weeks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itchFamily="18" charset="0"/>
                <a:cs typeface="Arial" charset="0"/>
              </a:rPr>
              <a:t>See Council Officer Duties for an explanation of each officer’s duties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itchFamily="18" charset="0"/>
                <a:cs typeface="Arial" charset="0"/>
              </a:rPr>
              <a:t>All positions are elected except: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Times New Roman" pitchFamily="18" charset="0"/>
                <a:cs typeface="Arial" charset="0"/>
              </a:rPr>
              <a:t>Chaplin is appointed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Times New Roman" pitchFamily="18" charset="0"/>
                <a:cs typeface="Arial" charset="0"/>
              </a:rPr>
              <a:t>Lecturer is appointed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Times New Roman" pitchFamily="18" charset="0"/>
                <a:cs typeface="Arial" charset="0"/>
              </a:rPr>
              <a:t>Financial Secretary is appointed by Supreme (recommended by GK)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B730E0B-A0D3-4226-95FB-4F35AA070106}"/>
              </a:ext>
            </a:extLst>
          </p:cNvPr>
          <p:cNvCxnSpPr>
            <a:cxnSpLocks/>
            <a:stCxn id="27" idx="1"/>
            <a:endCxn id="10" idx="3"/>
          </p:cNvCxnSpPr>
          <p:nvPr/>
        </p:nvCxnSpPr>
        <p:spPr bwMode="auto">
          <a:xfrm flipH="1">
            <a:off x="4237326" y="2057983"/>
            <a:ext cx="1076691" cy="5972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4102CFC-EDF7-418F-91DE-8049537E453A}"/>
              </a:ext>
            </a:extLst>
          </p:cNvPr>
          <p:cNvCxnSpPr>
            <a:cxnSpLocks/>
            <a:endCxn id="9" idx="3"/>
          </p:cNvCxnSpPr>
          <p:nvPr/>
        </p:nvCxnSpPr>
        <p:spPr bwMode="auto">
          <a:xfrm flipH="1">
            <a:off x="4267200" y="2836996"/>
            <a:ext cx="1295400" cy="252630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7" name="Picture 26">
            <a:hlinkClick r:id="rId7"/>
            <a:extLst>
              <a:ext uri="{FF2B5EF4-FFF2-40B4-BE49-F238E27FC236}">
                <a16:creationId xmlns:a16="http://schemas.microsoft.com/office/drawing/2014/main" id="{265B1BCC-1EB2-4A61-8008-A7CD7C180D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37" l="3333" r="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4017" y="1840888"/>
            <a:ext cx="497165" cy="434190"/>
          </a:xfrm>
          <a:prstGeom prst="rect">
            <a:avLst/>
          </a:prstGeom>
        </p:spPr>
      </p:pic>
      <p:pic>
        <p:nvPicPr>
          <p:cNvPr id="29" name="Picture 28">
            <a:hlinkClick r:id="rId10"/>
            <a:extLst>
              <a:ext uri="{FF2B5EF4-FFF2-40B4-BE49-F238E27FC236}">
                <a16:creationId xmlns:a16="http://schemas.microsoft.com/office/drawing/2014/main" id="{AF5513F6-87FF-4862-88CB-11B9CA14AB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37" l="3333" r="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5543" y="2527271"/>
            <a:ext cx="497165" cy="434190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  <a:extLst>
              <a:ext uri="{FF2B5EF4-FFF2-40B4-BE49-F238E27FC236}">
                <a16:creationId xmlns:a16="http://schemas.microsoft.com/office/drawing/2014/main" id="{E193CFCE-DFCB-4484-A42C-FA142E4E986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40903" y="6297603"/>
            <a:ext cx="453844" cy="447884"/>
          </a:xfrm>
          <a:prstGeom prst="rect">
            <a:avLst/>
          </a:prstGeom>
        </p:spPr>
      </p:pic>
      <p:pic>
        <p:nvPicPr>
          <p:cNvPr id="4" name="22 - Forms 185">
            <a:hlinkClick r:id="" action="ppaction://media"/>
            <a:extLst>
              <a:ext uri="{FF2B5EF4-FFF2-40B4-BE49-F238E27FC236}">
                <a16:creationId xmlns:a16="http://schemas.microsoft.com/office/drawing/2014/main" id="{3CD8CEEE-556D-4FE8-A25D-529D93B2BA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8600" y="158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3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43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F909C-5170-46DF-8E9A-E71DB4B4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11125200" cy="1143000"/>
          </a:xfrm>
        </p:spPr>
        <p:txBody>
          <a:bodyPr/>
          <a:lstStyle/>
          <a:p>
            <a:pPr algn="l"/>
            <a:r>
              <a:rPr lang="en-US" dirty="0"/>
              <a:t>Form #365 – Service Program Personnel</a:t>
            </a:r>
            <a:endParaRPr lang="en-US" sz="36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B730E0B-A0D3-4226-95FB-4F35AA070106}"/>
              </a:ext>
            </a:extLst>
          </p:cNvPr>
          <p:cNvCxnSpPr>
            <a:cxnSpLocks/>
            <a:stCxn id="13" idx="1"/>
          </p:cNvCxnSpPr>
          <p:nvPr/>
        </p:nvCxnSpPr>
        <p:spPr bwMode="auto">
          <a:xfrm flipH="1">
            <a:off x="4008727" y="2293549"/>
            <a:ext cx="1000490" cy="36172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4102CFC-EDF7-418F-91DE-8049537E453A}"/>
              </a:ext>
            </a:extLst>
          </p:cNvPr>
          <p:cNvCxnSpPr>
            <a:cxnSpLocks/>
            <a:stCxn id="14" idx="1"/>
          </p:cNvCxnSpPr>
          <p:nvPr/>
        </p:nvCxnSpPr>
        <p:spPr bwMode="auto">
          <a:xfrm flipH="1">
            <a:off x="4038600" y="3059505"/>
            <a:ext cx="990600" cy="230379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057195F-EE30-4563-B254-8C0EB5D83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3962400"/>
            <a:ext cx="2132951" cy="27324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F4A9BF-2468-4518-911A-DAE0644AC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124867"/>
            <a:ext cx="3427701" cy="26845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CC8A33-7001-4F03-8E98-CEC7DB210C3B}"/>
              </a:ext>
            </a:extLst>
          </p:cNvPr>
          <p:cNvSpPr/>
          <p:nvPr/>
        </p:nvSpPr>
        <p:spPr>
          <a:xfrm>
            <a:off x="5181600" y="1305342"/>
            <a:ext cx="64008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itchFamily="18" charset="0"/>
                <a:cs typeface="Arial" charset="0"/>
              </a:rPr>
              <a:t>This form is filed each Year in July. </a:t>
            </a:r>
            <a:r>
              <a:rPr lang="en-US" sz="2400" i="1" dirty="0">
                <a:latin typeface="Times New Roman" pitchFamily="18" charset="0"/>
                <a:cs typeface="Arial" charset="0"/>
              </a:rPr>
              <a:t> Amend at anytime</a:t>
            </a:r>
            <a:r>
              <a:rPr lang="en-US" sz="2400" dirty="0">
                <a:latin typeface="Times New Roman" pitchFamily="18" charset="0"/>
                <a:cs typeface="Arial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itchFamily="18" charset="0"/>
                <a:cs typeface="Arial" charset="0"/>
              </a:rPr>
              <a:t>Preference is to submit through Member Management.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itchFamily="18" charset="0"/>
                <a:cs typeface="Arial" charset="0"/>
              </a:rPr>
              <a:t>PDF form is available for Councils who don’t use Member Management.  PDF Forms take up to 8 weeks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itchFamily="18" charset="0"/>
                <a:cs typeface="Arial" charset="0"/>
              </a:rPr>
              <a:t>See Council Program Personnel Duties for explanation of each Director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itchFamily="18" charset="0"/>
                <a:cs typeface="Arial" charset="0"/>
              </a:rPr>
              <a:t>5 Positions are “</a:t>
            </a:r>
            <a:r>
              <a:rPr lang="en-US" sz="2400" b="1" dirty="0">
                <a:latin typeface="Times New Roman" pitchFamily="18" charset="0"/>
                <a:cs typeface="Arial" charset="0"/>
              </a:rPr>
              <a:t>Required</a:t>
            </a:r>
            <a:r>
              <a:rPr lang="en-US" sz="2400" dirty="0">
                <a:latin typeface="Times New Roman" pitchFamily="18" charset="0"/>
                <a:cs typeface="Arial" charset="0"/>
              </a:rPr>
              <a:t>”: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latin typeface="Times New Roman" pitchFamily="18" charset="0"/>
                <a:cs typeface="Arial" charset="0"/>
              </a:rPr>
              <a:t>Program Director		4.  Membership Director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latin typeface="Times New Roman" pitchFamily="18" charset="0"/>
                <a:cs typeface="Arial" charset="0"/>
              </a:rPr>
              <a:t>Community Director	5.  Retention Director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latin typeface="Times New Roman" pitchFamily="18" charset="0"/>
                <a:cs typeface="Arial" charset="0"/>
              </a:rPr>
              <a:t>Family Director</a:t>
            </a:r>
          </a:p>
        </p:txBody>
      </p:sp>
      <p:pic>
        <p:nvPicPr>
          <p:cNvPr id="13" name="Picture 12">
            <a:hlinkClick r:id="rId6"/>
            <a:extLst>
              <a:ext uri="{FF2B5EF4-FFF2-40B4-BE49-F238E27FC236}">
                <a16:creationId xmlns:a16="http://schemas.microsoft.com/office/drawing/2014/main" id="{A57DFCDE-5D22-4C60-B263-426DAA6DA9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37" l="3333" r="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9217" y="2076454"/>
            <a:ext cx="497165" cy="434190"/>
          </a:xfrm>
          <a:prstGeom prst="rect">
            <a:avLst/>
          </a:prstGeom>
        </p:spPr>
      </p:pic>
      <p:pic>
        <p:nvPicPr>
          <p:cNvPr id="14" name="Picture 13">
            <a:hlinkClick r:id="rId9"/>
            <a:extLst>
              <a:ext uri="{FF2B5EF4-FFF2-40B4-BE49-F238E27FC236}">
                <a16:creationId xmlns:a16="http://schemas.microsoft.com/office/drawing/2014/main" id="{9C3C1485-E998-4360-B2F4-6DACE4E11F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37" l="3333" r="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9200" y="2842410"/>
            <a:ext cx="497165" cy="434190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  <a:extLst>
              <a:ext uri="{FF2B5EF4-FFF2-40B4-BE49-F238E27FC236}">
                <a16:creationId xmlns:a16="http://schemas.microsoft.com/office/drawing/2014/main" id="{D07BE0AA-2338-43B3-B8D5-939DD2D37AB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40903" y="6297603"/>
            <a:ext cx="453844" cy="447884"/>
          </a:xfrm>
          <a:prstGeom prst="rect">
            <a:avLst/>
          </a:prstGeom>
        </p:spPr>
      </p:pic>
      <p:pic>
        <p:nvPicPr>
          <p:cNvPr id="3" name="23 Forms 365">
            <a:hlinkClick r:id="" action="ppaction://media"/>
            <a:extLst>
              <a:ext uri="{FF2B5EF4-FFF2-40B4-BE49-F238E27FC236}">
                <a16:creationId xmlns:a16="http://schemas.microsoft.com/office/drawing/2014/main" id="{2354A4CC-A701-4B2F-A886-73B56126B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8600" y="1869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4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28600"/>
            <a:ext cx="10363200" cy="1470025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4825" y="1828800"/>
            <a:ext cx="5656175" cy="3461794"/>
          </a:xfrm>
        </p:spPr>
        <p:txBody>
          <a:bodyPr/>
          <a:lstStyle/>
          <a:p>
            <a:pPr marL="514350" indent="-514350" algn="l" fontAlgn="auto"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600" b="1" dirty="0"/>
              <a:t>DD Supreme Forms</a:t>
            </a:r>
          </a:p>
          <a:p>
            <a:pPr marL="971550" lvl="1" indent="-514350" algn="l" fontAlgn="auto"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dirty="0"/>
              <a:t>Accessing Supreme Forms</a:t>
            </a:r>
          </a:p>
          <a:p>
            <a:pPr marL="971550" lvl="1" indent="-514350" algn="l" fontAlgn="auto"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dirty="0"/>
              <a:t>Review of Supreme Forms</a:t>
            </a:r>
          </a:p>
          <a:p>
            <a:pPr marL="514350" indent="-514350" algn="l">
              <a:spcBef>
                <a:spcPts val="300"/>
              </a:spcBef>
              <a:buFont typeface="+mj-lt"/>
              <a:buAutoNum type="arabicPeriod"/>
              <a:defRPr/>
            </a:pPr>
            <a:r>
              <a:rPr lang="en-US" sz="3600" b="1" dirty="0"/>
              <a:t>Michigan Forms</a:t>
            </a:r>
          </a:p>
          <a:p>
            <a:pPr marL="971550" lvl="1" indent="-514350" algn="l" fontAlgn="auto"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dirty="0"/>
              <a:t>Accessing Michigan Forms</a:t>
            </a:r>
          </a:p>
          <a:p>
            <a:pPr marL="971550" lvl="1" indent="-514350" algn="l" fontAlgn="auto"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dirty="0"/>
              <a:t>Review of Michigan Forms</a:t>
            </a:r>
          </a:p>
          <a:p>
            <a:pPr marL="514350" indent="-514350" algn="l" fontAlgn="auto"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600" b="1" dirty="0"/>
              <a:t>Council Forms (Summary)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726C52-169F-4460-A7F2-E6BDB38D6151}"/>
              </a:ext>
            </a:extLst>
          </p:cNvPr>
          <p:cNvSpPr/>
          <p:nvPr/>
        </p:nvSpPr>
        <p:spPr>
          <a:xfrm>
            <a:off x="9427029" y="320769"/>
            <a:ext cx="1698171" cy="2117631"/>
          </a:xfrm>
          <a:prstGeom prst="roundRect">
            <a:avLst/>
          </a:prstGeom>
          <a:noFill/>
          <a:ln w="571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This symbol will help provide tips and guidance.</a:t>
            </a:r>
            <a:r>
              <a:rPr lang="en-US" dirty="0"/>
              <a:t>.</a:t>
            </a:r>
          </a:p>
        </p:txBody>
      </p:sp>
      <p:pic>
        <p:nvPicPr>
          <p:cNvPr id="6" name="Picture 2" descr="tip-uai-516x516 -">
            <a:extLst>
              <a:ext uri="{FF2B5EF4-FFF2-40B4-BE49-F238E27FC236}">
                <a16:creationId xmlns:a16="http://schemas.microsoft.com/office/drawing/2014/main" id="{1911D625-1A09-4F3D-B646-F2B679008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677" y="359561"/>
            <a:ext cx="1188875" cy="118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C00FA3-F15F-4581-AA7E-36EE1787F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37" l="333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32775" y="4190999"/>
            <a:ext cx="497165" cy="4341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932454-53A4-4D3E-ADDF-53D91A40D2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37" l="3333" r="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2825" y="4800599"/>
            <a:ext cx="497165" cy="43419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1FD2568-4538-485D-A79F-D5576A34DA94}"/>
              </a:ext>
            </a:extLst>
          </p:cNvPr>
          <p:cNvSpPr/>
          <p:nvPr/>
        </p:nvSpPr>
        <p:spPr>
          <a:xfrm>
            <a:off x="8686632" y="3777206"/>
            <a:ext cx="2743368" cy="2318794"/>
          </a:xfrm>
          <a:prstGeom prst="roundRect">
            <a:avLst/>
          </a:prstGeom>
          <a:noFill/>
          <a:ln w="571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803275" indent="-120650"/>
            <a:endParaRPr lang="en-US" sz="800" dirty="0">
              <a:solidFill>
                <a:schemeClr val="bg2">
                  <a:lumMod val="50000"/>
                </a:schemeClr>
              </a:solidFill>
            </a:endParaRPr>
          </a:p>
          <a:p>
            <a:pPr marL="803275" indent="-120650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Go in document section</a:t>
            </a:r>
          </a:p>
          <a:p>
            <a:pPr marL="803275" indent="-120650"/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  <a:p>
            <a:pPr marL="803275" indent="-120650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Go to WEB Link</a:t>
            </a:r>
          </a:p>
          <a:p>
            <a:pPr marL="803275" indent="-120650"/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  <a:p>
            <a:pPr marL="803275" indent="-120650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Return to home page</a:t>
            </a:r>
          </a:p>
          <a:p>
            <a:pPr marL="803275" indent="-120650"/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3D1EE9-48C3-48FB-9D3E-C6B8104825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8964485" y="5396505"/>
            <a:ext cx="453844" cy="447884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  <a:extLst>
              <a:ext uri="{FF2B5EF4-FFF2-40B4-BE49-F238E27FC236}">
                <a16:creationId xmlns:a16="http://schemas.microsoft.com/office/drawing/2014/main" id="{21A725A9-D647-4106-B696-D3DBA820E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37" l="333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8655" y="1992705"/>
            <a:ext cx="497165" cy="434190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  <a:extLst>
              <a:ext uri="{FF2B5EF4-FFF2-40B4-BE49-F238E27FC236}">
                <a16:creationId xmlns:a16="http://schemas.microsoft.com/office/drawing/2014/main" id="{F41CB9AC-06C1-44D6-BBC3-CC4780CD7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37" l="333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8655" y="3641649"/>
            <a:ext cx="497165" cy="43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56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F909C-5170-46DF-8E9A-E71DB4B4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11125200" cy="1143000"/>
          </a:xfrm>
        </p:spPr>
        <p:txBody>
          <a:bodyPr/>
          <a:lstStyle/>
          <a:p>
            <a:pPr algn="l"/>
            <a:r>
              <a:rPr lang="en-US" dirty="0"/>
              <a:t>Form #1295 – Council Audit</a:t>
            </a:r>
            <a:endParaRPr lang="en-US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8DA040-4379-473E-84DB-00BED5FE06C8}"/>
              </a:ext>
            </a:extLst>
          </p:cNvPr>
          <p:cNvSpPr/>
          <p:nvPr/>
        </p:nvSpPr>
        <p:spPr>
          <a:xfrm>
            <a:off x="5486400" y="1407713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Times New Roman" pitchFamily="18" charset="0"/>
                <a:cs typeface="Arial" charset="0"/>
              </a:rPr>
              <a:t>This form should be filled out by the council Trustees with input from the Treasurer and Financial Secretary.</a:t>
            </a:r>
          </a:p>
          <a:p>
            <a:endParaRPr lang="en-US" sz="2400" dirty="0">
              <a:latin typeface="Times New Roman" pitchFamily="18" charset="0"/>
              <a:cs typeface="Arial" charset="0"/>
            </a:endParaRPr>
          </a:p>
          <a:p>
            <a:r>
              <a:rPr lang="en-US" sz="2400" dirty="0">
                <a:latin typeface="Times New Roman" pitchFamily="18" charset="0"/>
                <a:cs typeface="Arial" charset="0"/>
              </a:rPr>
              <a:t>It’s due twice each year.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itchFamily="18" charset="0"/>
                <a:cs typeface="Arial" charset="0"/>
              </a:rPr>
              <a:t>2/15 – For previous July-December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itchFamily="18" charset="0"/>
                <a:cs typeface="Arial" charset="0"/>
              </a:rPr>
              <a:t>8/15 – For previous January – June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itchFamily="18" charset="0"/>
              <a:cs typeface="Arial" charset="0"/>
            </a:endParaRPr>
          </a:p>
          <a:p>
            <a:r>
              <a:rPr lang="en-US" sz="2400" dirty="0">
                <a:latin typeface="Times New Roman" pitchFamily="18" charset="0"/>
                <a:cs typeface="Arial" charset="0"/>
              </a:rPr>
              <a:t>Watch the Financial Officer Training Video for a detailed walkthrough on how to fill out this form.</a:t>
            </a:r>
          </a:p>
        </p:txBody>
      </p:sp>
      <p:pic>
        <p:nvPicPr>
          <p:cNvPr id="27" name="Picture 26">
            <a:hlinkClick r:id="rId4"/>
            <a:extLst>
              <a:ext uri="{FF2B5EF4-FFF2-40B4-BE49-F238E27FC236}">
                <a16:creationId xmlns:a16="http://schemas.microsoft.com/office/drawing/2014/main" id="{265B1BCC-1EB2-4A61-8008-A7CD7C180D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37" l="3333" r="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9235" y="1394610"/>
            <a:ext cx="497165" cy="4341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7B741B-51E6-4C32-BAC3-3B41C55AC4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286" y="1143000"/>
            <a:ext cx="4024086" cy="5032358"/>
          </a:xfrm>
          <a:prstGeom prst="rect">
            <a:avLst/>
          </a:prstGeom>
        </p:spPr>
      </p:pic>
      <p:pic>
        <p:nvPicPr>
          <p:cNvPr id="13" name="Picture 12">
            <a:hlinkClick r:id="rId8"/>
            <a:extLst>
              <a:ext uri="{FF2B5EF4-FFF2-40B4-BE49-F238E27FC236}">
                <a16:creationId xmlns:a16="http://schemas.microsoft.com/office/drawing/2014/main" id="{736137DB-08F4-49ED-899F-3D46B8748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37" l="3333" r="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9235" y="4343400"/>
            <a:ext cx="497165" cy="434190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A6FE7B54-D96B-468E-A4B8-96A67C3F9EB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40903" y="6297603"/>
            <a:ext cx="453844" cy="447884"/>
          </a:xfrm>
          <a:prstGeom prst="rect">
            <a:avLst/>
          </a:prstGeom>
        </p:spPr>
      </p:pic>
      <p:pic>
        <p:nvPicPr>
          <p:cNvPr id="4" name="24 Forms 1295">
            <a:hlinkClick r:id="" action="ppaction://media"/>
            <a:extLst>
              <a:ext uri="{FF2B5EF4-FFF2-40B4-BE49-F238E27FC236}">
                <a16:creationId xmlns:a16="http://schemas.microsoft.com/office/drawing/2014/main" id="{BA7AA6AF-48C0-405E-BFBB-21EA442999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8600" y="17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F909C-5170-46DF-8E9A-E71DB4B4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11506200" cy="1143000"/>
          </a:xfrm>
        </p:spPr>
        <p:txBody>
          <a:bodyPr/>
          <a:lstStyle/>
          <a:p>
            <a:r>
              <a:rPr lang="en-US" sz="4000" dirty="0"/>
              <a:t>Form #</a:t>
            </a:r>
            <a:r>
              <a:rPr lang="en-US" sz="4000" dirty="0">
                <a:solidFill>
                  <a:srgbClr val="000000"/>
                </a:solidFill>
              </a:rPr>
              <a:t> 1728 - Annual Survey of Fraternal Activity </a:t>
            </a:r>
            <a:endParaRPr lang="en-US" sz="4000" dirty="0"/>
          </a:p>
        </p:txBody>
      </p:sp>
      <p:pic>
        <p:nvPicPr>
          <p:cNvPr id="13" name="Picture 12">
            <a:hlinkClick r:id="rId4"/>
            <a:extLst>
              <a:ext uri="{FF2B5EF4-FFF2-40B4-BE49-F238E27FC236}">
                <a16:creationId xmlns:a16="http://schemas.microsoft.com/office/drawing/2014/main" id="{A57DFCDE-5D22-4C60-B263-426DAA6DA9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37" l="3333" r="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9217" y="1447800"/>
            <a:ext cx="497165" cy="4341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4AA62F5-4375-425F-BA03-805C25D8C639}"/>
              </a:ext>
            </a:extLst>
          </p:cNvPr>
          <p:cNvSpPr/>
          <p:nvPr/>
        </p:nvSpPr>
        <p:spPr>
          <a:xfrm>
            <a:off x="5486400" y="1407713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Times New Roman" pitchFamily="18" charset="0"/>
                <a:cs typeface="Arial" charset="0"/>
              </a:rPr>
              <a:t>PDF Form		Online form</a:t>
            </a:r>
          </a:p>
          <a:p>
            <a:r>
              <a:rPr lang="en-US" sz="2400" dirty="0">
                <a:latin typeface="Times New Roman" pitchFamily="18" charset="0"/>
                <a:cs typeface="Arial" charset="0"/>
              </a:rPr>
              <a:t>This form should be submitted in January</a:t>
            </a:r>
          </a:p>
          <a:p>
            <a:endParaRPr lang="en-US" sz="2400" dirty="0">
              <a:latin typeface="Times New Roman" pitchFamily="18" charset="0"/>
              <a:cs typeface="Arial" charset="0"/>
            </a:endParaRPr>
          </a:p>
          <a:p>
            <a:r>
              <a:rPr lang="en-US" sz="2400" dirty="0">
                <a:latin typeface="Times New Roman" pitchFamily="18" charset="0"/>
                <a:cs typeface="Arial" charset="0"/>
              </a:rPr>
              <a:t>It covers January – December.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itchFamily="18" charset="0"/>
                <a:cs typeface="Arial" charset="0"/>
              </a:rPr>
              <a:t>Left side…  Is a summary of all Programs for the year (Add up all 10784’s) + 1728A’s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itchFamily="18" charset="0"/>
                <a:cs typeface="Arial" charset="0"/>
              </a:rPr>
              <a:t>Right side… Non-program information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itchFamily="18" charset="0"/>
                <a:cs typeface="Arial" charset="0"/>
              </a:rPr>
              <a:t>Meetings – GK should know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itchFamily="18" charset="0"/>
                <a:cs typeface="Arial" charset="0"/>
              </a:rPr>
              <a:t>Expenses – FS should know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itchFamily="18" charset="0"/>
                <a:cs typeface="Arial" charset="0"/>
              </a:rPr>
              <a:t>Other – PD should know</a:t>
            </a:r>
          </a:p>
          <a:p>
            <a:endParaRPr lang="en-US" sz="2400" dirty="0">
              <a:latin typeface="Times New Roman" pitchFamily="18" charset="0"/>
              <a:cs typeface="Arial" charset="0"/>
            </a:endParaRPr>
          </a:p>
          <a:p>
            <a:r>
              <a:rPr lang="en-US" sz="2400" dirty="0">
                <a:latin typeface="Times New Roman" pitchFamily="18" charset="0"/>
                <a:cs typeface="Arial" charset="0"/>
              </a:rPr>
              <a:t>Instructions are on page 2 of the form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D30625-55D6-4D99-9CF9-C96607E99C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" y="1283081"/>
            <a:ext cx="3824341" cy="4736719"/>
          </a:xfrm>
          <a:prstGeom prst="rect">
            <a:avLst/>
          </a:prstGeom>
        </p:spPr>
      </p:pic>
      <p:pic>
        <p:nvPicPr>
          <p:cNvPr id="17" name="Picture 16">
            <a:hlinkClick r:id="rId8"/>
            <a:extLst>
              <a:ext uri="{FF2B5EF4-FFF2-40B4-BE49-F238E27FC236}">
                <a16:creationId xmlns:a16="http://schemas.microsoft.com/office/drawing/2014/main" id="{1A585182-5F60-4650-A126-F41F827CE1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37" l="3333" r="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7705" y="1447800"/>
            <a:ext cx="497165" cy="434190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E1AFBF3F-32B0-48FA-8943-7D86874C760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40903" y="6297603"/>
            <a:ext cx="453844" cy="447884"/>
          </a:xfrm>
          <a:prstGeom prst="rect">
            <a:avLst/>
          </a:prstGeom>
        </p:spPr>
      </p:pic>
      <p:pic>
        <p:nvPicPr>
          <p:cNvPr id="3" name="25 Forms 1728">
            <a:hlinkClick r:id="" action="ppaction://media"/>
            <a:extLst>
              <a:ext uri="{FF2B5EF4-FFF2-40B4-BE49-F238E27FC236}">
                <a16:creationId xmlns:a16="http://schemas.microsoft.com/office/drawing/2014/main" id="{088022D6-FC09-49E1-B28A-4EE4F1060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89560" y="185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0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F909C-5170-46DF-8E9A-E71DB4B4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11506200" cy="1143000"/>
          </a:xfrm>
        </p:spPr>
        <p:txBody>
          <a:bodyPr/>
          <a:lstStyle/>
          <a:p>
            <a:r>
              <a:rPr lang="en-US" sz="4000" dirty="0"/>
              <a:t>Form #</a:t>
            </a:r>
            <a:r>
              <a:rPr lang="en-US" sz="4000" dirty="0">
                <a:solidFill>
                  <a:srgbClr val="000000"/>
                </a:solidFill>
              </a:rPr>
              <a:t> 1728A - Annual Survey of Fraternal Activity</a:t>
            </a:r>
            <a:br>
              <a:rPr lang="en-US" sz="4000" dirty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</a:rPr>
              <a:t>Individual Member Worksheet </a:t>
            </a:r>
            <a:endParaRPr lang="en-US" sz="3600" dirty="0"/>
          </a:p>
        </p:txBody>
      </p:sp>
      <p:pic>
        <p:nvPicPr>
          <p:cNvPr id="13" name="Picture 12">
            <a:hlinkClick r:id="rId5"/>
            <a:extLst>
              <a:ext uri="{FF2B5EF4-FFF2-40B4-BE49-F238E27FC236}">
                <a16:creationId xmlns:a16="http://schemas.microsoft.com/office/drawing/2014/main" id="{A57DFCDE-5D22-4C60-B263-426DAA6DA9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37" l="3333" r="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9217" y="1447800"/>
            <a:ext cx="497165" cy="4341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4AA62F5-4375-425F-BA03-805C25D8C639}"/>
              </a:ext>
            </a:extLst>
          </p:cNvPr>
          <p:cNvSpPr/>
          <p:nvPr/>
        </p:nvSpPr>
        <p:spPr>
          <a:xfrm>
            <a:off x="5486400" y="1407713"/>
            <a:ext cx="6096000" cy="37240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Times New Roman" pitchFamily="18" charset="0"/>
                <a:cs typeface="Arial" charset="0"/>
              </a:rPr>
              <a:t>PDF Form</a:t>
            </a:r>
          </a:p>
          <a:p>
            <a:r>
              <a:rPr lang="en-US" sz="2200" dirty="0">
                <a:latin typeface="Times New Roman" pitchFamily="18" charset="0"/>
                <a:cs typeface="Arial" charset="0"/>
              </a:rPr>
              <a:t>This form should be filled out by all “very active” members.  But ask ALL members to fill it out.</a:t>
            </a:r>
          </a:p>
          <a:p>
            <a:endParaRPr lang="en-US" sz="2400" dirty="0">
              <a:latin typeface="Times New Roman" pitchFamily="18" charset="0"/>
              <a:cs typeface="Arial" charset="0"/>
            </a:endParaRPr>
          </a:p>
          <a:p>
            <a:r>
              <a:rPr lang="en-US" sz="2400" dirty="0">
                <a:latin typeface="Times New Roman" pitchFamily="18" charset="0"/>
                <a:cs typeface="Arial" charset="0"/>
              </a:rPr>
              <a:t>It covers January – December.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itchFamily="18" charset="0"/>
                <a:cs typeface="Arial" charset="0"/>
              </a:rPr>
              <a:t>Left side…  for Councils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itchFamily="18" charset="0"/>
                <a:cs typeface="Arial" charset="0"/>
              </a:rPr>
              <a:t>Don’t double count but ensure hours are covered in 1278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>
                <a:latin typeface="Times New Roman" pitchFamily="18" charset="0"/>
                <a:cs typeface="Arial" charset="0"/>
              </a:rPr>
              <a:t>GK’s, DDs, &amp; State Directors hours should be included as well.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F9A69D-F8D1-49FB-AB37-7C8A2EB0E7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580" y="1447800"/>
            <a:ext cx="3814046" cy="4876800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  <a:extLst>
              <a:ext uri="{FF2B5EF4-FFF2-40B4-BE49-F238E27FC236}">
                <a16:creationId xmlns:a16="http://schemas.microsoft.com/office/drawing/2014/main" id="{9B1F3C6A-980A-48AD-A31B-1468C20B1C5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40903" y="6297603"/>
            <a:ext cx="453844" cy="447884"/>
          </a:xfrm>
          <a:prstGeom prst="rect">
            <a:avLst/>
          </a:prstGeom>
        </p:spPr>
      </p:pic>
      <p:pic>
        <p:nvPicPr>
          <p:cNvPr id="3" name="26 Forms 1728A">
            <a:hlinkClick r:id="" action="ppaction://media"/>
            <a:extLst>
              <a:ext uri="{FF2B5EF4-FFF2-40B4-BE49-F238E27FC236}">
                <a16:creationId xmlns:a16="http://schemas.microsoft.com/office/drawing/2014/main" id="{16F34D0D-3275-4444-8A26-A8BFA75B4E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7357" y="1729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2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F909C-5170-46DF-8E9A-E71DB4B4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11125200" cy="1143000"/>
          </a:xfrm>
        </p:spPr>
        <p:txBody>
          <a:bodyPr/>
          <a:lstStyle/>
          <a:p>
            <a:pPr algn="l"/>
            <a:r>
              <a:rPr lang="en-US" dirty="0"/>
              <a:t>Form #SP-7 Columbian Award Application</a:t>
            </a:r>
            <a:endParaRPr lang="en-US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8DA040-4379-473E-84DB-00BED5FE06C8}"/>
              </a:ext>
            </a:extLst>
          </p:cNvPr>
          <p:cNvSpPr/>
          <p:nvPr/>
        </p:nvSpPr>
        <p:spPr>
          <a:xfrm>
            <a:off x="5486400" y="1407713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Times New Roman" pitchFamily="18" charset="0"/>
                <a:cs typeface="Arial" charset="0"/>
              </a:rPr>
              <a:t>PDF		Online		Instructions</a:t>
            </a:r>
          </a:p>
          <a:p>
            <a:r>
              <a:rPr lang="en-US" sz="2400" dirty="0">
                <a:latin typeface="Times New Roman" pitchFamily="18" charset="0"/>
                <a:cs typeface="Arial" charset="0"/>
              </a:rPr>
              <a:t>This form needs to be filled out &amp; submitted annually - Target May, Due June 30</a:t>
            </a:r>
            <a:r>
              <a:rPr lang="en-US" sz="2400" baseline="30000" dirty="0">
                <a:latin typeface="Times New Roman" pitchFamily="18" charset="0"/>
                <a:cs typeface="Arial" charset="0"/>
              </a:rPr>
              <a:t>th</a:t>
            </a:r>
            <a:r>
              <a:rPr lang="en-US" sz="2400" dirty="0">
                <a:latin typeface="Times New Roman" pitchFamily="18" charset="0"/>
                <a:cs typeface="Arial" charset="0"/>
              </a:rPr>
              <a:t> </a:t>
            </a:r>
          </a:p>
          <a:p>
            <a:endParaRPr lang="en-US" sz="2400" dirty="0">
              <a:latin typeface="Times New Roman" pitchFamily="18" charset="0"/>
              <a:cs typeface="Arial" charset="0"/>
            </a:endParaRPr>
          </a:p>
          <a:p>
            <a:r>
              <a:rPr lang="en-US" sz="2400" dirty="0">
                <a:latin typeface="Times New Roman" pitchFamily="18" charset="0"/>
                <a:cs typeface="Arial" charset="0"/>
              </a:rPr>
              <a:t>Fill it out &amp; submit it whether you meet the Columbian Award criteria or not.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itchFamily="18" charset="0"/>
                <a:cs typeface="Arial" charset="0"/>
              </a:rPr>
              <a:t>It’s a great record of annual accomplishments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itchFamily="18" charset="0"/>
                <a:cs typeface="Arial" charset="0"/>
              </a:rPr>
              <a:t>It’s a starting point for future year council 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itchFamily="18" charset="0"/>
                <a:cs typeface="Arial" charset="0"/>
              </a:rPr>
              <a:t>It’s great information for Grand Knights &amp; District Deputies</a:t>
            </a:r>
          </a:p>
        </p:txBody>
      </p:sp>
      <p:pic>
        <p:nvPicPr>
          <p:cNvPr id="27" name="Picture 26">
            <a:hlinkClick r:id="rId4"/>
            <a:extLst>
              <a:ext uri="{FF2B5EF4-FFF2-40B4-BE49-F238E27FC236}">
                <a16:creationId xmlns:a16="http://schemas.microsoft.com/office/drawing/2014/main" id="{265B1BCC-1EB2-4A61-8008-A7CD7C180D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37" l="3333" r="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9235" y="1394610"/>
            <a:ext cx="497165" cy="4341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671166-C442-4CA7-9D32-6BEF622ED0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102" y="1295400"/>
            <a:ext cx="3769137" cy="4724400"/>
          </a:xfrm>
          <a:prstGeom prst="rect">
            <a:avLst/>
          </a:prstGeom>
        </p:spPr>
      </p:pic>
      <p:pic>
        <p:nvPicPr>
          <p:cNvPr id="8" name="Picture 7">
            <a:hlinkClick r:id="rId8"/>
            <a:extLst>
              <a:ext uri="{FF2B5EF4-FFF2-40B4-BE49-F238E27FC236}">
                <a16:creationId xmlns:a16="http://schemas.microsoft.com/office/drawing/2014/main" id="{E1528E99-D4D8-49DD-B591-61CD299358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37" l="3333" r="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000" y="1407713"/>
            <a:ext cx="497165" cy="434190"/>
          </a:xfrm>
          <a:prstGeom prst="rect">
            <a:avLst/>
          </a:prstGeom>
        </p:spPr>
      </p:pic>
      <p:pic>
        <p:nvPicPr>
          <p:cNvPr id="9" name="Picture 8">
            <a:hlinkClick r:id="rId9"/>
            <a:extLst>
              <a:ext uri="{FF2B5EF4-FFF2-40B4-BE49-F238E27FC236}">
                <a16:creationId xmlns:a16="http://schemas.microsoft.com/office/drawing/2014/main" id="{800CA5E5-09FA-4058-802F-6C4F1B866D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37" l="3333" r="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3035" y="1394610"/>
            <a:ext cx="497165" cy="434190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  <a:extLst>
              <a:ext uri="{FF2B5EF4-FFF2-40B4-BE49-F238E27FC236}">
                <a16:creationId xmlns:a16="http://schemas.microsoft.com/office/drawing/2014/main" id="{0D607710-69BD-4B24-BF6A-D31003363AE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40903" y="6297603"/>
            <a:ext cx="453844" cy="447884"/>
          </a:xfrm>
          <a:prstGeom prst="rect">
            <a:avLst/>
          </a:prstGeom>
        </p:spPr>
      </p:pic>
      <p:pic>
        <p:nvPicPr>
          <p:cNvPr id="4" name="27 Forms SP7">
            <a:hlinkClick r:id="" action="ppaction://media"/>
            <a:extLst>
              <a:ext uri="{FF2B5EF4-FFF2-40B4-BE49-F238E27FC236}">
                <a16:creationId xmlns:a16="http://schemas.microsoft.com/office/drawing/2014/main" id="{825DD4F7-01B4-4045-B88D-035A90D35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8600" y="17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F909C-5170-46DF-8E9A-E71DB4B4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11506200" cy="1143000"/>
          </a:xfrm>
        </p:spPr>
        <p:txBody>
          <a:bodyPr/>
          <a:lstStyle/>
          <a:p>
            <a:r>
              <a:rPr lang="en-US" sz="4000" dirty="0"/>
              <a:t>Form #SP-7 is a summary of all 10784s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FF4D1B-7DEB-47F0-893F-347B207EC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018" y="1219200"/>
            <a:ext cx="3769137" cy="472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E7D8D0-DA3D-48AE-BC7B-D28AA1EDB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7660" y="1219200"/>
            <a:ext cx="3683340" cy="47244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CDC6F8D-145D-4398-A6E2-1F047E92096B}"/>
              </a:ext>
            </a:extLst>
          </p:cNvPr>
          <p:cNvSpPr/>
          <p:nvPr/>
        </p:nvSpPr>
        <p:spPr bwMode="auto">
          <a:xfrm>
            <a:off x="8116774" y="1948542"/>
            <a:ext cx="1143000" cy="94705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E6DD38F-853F-47DF-8137-8FAB4EC0E0C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655116" y="2209800"/>
            <a:ext cx="3776706" cy="17226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9B1A3897-FF15-4660-B7F9-52CDB775E438}"/>
              </a:ext>
            </a:extLst>
          </p:cNvPr>
          <p:cNvSpPr/>
          <p:nvPr/>
        </p:nvSpPr>
        <p:spPr bwMode="auto">
          <a:xfrm>
            <a:off x="9969330" y="2819401"/>
            <a:ext cx="348342" cy="209500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28519A6-8FBA-4329-BD2D-60A723DCE0ED}"/>
              </a:ext>
            </a:extLst>
          </p:cNvPr>
          <p:cNvSpPr/>
          <p:nvPr/>
        </p:nvSpPr>
        <p:spPr bwMode="auto">
          <a:xfrm>
            <a:off x="10381054" y="2819401"/>
            <a:ext cx="348342" cy="209500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6221E12-D422-47C1-8129-F155C70253E9}"/>
              </a:ext>
            </a:extLst>
          </p:cNvPr>
          <p:cNvSpPr/>
          <p:nvPr/>
        </p:nvSpPr>
        <p:spPr bwMode="auto">
          <a:xfrm>
            <a:off x="10907472" y="2819399"/>
            <a:ext cx="348342" cy="209501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341294D-9C6D-43A6-BA00-C888F832419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017316" y="2133600"/>
            <a:ext cx="3559311" cy="71024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01CC7855-A55E-43CF-AF61-CD014C11513A}"/>
              </a:ext>
            </a:extLst>
          </p:cNvPr>
          <p:cNvSpPr/>
          <p:nvPr/>
        </p:nvSpPr>
        <p:spPr bwMode="auto">
          <a:xfrm>
            <a:off x="10424634" y="3124200"/>
            <a:ext cx="348342" cy="209500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B5D846B-0EC4-4FE7-99A2-C0C2B9D95780}"/>
              </a:ext>
            </a:extLst>
          </p:cNvPr>
          <p:cNvSpPr/>
          <p:nvPr/>
        </p:nvSpPr>
        <p:spPr bwMode="auto">
          <a:xfrm>
            <a:off x="11114316" y="3124200"/>
            <a:ext cx="348342" cy="209501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555993B-B1EF-4113-A84E-3FDE33EFD71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255316" y="2278582"/>
            <a:ext cx="4149333" cy="94626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E9ED248-CA25-4147-A761-1A895EDB955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126173" y="2278582"/>
            <a:ext cx="3981652" cy="9278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D7BAA19-AFC1-463E-B685-778498F44872}"/>
              </a:ext>
            </a:extLst>
          </p:cNvPr>
          <p:cNvSpPr/>
          <p:nvPr/>
        </p:nvSpPr>
        <p:spPr>
          <a:xfrm>
            <a:off x="457200" y="1407713"/>
            <a:ext cx="354081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itchFamily="18" charset="0"/>
                <a:cs typeface="Arial" charset="0"/>
              </a:rPr>
              <a:t>Copy data from each 10784 to 1 line in the SP-7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itchFamily="18" charset="0"/>
                <a:cs typeface="Arial" charset="0"/>
              </a:rPr>
              <a:t>Place the Required Program as the 1</a:t>
            </a:r>
            <a:r>
              <a:rPr lang="en-US" sz="2000" baseline="30000" dirty="0">
                <a:latin typeface="Times New Roman" pitchFamily="18" charset="0"/>
                <a:cs typeface="Arial" charset="0"/>
              </a:rPr>
              <a:t>st</a:t>
            </a:r>
            <a:r>
              <a:rPr lang="en-US" sz="2000" dirty="0">
                <a:latin typeface="Times New Roman" pitchFamily="18" charset="0"/>
                <a:cs typeface="Arial" charset="0"/>
              </a:rPr>
              <a:t> program in each category.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itchFamily="18" charset="0"/>
                <a:cs typeface="Arial" charset="0"/>
              </a:rPr>
              <a:t>Fill all 4 programs in each category unless you have Featured programs.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itchFamily="18" charset="0"/>
                <a:cs typeface="Arial" charset="0"/>
              </a:rPr>
              <a:t>Featured programs count as 2.</a:t>
            </a: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0510C052-2B74-40B0-B0C5-2A247F8E61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40903" y="6297603"/>
            <a:ext cx="453844" cy="447884"/>
          </a:xfrm>
          <a:prstGeom prst="rect">
            <a:avLst/>
          </a:prstGeom>
        </p:spPr>
      </p:pic>
      <p:pic>
        <p:nvPicPr>
          <p:cNvPr id="3" name="28 Forms 10784 to SP7">
            <a:hlinkClick r:id="" action="ppaction://media"/>
            <a:extLst>
              <a:ext uri="{FF2B5EF4-FFF2-40B4-BE49-F238E27FC236}">
                <a16:creationId xmlns:a16="http://schemas.microsoft.com/office/drawing/2014/main" id="{3AE3097E-02AC-44F2-8736-7D6AE21106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0166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2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F909C-5170-46DF-8E9A-E71DB4B4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11506200" cy="1143000"/>
          </a:xfrm>
        </p:spPr>
        <p:txBody>
          <a:bodyPr/>
          <a:lstStyle/>
          <a:p>
            <a:r>
              <a:rPr lang="en-US" sz="4000" dirty="0"/>
              <a:t>Form #</a:t>
            </a:r>
            <a:r>
              <a:rPr lang="en-US" sz="4000" dirty="0">
                <a:solidFill>
                  <a:srgbClr val="000000"/>
                </a:solidFill>
              </a:rPr>
              <a:t> 10784 – Fraternal Programs Report</a:t>
            </a:r>
            <a:endParaRPr lang="en-US" sz="4000" dirty="0"/>
          </a:p>
        </p:txBody>
      </p:sp>
      <p:pic>
        <p:nvPicPr>
          <p:cNvPr id="13" name="Picture 12">
            <a:hlinkClick r:id="rId4"/>
            <a:extLst>
              <a:ext uri="{FF2B5EF4-FFF2-40B4-BE49-F238E27FC236}">
                <a16:creationId xmlns:a16="http://schemas.microsoft.com/office/drawing/2014/main" id="{A57DFCDE-5D22-4C60-B263-426DAA6DA9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37" l="3333" r="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9217" y="1447800"/>
            <a:ext cx="497165" cy="4341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4AA62F5-4375-425F-BA03-805C25D8C639}"/>
              </a:ext>
            </a:extLst>
          </p:cNvPr>
          <p:cNvSpPr/>
          <p:nvPr/>
        </p:nvSpPr>
        <p:spPr>
          <a:xfrm>
            <a:off x="5486400" y="1407713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Times New Roman" pitchFamily="18" charset="0"/>
                <a:cs typeface="Arial" charset="0"/>
              </a:rPr>
              <a:t>PDF Form		Online form</a:t>
            </a:r>
          </a:p>
          <a:p>
            <a:r>
              <a:rPr lang="en-US" sz="2400" dirty="0">
                <a:latin typeface="Times New Roman" pitchFamily="18" charset="0"/>
                <a:cs typeface="Arial" charset="0"/>
              </a:rPr>
              <a:t>This form should be submitted for each program your council does.  Submit the monthly.</a:t>
            </a:r>
          </a:p>
          <a:p>
            <a:endParaRPr lang="en-US" sz="2400" dirty="0">
              <a:latin typeface="Times New Roman" pitchFamily="18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itchFamily="18" charset="0"/>
                <a:cs typeface="Arial" charset="0"/>
              </a:rPr>
              <a:t>All Programs should include at least 10% of your council.  Combine several programs to reach the 10% requirement.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itchFamily="18" charset="0"/>
                <a:cs typeface="Arial" charset="0"/>
              </a:rPr>
              <a:t>These are great reference material for…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itchFamily="18" charset="0"/>
                <a:cs typeface="Arial" charset="0"/>
              </a:rPr>
              <a:t>SP-7 Columbian Award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itchFamily="18" charset="0"/>
                <a:cs typeface="Arial" charset="0"/>
              </a:rPr>
              <a:t>1728 – Annual Survey of Fraternal Activity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itchFamily="18" charset="0"/>
                <a:cs typeface="Arial" charset="0"/>
              </a:rPr>
              <a:t>Planning &amp; reporting for next year</a:t>
            </a:r>
          </a:p>
        </p:txBody>
      </p:sp>
      <p:pic>
        <p:nvPicPr>
          <p:cNvPr id="17" name="Picture 16">
            <a:hlinkClick r:id="rId7"/>
            <a:extLst>
              <a:ext uri="{FF2B5EF4-FFF2-40B4-BE49-F238E27FC236}">
                <a16:creationId xmlns:a16="http://schemas.microsoft.com/office/drawing/2014/main" id="{1A585182-5F60-4650-A126-F41F827CE1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37" l="3333" r="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7705" y="1447800"/>
            <a:ext cx="497165" cy="4341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ADEBB8-31AF-4C7A-8421-4FEF58289E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601" y="1222951"/>
            <a:ext cx="3858642" cy="4949249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4BD30B0E-BC6E-4B2E-92BE-7353198AA02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40903" y="6297603"/>
            <a:ext cx="453844" cy="447884"/>
          </a:xfrm>
          <a:prstGeom prst="rect">
            <a:avLst/>
          </a:prstGeom>
        </p:spPr>
      </p:pic>
      <p:pic>
        <p:nvPicPr>
          <p:cNvPr id="3" name="29 Forms 10784">
            <a:hlinkClick r:id="" action="ppaction://media"/>
            <a:extLst>
              <a:ext uri="{FF2B5EF4-FFF2-40B4-BE49-F238E27FC236}">
                <a16:creationId xmlns:a16="http://schemas.microsoft.com/office/drawing/2014/main" id="{A6A00485-0F0F-40C9-A8F6-E2C096BB1F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7555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5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F909C-5170-46DF-8E9A-E71DB4B4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11506200" cy="1143000"/>
          </a:xfrm>
        </p:spPr>
        <p:txBody>
          <a:bodyPr/>
          <a:lstStyle/>
          <a:p>
            <a:r>
              <a:rPr lang="en-US" sz="4000" dirty="0"/>
              <a:t>Form #</a:t>
            </a:r>
            <a:r>
              <a:rPr lang="en-US" sz="4000" dirty="0">
                <a:solidFill>
                  <a:srgbClr val="000000"/>
                </a:solidFill>
              </a:rPr>
              <a:t> 4584 – Special Olympics Report</a:t>
            </a:r>
            <a:endParaRPr lang="en-US" sz="4000" dirty="0"/>
          </a:p>
        </p:txBody>
      </p:sp>
      <p:pic>
        <p:nvPicPr>
          <p:cNvPr id="13" name="Picture 12">
            <a:hlinkClick r:id="rId4"/>
            <a:extLst>
              <a:ext uri="{FF2B5EF4-FFF2-40B4-BE49-F238E27FC236}">
                <a16:creationId xmlns:a16="http://schemas.microsoft.com/office/drawing/2014/main" id="{A57DFCDE-5D22-4C60-B263-426DAA6DA9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37" l="3333" r="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9217" y="1447800"/>
            <a:ext cx="497165" cy="4341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4AA62F5-4375-425F-BA03-805C25D8C639}"/>
              </a:ext>
            </a:extLst>
          </p:cNvPr>
          <p:cNvSpPr/>
          <p:nvPr/>
        </p:nvSpPr>
        <p:spPr>
          <a:xfrm>
            <a:off x="5486400" y="1407713"/>
            <a:ext cx="6096000" cy="418576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Times New Roman" pitchFamily="18" charset="0"/>
                <a:cs typeface="Arial" charset="0"/>
              </a:rPr>
              <a:t>PDF Form		Instructional Video</a:t>
            </a:r>
          </a:p>
          <a:p>
            <a:r>
              <a:rPr lang="en-US" sz="2200" dirty="0">
                <a:latin typeface="Times New Roman" pitchFamily="18" charset="0"/>
                <a:cs typeface="Arial" charset="0"/>
              </a:rPr>
              <a:t>This form is due 1/31 for the previous January - December</a:t>
            </a:r>
          </a:p>
          <a:p>
            <a:endParaRPr lang="en-US" sz="2200" dirty="0">
              <a:latin typeface="Times New Roman" pitchFamily="18" charset="0"/>
              <a:cs typeface="Arial" charset="0"/>
            </a:endParaRPr>
          </a:p>
          <a:p>
            <a:r>
              <a:rPr lang="en-US" sz="2200" dirty="0">
                <a:latin typeface="Times New Roman" pitchFamily="18" charset="0"/>
                <a:cs typeface="Arial" charset="0"/>
              </a:rPr>
              <a:t>Please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itchFamily="18" charset="0"/>
                <a:cs typeface="Arial" charset="0"/>
              </a:rPr>
              <a:t>Any/all council participation in Special Olympics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itchFamily="18" charset="0"/>
                <a:cs typeface="Arial" charset="0"/>
              </a:rPr>
              <a:t>Any/all hours  (and 20% of the dollars) spent on the Tootsie Roll Drive (MI Drive)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i="1" dirty="0">
                <a:latin typeface="Times New Roman" pitchFamily="18" charset="0"/>
                <a:cs typeface="Arial" charset="0"/>
              </a:rPr>
              <a:t>The 20% of the funds provided to the State goes to Special Olympics each year.</a:t>
            </a:r>
          </a:p>
          <a:p>
            <a:endParaRPr lang="en-US" sz="2200" dirty="0">
              <a:latin typeface="Times New Roman" pitchFamily="18" charset="0"/>
              <a:cs typeface="Arial" charset="0"/>
            </a:endParaRPr>
          </a:p>
          <a:p>
            <a:r>
              <a:rPr lang="en-US" sz="2200" dirty="0">
                <a:latin typeface="Times New Roman" pitchFamily="18" charset="0"/>
                <a:cs typeface="Arial" charset="0"/>
              </a:rPr>
              <a:t>Instructions are provided on page 2 of the form.</a:t>
            </a:r>
          </a:p>
        </p:txBody>
      </p:sp>
      <p:pic>
        <p:nvPicPr>
          <p:cNvPr id="17" name="Picture 16">
            <a:hlinkClick r:id="rId7"/>
            <a:extLst>
              <a:ext uri="{FF2B5EF4-FFF2-40B4-BE49-F238E27FC236}">
                <a16:creationId xmlns:a16="http://schemas.microsoft.com/office/drawing/2014/main" id="{1A585182-5F60-4650-A126-F41F827CE1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37" l="3333" r="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7705" y="1447800"/>
            <a:ext cx="497165" cy="4341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8FE224-04B2-4673-94FE-D44BA779FC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29" y="1391427"/>
            <a:ext cx="3730171" cy="4933173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9C09B207-B8A8-4A84-BF56-ACCB33B5B5C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40903" y="6297603"/>
            <a:ext cx="453844" cy="447884"/>
          </a:xfrm>
          <a:prstGeom prst="rect">
            <a:avLst/>
          </a:prstGeom>
        </p:spPr>
      </p:pic>
      <p:pic>
        <p:nvPicPr>
          <p:cNvPr id="3" name="30 Forms Special Olympics">
            <a:hlinkClick r:id="" action="ppaction://media"/>
            <a:extLst>
              <a:ext uri="{FF2B5EF4-FFF2-40B4-BE49-F238E27FC236}">
                <a16:creationId xmlns:a16="http://schemas.microsoft.com/office/drawing/2014/main" id="{43417A25-B12F-4E36-B813-A697540EAC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8600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9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19200"/>
            <a:ext cx="10363200" cy="1470025"/>
          </a:xfrm>
        </p:spPr>
        <p:txBody>
          <a:bodyPr/>
          <a:lstStyle/>
          <a:p>
            <a:r>
              <a:rPr lang="en-US" sz="6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District Deputy</a:t>
            </a:r>
            <a:br>
              <a:rPr lang="en-US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292476"/>
            <a:ext cx="8534400" cy="1752600"/>
          </a:xfrm>
        </p:spPr>
        <p:txBody>
          <a:bodyPr/>
          <a:lstStyle/>
          <a:p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District Forms</a:t>
            </a:r>
          </a:p>
          <a:p>
            <a:endParaRPr lang="en-US" dirty="0"/>
          </a:p>
        </p:txBody>
      </p:sp>
      <p:pic>
        <p:nvPicPr>
          <p:cNvPr id="6" name="Picture 5" descr="paperwork.jpg">
            <a:extLst>
              <a:ext uri="{FF2B5EF4-FFF2-40B4-BE49-F238E27FC236}">
                <a16:creationId xmlns:a16="http://schemas.microsoft.com/office/drawing/2014/main" id="{8EC0CB6F-7C28-4613-B9FD-A2F0CAE25FC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31775"/>
            <a:ext cx="2852739" cy="190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paperwork.jpg">
            <a:extLst>
              <a:ext uri="{FF2B5EF4-FFF2-40B4-BE49-F238E27FC236}">
                <a16:creationId xmlns:a16="http://schemas.microsoft.com/office/drawing/2014/main" id="{7B25664A-4F46-4F70-933A-0878964350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23558" y="231775"/>
            <a:ext cx="2852739" cy="190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F925A83B-9EDC-4FB1-B5AA-4320314596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40903" y="6297603"/>
            <a:ext cx="453844" cy="44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6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F909C-5170-46DF-8E9A-E71DB4B4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11506200" cy="1143000"/>
          </a:xfrm>
        </p:spPr>
        <p:txBody>
          <a:bodyPr/>
          <a:lstStyle/>
          <a:p>
            <a:r>
              <a:rPr lang="en-US" sz="4000" dirty="0"/>
              <a:t>1.1 Accessing Supreme Forms</a:t>
            </a:r>
          </a:p>
        </p:txBody>
      </p:sp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9C09B207-B8A8-4A84-BF56-ACCB33B5B5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40903" y="6297603"/>
            <a:ext cx="453844" cy="447884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573026A5-4157-4DF5-802C-13BE20B04770}"/>
              </a:ext>
            </a:extLst>
          </p:cNvPr>
          <p:cNvSpPr txBox="1">
            <a:spLocks/>
          </p:cNvSpPr>
          <p:nvPr/>
        </p:nvSpPr>
        <p:spPr bwMode="auto">
          <a:xfrm>
            <a:off x="7696201" y="1347414"/>
            <a:ext cx="4038599" cy="165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5">
                  <a:extLst>
                    <a:ext uri="{837473B0-CC2E-450A-ABE3-18F120FF3D39}">
                      <a1611:picAttrSrcUrl xmlns:a1611="http://schemas.microsoft.com/office/drawing/2016/11/main" r:id="rId6"/>
                    </a:ext>
                  </a:extLst>
                </a:blip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5">
                  <a:extLst>
                    <a:ext uri="{837473B0-CC2E-450A-ABE3-18F120FF3D39}">
                      <a1611:picAttrSrcUrl xmlns:a1611="http://schemas.microsoft.com/office/drawing/2016/11/main" r:id="rId6"/>
                    </a:ext>
                  </a:extLst>
                </a:blip>
              </a:buBlip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5">
                  <a:extLst>
                    <a:ext uri="{837473B0-CC2E-450A-ABE3-18F120FF3D39}">
                      <a1611:picAttrSrcUrl xmlns:a1611="http://schemas.microsoft.com/office/drawing/2016/11/main" r:id="rId6"/>
                    </a:ext>
                  </a:extLst>
                </a:blip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5">
                  <a:extLst>
                    <a:ext uri="{837473B0-CC2E-450A-ABE3-18F120FF3D39}">
                      <a1611:picAttrSrcUrl xmlns:a1611="http://schemas.microsoft.com/office/drawing/2016/11/main" r:id="rId6"/>
                    </a:ext>
                  </a:extLst>
                </a:blip>
              </a:buBlip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5">
                  <a:extLst>
                    <a:ext uri="{837473B0-CC2E-450A-ABE3-18F120FF3D39}">
                      <a1611:picAttrSrcUrl xmlns:a1611="http://schemas.microsoft.com/office/drawing/2016/11/main" r:id="rId6"/>
                    </a:ext>
                  </a:extLst>
                </a:blip>
              </a:buBlip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742950" indent="-742950" fontAlgn="auto"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kern="0" dirty="0"/>
              <a:t>Go to Supreme Website</a:t>
            </a:r>
          </a:p>
          <a:p>
            <a:pPr marL="800100" indent="-742950" fontAlgn="auto"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kern="0" dirty="0"/>
              <a:t>Click on </a:t>
            </a:r>
          </a:p>
          <a:p>
            <a:pPr marL="800100" indent="-742950" fontAlgn="auto"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kern="0" dirty="0"/>
              <a:t>Click on</a:t>
            </a:r>
          </a:p>
          <a:p>
            <a:pPr marL="800100" indent="-742950" fontAlgn="auto"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kern="0" dirty="0"/>
              <a:t>Click on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785C36-BDC4-4D96-A8CB-9821C9B801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5394" y="1857850"/>
            <a:ext cx="886012" cy="3518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3B157C-F623-4E76-AB08-54E3AD4CB7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5394" y="2245931"/>
            <a:ext cx="1678250" cy="3518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32FF39-B3A3-448C-A1F2-8778C03500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5000" y="2634012"/>
            <a:ext cx="1581371" cy="3715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691E6C-73CC-4AFC-8C38-D44AD436E4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617" y="1330570"/>
            <a:ext cx="6606983" cy="278423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5E89A07-9AB5-4CC4-A36C-8D2585516BB5}"/>
              </a:ext>
            </a:extLst>
          </p:cNvPr>
          <p:cNvCxnSpPr/>
          <p:nvPr/>
        </p:nvCxnSpPr>
        <p:spPr bwMode="auto">
          <a:xfrm flipH="1" flipV="1">
            <a:off x="7255045" y="1857850"/>
            <a:ext cx="441156" cy="12335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2324275-E368-4D14-B916-703F4DB9547B}"/>
              </a:ext>
            </a:extLst>
          </p:cNvPr>
          <p:cNvCxnSpPr>
            <a:cxnSpLocks/>
          </p:cNvCxnSpPr>
          <p:nvPr/>
        </p:nvCxnSpPr>
        <p:spPr bwMode="auto">
          <a:xfrm flipH="1">
            <a:off x="7255045" y="2333091"/>
            <a:ext cx="441156" cy="123246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922B375C-B410-4664-B0E3-6A5328C971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10421" y="3084072"/>
            <a:ext cx="2448267" cy="2991267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56521F7-12B4-4780-A535-97387B2B89EF}"/>
              </a:ext>
            </a:extLst>
          </p:cNvPr>
          <p:cNvCxnSpPr>
            <a:cxnSpLocks/>
          </p:cNvCxnSpPr>
          <p:nvPr/>
        </p:nvCxnSpPr>
        <p:spPr bwMode="auto">
          <a:xfrm>
            <a:off x="7916779" y="2943125"/>
            <a:ext cx="1124124" cy="193367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F3C5E454-B814-4E50-882A-D7142F9F8135}"/>
              </a:ext>
            </a:extLst>
          </p:cNvPr>
          <p:cNvSpPr/>
          <p:nvPr/>
        </p:nvSpPr>
        <p:spPr bwMode="auto">
          <a:xfrm>
            <a:off x="6477000" y="1600200"/>
            <a:ext cx="778045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9685F8C-F90B-4653-AE62-C74549E5AA39}"/>
              </a:ext>
            </a:extLst>
          </p:cNvPr>
          <p:cNvSpPr/>
          <p:nvPr/>
        </p:nvSpPr>
        <p:spPr bwMode="auto">
          <a:xfrm>
            <a:off x="6096000" y="3298857"/>
            <a:ext cx="778045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1C5A6C0-290C-4C45-84A8-17BE17219FFB}"/>
              </a:ext>
            </a:extLst>
          </p:cNvPr>
          <p:cNvSpPr/>
          <p:nvPr/>
        </p:nvSpPr>
        <p:spPr bwMode="auto">
          <a:xfrm>
            <a:off x="9040903" y="4724400"/>
            <a:ext cx="1703297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542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52400"/>
            <a:ext cx="10134600" cy="1470025"/>
          </a:xfrm>
        </p:spPr>
        <p:txBody>
          <a:bodyPr/>
          <a:lstStyle/>
          <a:p>
            <a:r>
              <a:rPr lang="en-US" dirty="0"/>
              <a:t>1.2 Review of Supreme Forms</a:t>
            </a:r>
            <a:endParaRPr lang="en-US" sz="3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8F0A1E-E289-429E-B4BF-3BA03DAE8932}"/>
              </a:ext>
            </a:extLst>
          </p:cNvPr>
          <p:cNvSpPr txBox="1"/>
          <p:nvPr/>
        </p:nvSpPr>
        <p:spPr>
          <a:xfrm>
            <a:off x="2057400" y="5726668"/>
            <a:ext cx="7876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Expense report forms are also required but are covered in a separate presentation.</a:t>
            </a:r>
          </a:p>
        </p:txBody>
      </p:sp>
      <p:pic>
        <p:nvPicPr>
          <p:cNvPr id="27" name="Picture 26">
            <a:hlinkClick r:id="rId3"/>
            <a:extLst>
              <a:ext uri="{FF2B5EF4-FFF2-40B4-BE49-F238E27FC236}">
                <a16:creationId xmlns:a16="http://schemas.microsoft.com/office/drawing/2014/main" id="{94501EAF-5B74-4737-8F83-212F2E107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37" l="3333" r="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800" y="664027"/>
            <a:ext cx="497165" cy="434190"/>
          </a:xfrm>
          <a:prstGeom prst="rect">
            <a:avLst/>
          </a:prstGeom>
        </p:spPr>
      </p:pic>
      <p:pic>
        <p:nvPicPr>
          <p:cNvPr id="28" name="Picture 27">
            <a:hlinkClick r:id="rId6" action="ppaction://hlinksldjump"/>
            <a:extLst>
              <a:ext uri="{FF2B5EF4-FFF2-40B4-BE49-F238E27FC236}">
                <a16:creationId xmlns:a16="http://schemas.microsoft.com/office/drawing/2014/main" id="{A199E4FE-D9E7-4758-B264-05252DA8D4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40903" y="6297603"/>
            <a:ext cx="453844" cy="447884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74F5EF2-9675-4973-BC84-4DB2D451AF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299885"/>
              </p:ext>
            </p:extLst>
          </p:nvPr>
        </p:nvGraphicFramePr>
        <p:xfrm>
          <a:off x="1035148" y="1624770"/>
          <a:ext cx="10471050" cy="278511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69852">
                  <a:extLst>
                    <a:ext uri="{9D8B030D-6E8A-4147-A177-3AD203B41FA5}">
                      <a16:colId xmlns:a16="http://schemas.microsoft.com/office/drawing/2014/main" val="4030702126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416330944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052700488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1755583716"/>
                    </a:ext>
                  </a:extLst>
                </a:gridCol>
                <a:gridCol w="1447798">
                  <a:extLst>
                    <a:ext uri="{9D8B030D-6E8A-4147-A177-3AD203B41FA5}">
                      <a16:colId xmlns:a16="http://schemas.microsoft.com/office/drawing/2014/main" val="19743115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2D2D8A"/>
                          </a:solidFill>
                          <a:latin typeface="+mn-lt"/>
                        </a:rPr>
                        <a:t>Form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2D2D8A"/>
                          </a:solidFill>
                          <a:latin typeface="+mn-lt"/>
                        </a:rPr>
                        <a:t>District Form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2D2D8A"/>
                          </a:solidFill>
                          <a:latin typeface="+mn-lt"/>
                        </a:rPr>
                        <a:t>PDF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2D2D8A"/>
                          </a:solidFill>
                          <a:latin typeface="+mn-lt"/>
                        </a:rPr>
                        <a:t>Preferred 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2D2D8A"/>
                          </a:solidFill>
                          <a:latin typeface="+mn-lt"/>
                        </a:rPr>
                        <a:t>Due 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544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2D2D8A"/>
                          </a:solidFill>
                          <a:latin typeface="+mn-lt"/>
                        </a:rPr>
                        <a:t>#944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2D2D8A"/>
                          </a:solidFill>
                          <a:latin typeface="+mn-lt"/>
                        </a:rPr>
                        <a:t>District Deputy Semiannual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9"/>
                        </a:rPr>
                        <a:t>PDF</a:t>
                      </a:r>
                      <a:endParaRPr lang="en-US" sz="1800" dirty="0">
                        <a:solidFill>
                          <a:srgbClr val="2D2D8A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2D2D8A"/>
                          </a:solidFill>
                          <a:latin typeface="+mn-lt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2D2D8A"/>
                          </a:solidFill>
                          <a:latin typeface="+mn-lt"/>
                        </a:rPr>
                        <a:t>6/30 &amp; 12/31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04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2D2D8A"/>
                          </a:solidFill>
                          <a:latin typeface="+mn-lt"/>
                        </a:rPr>
                        <a:t>#450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2D2D8A"/>
                          </a:solidFill>
                          <a:latin typeface="+mn-lt"/>
                        </a:rPr>
                        <a:t>District Deputy Degree Exemplification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0"/>
                        </a:rPr>
                        <a:t>PDF</a:t>
                      </a:r>
                      <a:endParaRPr lang="en-US" sz="1800" dirty="0">
                        <a:solidFill>
                          <a:srgbClr val="2D2D8A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dirty="0">
                          <a:solidFill>
                            <a:srgbClr val="023769"/>
                          </a:solidFill>
                          <a:effectLst/>
                          <a:latin typeface="+mn-lt"/>
                          <a:hlinkClick r:id="rId11"/>
                        </a:rPr>
                        <a:t>Online</a:t>
                      </a:r>
                      <a:endParaRPr lang="en-US" sz="1800" b="0" dirty="0">
                        <a:solidFill>
                          <a:srgbClr val="606060"/>
                        </a:solidFill>
                        <a:effectLst/>
                        <a:latin typeface="+mn-lt"/>
                      </a:endParaRPr>
                    </a:p>
                  </a:txBody>
                  <a:tcPr marL="95250" marR="95250" marT="142875" marB="1428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2D2D8A"/>
                          </a:solidFill>
                          <a:latin typeface="+mn-lt"/>
                        </a:rPr>
                        <a:t>As needed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704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2D2D8A"/>
                          </a:solidFill>
                          <a:latin typeface="+mn-lt"/>
                        </a:rPr>
                        <a:t>#267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2D2D8A"/>
                          </a:solidFill>
                          <a:latin typeface="+mn-lt"/>
                        </a:rPr>
                        <a:t>District Deputy Expense 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2"/>
                        </a:rPr>
                        <a:t>PDF</a:t>
                      </a:r>
                      <a:endParaRPr lang="en-US" sz="1800" dirty="0">
                        <a:solidFill>
                          <a:srgbClr val="2D2D8A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3"/>
                        </a:rPr>
                        <a:t>Excel</a:t>
                      </a:r>
                      <a:endParaRPr lang="en-US" sz="1800" dirty="0">
                        <a:solidFill>
                          <a:srgbClr val="2D2D8A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2D2D8A"/>
                          </a:solidFill>
                          <a:latin typeface="+mn-lt"/>
                        </a:rPr>
                        <a:t>Quarterly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645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2D2D8A"/>
                          </a:solidFill>
                          <a:latin typeface="+mn-lt"/>
                        </a:rPr>
                        <a:t>#133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2D2D8A"/>
                          </a:solidFill>
                          <a:latin typeface="+mn-lt"/>
                        </a:rPr>
                        <a:t>Notice of Intent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54A3"/>
                          </a:solidFill>
                          <a:latin typeface="+mn-lt"/>
                          <a:hlinkClick r:id="rId14"/>
                        </a:rPr>
                        <a:t>PDF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endParaRPr lang="en-US" sz="1800" dirty="0">
                        <a:solidFill>
                          <a:srgbClr val="2D2D8A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2D2D8A"/>
                          </a:solidFill>
                          <a:latin typeface="+mn-lt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2D2D8A"/>
                          </a:solidFill>
                          <a:latin typeface="+mn-lt"/>
                        </a:rPr>
                        <a:t>As needed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357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2D2D8A"/>
                          </a:solidFill>
                          <a:latin typeface="+mn-lt"/>
                        </a:rPr>
                        <a:t>#136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2D2D8A"/>
                          </a:solidFill>
                          <a:latin typeface="+mn-lt"/>
                        </a:rPr>
                        <a:t>Notice of Institution of a Council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54A3"/>
                          </a:solidFill>
                          <a:latin typeface="+mn-lt"/>
                          <a:hlinkClick r:id="rId15"/>
                        </a:rPr>
                        <a:t>PDF</a:t>
                      </a:r>
                      <a:r>
                        <a:rPr lang="en-US" dirty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endParaRPr lang="en-US" sz="1800" dirty="0">
                        <a:solidFill>
                          <a:srgbClr val="2D2D8A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2D2D8A"/>
                          </a:solidFill>
                          <a:latin typeface="+mn-lt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2D2D8A"/>
                          </a:solidFill>
                          <a:latin typeface="+mn-lt"/>
                        </a:rPr>
                        <a:t>As needed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4908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2D2D8A"/>
                          </a:solidFill>
                          <a:latin typeface="+mn-lt"/>
                        </a:rPr>
                        <a:t>#137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2D2D8A"/>
                          </a:solidFill>
                          <a:latin typeface="+mn-lt"/>
                        </a:rPr>
                        <a:t>Application for Council Charter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54A3"/>
                          </a:solidFill>
                          <a:latin typeface="+mn-lt"/>
                          <a:hlinkClick r:id="rId16"/>
                        </a:rPr>
                        <a:t>PDF</a:t>
                      </a:r>
                      <a:r>
                        <a:rPr lang="en-US" dirty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endParaRPr lang="en-US" sz="1800" dirty="0">
                        <a:solidFill>
                          <a:srgbClr val="2D2D8A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2D2D8A"/>
                          </a:solidFill>
                          <a:latin typeface="+mn-lt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2D2D8A"/>
                          </a:solidFill>
                          <a:latin typeface="+mn-lt"/>
                        </a:rPr>
                        <a:t>As needed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6146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2974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F909C-5170-46DF-8E9A-E71DB4B4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11506200" cy="1143000"/>
          </a:xfrm>
        </p:spPr>
        <p:txBody>
          <a:bodyPr/>
          <a:lstStyle/>
          <a:p>
            <a:r>
              <a:rPr lang="en-US" sz="4000" dirty="0"/>
              <a:t>Form #</a:t>
            </a:r>
            <a:r>
              <a:rPr lang="en-US" sz="4000" dirty="0">
                <a:solidFill>
                  <a:srgbClr val="000000"/>
                </a:solidFill>
              </a:rPr>
              <a:t>944 DD </a:t>
            </a:r>
            <a:r>
              <a:rPr lang="en-US" sz="4000" dirty="0" err="1">
                <a:solidFill>
                  <a:srgbClr val="000000"/>
                </a:solidFill>
              </a:rPr>
              <a:t>SemiAnnual</a:t>
            </a:r>
            <a:r>
              <a:rPr lang="en-US" sz="4000" dirty="0">
                <a:solidFill>
                  <a:srgbClr val="000000"/>
                </a:solidFill>
              </a:rPr>
              <a:t> Report</a:t>
            </a:r>
            <a:endParaRPr lang="en-US" sz="4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AA62F5-4375-425F-BA03-805C25D8C639}"/>
              </a:ext>
            </a:extLst>
          </p:cNvPr>
          <p:cNvSpPr/>
          <p:nvPr/>
        </p:nvSpPr>
        <p:spPr>
          <a:xfrm>
            <a:off x="5486400" y="1407713"/>
            <a:ext cx="6096000" cy="38164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dirty="0">
                <a:latin typeface="Times New Roman" pitchFamily="18" charset="0"/>
                <a:cs typeface="Arial" charset="0"/>
              </a:rPr>
              <a:t>Fill this out twice each year (Due 6/30 &amp; 12/31)</a:t>
            </a:r>
          </a:p>
          <a:p>
            <a:endParaRPr lang="en-US" sz="2200" dirty="0">
              <a:latin typeface="Times New Roman" pitchFamily="18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itchFamily="18" charset="0"/>
                <a:cs typeface="Arial" charset="0"/>
              </a:rPr>
              <a:t>Do one for each council in your District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Times New Roman" pitchFamily="18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itchFamily="18" charset="0"/>
                <a:cs typeface="Arial" charset="0"/>
              </a:rPr>
              <a:t>Obtain previous reports from your predecessor when you become District Deputy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Times New Roman" pitchFamily="18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itchFamily="18" charset="0"/>
                <a:cs typeface="Arial" charset="0"/>
              </a:rPr>
              <a:t>Send this report to…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itchFamily="18" charset="0"/>
                <a:cs typeface="Arial" charset="0"/>
              </a:rPr>
              <a:t>Supreme – </a:t>
            </a:r>
            <a:r>
              <a:rPr lang="en-US" sz="2200" dirty="0">
                <a:latin typeface="Times New Roman" pitchFamily="18" charset="0"/>
                <a:cs typeface="Arial" charset="0"/>
                <a:hlinkClick r:id="rId2"/>
              </a:rPr>
              <a:t>DD@kofc.org</a:t>
            </a:r>
            <a:endParaRPr lang="en-US" sz="2200" dirty="0">
              <a:latin typeface="Times New Roman" pitchFamily="18" charset="0"/>
              <a:cs typeface="Arial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itchFamily="18" charset="0"/>
                <a:cs typeface="Arial" charset="0"/>
              </a:rPr>
              <a:t>State – </a:t>
            </a:r>
            <a:r>
              <a:rPr lang="en-US" sz="2200" dirty="0">
                <a:latin typeface="Times New Roman" pitchFamily="18" charset="0"/>
                <a:cs typeface="Arial" charset="0"/>
                <a:hlinkClick r:id="rId3"/>
              </a:rPr>
              <a:t>forms@mikofc.org</a:t>
            </a:r>
            <a:endParaRPr lang="en-US" sz="2200" dirty="0">
              <a:latin typeface="Times New Roman" pitchFamily="18" charset="0"/>
              <a:cs typeface="Arial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itchFamily="18" charset="0"/>
                <a:cs typeface="Arial" charset="0"/>
              </a:rPr>
              <a:t>State – State Deputy Regional Representative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DA0802-4633-4FAA-B154-10E1B7C36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376" y="1143000"/>
            <a:ext cx="3905250" cy="5010150"/>
          </a:xfrm>
          <a:prstGeom prst="rect">
            <a:avLst/>
          </a:prstGeom>
        </p:spPr>
      </p:pic>
      <p:pic>
        <p:nvPicPr>
          <p:cNvPr id="9" name="Picture 8">
            <a:hlinkClick r:id="rId5"/>
            <a:extLst>
              <a:ext uri="{FF2B5EF4-FFF2-40B4-BE49-F238E27FC236}">
                <a16:creationId xmlns:a16="http://schemas.microsoft.com/office/drawing/2014/main" id="{31014F73-8BD1-4FD3-9430-D792381049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37" l="3333" r="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7400" y="583005"/>
            <a:ext cx="497165" cy="434190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7B869F00-EE68-40E9-9B42-B728F85B47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40903" y="6297603"/>
            <a:ext cx="453844" cy="44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11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F909C-5170-46DF-8E9A-E71DB4B4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11506200" cy="1143000"/>
          </a:xfrm>
        </p:spPr>
        <p:txBody>
          <a:bodyPr/>
          <a:lstStyle/>
          <a:p>
            <a:r>
              <a:rPr lang="en-US" sz="4000" dirty="0"/>
              <a:t>Form </a:t>
            </a:r>
            <a:r>
              <a:rPr lang="en-US" sz="4000" dirty="0">
                <a:solidFill>
                  <a:srgbClr val="000000"/>
                </a:solidFill>
                <a:latin typeface="pt-sans-pro"/>
              </a:rPr>
              <a:t>#450 - Degree Exemplification Report</a:t>
            </a:r>
            <a:endParaRPr lang="en-US" sz="4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AA62F5-4375-425F-BA03-805C25D8C639}"/>
              </a:ext>
            </a:extLst>
          </p:cNvPr>
          <p:cNvSpPr/>
          <p:nvPr/>
        </p:nvSpPr>
        <p:spPr>
          <a:xfrm>
            <a:off x="5486400" y="1407713"/>
            <a:ext cx="6096000" cy="38472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0" i="0" u="none" strike="noStrike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  <a:hlinkClick r:id="rId2"/>
              </a:rPr>
              <a:t>PDF</a:t>
            </a:r>
            <a:r>
              <a:rPr lang="en-US" sz="2400" dirty="0">
                <a:latin typeface="Times New Roman" pitchFamily="18" charset="0"/>
                <a:cs typeface="Arial" charset="0"/>
              </a:rPr>
              <a:t> Form		</a:t>
            </a:r>
            <a:r>
              <a:rPr lang="en-US" sz="2400" b="0" u="none" strike="noStrike" dirty="0">
                <a:solidFill>
                  <a:srgbClr val="023769"/>
                </a:solidFill>
                <a:effectLst/>
                <a:latin typeface="+mn-lt"/>
                <a:hlinkClick r:id="rId3"/>
              </a:rPr>
              <a:t>Online</a:t>
            </a:r>
            <a:r>
              <a:rPr lang="en-US" sz="2400" dirty="0">
                <a:latin typeface="Times New Roman" pitchFamily="18" charset="0"/>
                <a:cs typeface="Arial" charset="0"/>
              </a:rPr>
              <a:t> Form</a:t>
            </a:r>
          </a:p>
          <a:p>
            <a:r>
              <a:rPr lang="en-US" sz="2200" dirty="0">
                <a:latin typeface="Times New Roman" pitchFamily="18" charset="0"/>
                <a:cs typeface="Arial" charset="0"/>
              </a:rPr>
              <a:t>Submit this form within 24 hours AFTER a Charity, Unity &amp; Fraternity exemplification.</a:t>
            </a:r>
          </a:p>
          <a:p>
            <a:endParaRPr lang="en-US" sz="2200" dirty="0">
              <a:latin typeface="Times New Roman" pitchFamily="18" charset="0"/>
              <a:cs typeface="Arial" charset="0"/>
            </a:endParaRPr>
          </a:p>
          <a:p>
            <a:r>
              <a:rPr lang="en-US" sz="2200" dirty="0">
                <a:latin typeface="Times New Roman" pitchFamily="18" charset="0"/>
                <a:cs typeface="Arial" charset="0"/>
              </a:rPr>
              <a:t>Please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itchFamily="18" charset="0"/>
                <a:cs typeface="Arial" charset="0"/>
              </a:rPr>
              <a:t>Check all boxes (1</a:t>
            </a:r>
            <a:r>
              <a:rPr lang="en-US" sz="2200" baseline="30000" dirty="0">
                <a:latin typeface="Times New Roman" pitchFamily="18" charset="0"/>
                <a:cs typeface="Arial" charset="0"/>
              </a:rPr>
              <a:t>st</a:t>
            </a:r>
            <a:r>
              <a:rPr lang="en-US" sz="2200" dirty="0">
                <a:latin typeface="Times New Roman" pitchFamily="18" charset="0"/>
                <a:cs typeface="Arial" charset="0"/>
              </a:rPr>
              <a:t>, 2</a:t>
            </a:r>
            <a:r>
              <a:rPr lang="en-US" sz="2200" baseline="30000" dirty="0">
                <a:latin typeface="Times New Roman" pitchFamily="18" charset="0"/>
                <a:cs typeface="Arial" charset="0"/>
              </a:rPr>
              <a:t>nd</a:t>
            </a:r>
            <a:r>
              <a:rPr lang="en-US" sz="2200" dirty="0">
                <a:latin typeface="Times New Roman" pitchFamily="18" charset="0"/>
                <a:cs typeface="Arial" charset="0"/>
              </a:rPr>
              <a:t> &amp; 3</a:t>
            </a:r>
            <a:r>
              <a:rPr lang="en-US" sz="2200" baseline="30000" dirty="0">
                <a:latin typeface="Times New Roman" pitchFamily="18" charset="0"/>
                <a:cs typeface="Arial" charset="0"/>
              </a:rPr>
              <a:t>rd</a:t>
            </a:r>
            <a:r>
              <a:rPr lang="en-US" sz="2200" dirty="0">
                <a:latin typeface="Times New Roman" pitchFamily="18" charset="0"/>
                <a:cs typeface="Arial" charset="0"/>
              </a:rPr>
              <a:t> degree)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itchFamily="18" charset="0"/>
                <a:cs typeface="Arial" charset="0"/>
              </a:rPr>
              <a:t>Submit it to…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i="1" dirty="0">
                <a:latin typeface="Times New Roman" pitchFamily="18" charset="0"/>
                <a:cs typeface="Arial" charset="0"/>
              </a:rPr>
              <a:t>Supreme - ceremonials@kofc.org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i="1" dirty="0">
                <a:latin typeface="Times New Roman" pitchFamily="18" charset="0"/>
                <a:cs typeface="Arial" charset="0"/>
              </a:rPr>
              <a:t>State – Diocesan Membership Director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i="1" dirty="0">
                <a:latin typeface="Times New Roman" pitchFamily="18" charset="0"/>
                <a:cs typeface="Arial" charset="0"/>
              </a:rPr>
              <a:t>State – forms@mikofc.org</a:t>
            </a:r>
          </a:p>
          <a:p>
            <a:endParaRPr lang="en-US" sz="2200" dirty="0">
              <a:latin typeface="Times New Roman" pitchFamily="18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E55F1E-429E-4707-A92E-730962289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18" y="1143000"/>
            <a:ext cx="4035481" cy="5267992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8A3B8B46-FE77-4552-9E6E-AC8B732F4B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40903" y="6297603"/>
            <a:ext cx="453844" cy="44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04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F909C-5170-46DF-8E9A-E71DB4B4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11506200" cy="1143000"/>
          </a:xfrm>
        </p:spPr>
        <p:txBody>
          <a:bodyPr/>
          <a:lstStyle/>
          <a:p>
            <a:r>
              <a:rPr lang="en-US" sz="4000" dirty="0"/>
              <a:t>Form </a:t>
            </a:r>
            <a:r>
              <a:rPr lang="en-US" sz="4000" dirty="0">
                <a:solidFill>
                  <a:srgbClr val="000000"/>
                </a:solidFill>
                <a:latin typeface="pt-sans-pro"/>
              </a:rPr>
              <a:t>#267 – DD Expense Report Form</a:t>
            </a:r>
            <a:endParaRPr lang="en-US" sz="4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AA62F5-4375-425F-BA03-805C25D8C639}"/>
              </a:ext>
            </a:extLst>
          </p:cNvPr>
          <p:cNvSpPr/>
          <p:nvPr/>
        </p:nvSpPr>
        <p:spPr>
          <a:xfrm>
            <a:off x="5486400" y="1407713"/>
            <a:ext cx="64770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i="0" u="none" strike="noStrike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  <a:hlinkClick r:id="rId2"/>
              </a:rPr>
              <a:t>PDF</a:t>
            </a:r>
            <a:r>
              <a:rPr lang="en-US" sz="2400" dirty="0">
                <a:latin typeface="Times New Roman" pitchFamily="18" charset="0"/>
                <a:cs typeface="Arial" charset="0"/>
              </a:rPr>
              <a:t> Form		</a:t>
            </a:r>
            <a:r>
              <a:rPr lang="en-US" sz="2400" b="0" i="0" u="sng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Excel</a:t>
            </a:r>
            <a:r>
              <a:rPr lang="en-US" sz="2400" dirty="0">
                <a:latin typeface="Times New Roman" pitchFamily="18" charset="0"/>
                <a:cs typeface="Arial" charset="0"/>
              </a:rPr>
              <a:t> Form</a:t>
            </a:r>
          </a:p>
          <a:p>
            <a:r>
              <a:rPr lang="en-US" sz="2200" dirty="0">
                <a:latin typeface="Times New Roman" pitchFamily="18" charset="0"/>
                <a:cs typeface="Arial" charset="0"/>
              </a:rPr>
              <a:t>Items allowable on Supreme Expense Report include: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itchFamily="18" charset="0"/>
                <a:cs typeface="Arial" charset="0"/>
              </a:rPr>
              <a:t>Visiting “your” councils (</a:t>
            </a:r>
            <a:r>
              <a:rPr lang="en-US" dirty="0">
                <a:latin typeface="Times New Roman" pitchFamily="18" charset="0"/>
                <a:cs typeface="Arial" charset="0"/>
              </a:rPr>
              <a:t>Mtgs, events &amp; degrees</a:t>
            </a:r>
            <a:r>
              <a:rPr lang="en-US" sz="2200" dirty="0">
                <a:latin typeface="Times New Roman" pitchFamily="18" charset="0"/>
                <a:cs typeface="Arial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itchFamily="18" charset="0"/>
                <a:cs typeface="Arial" charset="0"/>
              </a:rPr>
              <a:t>Summer &amp; Winter “State” meetings</a:t>
            </a:r>
          </a:p>
          <a:p>
            <a:endParaRPr lang="en-US" sz="2200" dirty="0">
              <a:latin typeface="Times New Roman" pitchFamily="18" charset="0"/>
              <a:cs typeface="Arial" charset="0"/>
            </a:endParaRPr>
          </a:p>
          <a:p>
            <a:r>
              <a:rPr lang="en-US" sz="2200" dirty="0">
                <a:latin typeface="Times New Roman" pitchFamily="18" charset="0"/>
                <a:cs typeface="Arial" charset="0"/>
              </a:rPr>
              <a:t>Allowable expenses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itchFamily="18" charset="0"/>
                <a:cs typeface="Arial" charset="0"/>
              </a:rPr>
              <a:t>Mileage, Parking &amp; Tolls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itchFamily="18" charset="0"/>
                <a:cs typeface="Arial" charset="0"/>
              </a:rPr>
              <a:t>Hotels (</a:t>
            </a:r>
            <a:r>
              <a:rPr lang="en-US" dirty="0">
                <a:latin typeface="Times New Roman" pitchFamily="18" charset="0"/>
                <a:cs typeface="Arial" charset="0"/>
              </a:rPr>
              <a:t>for Summer/Winter Meetings</a:t>
            </a:r>
            <a:r>
              <a:rPr lang="en-US" sz="2200" dirty="0">
                <a:latin typeface="Times New Roman" pitchFamily="18" charset="0"/>
                <a:cs typeface="Arial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itchFamily="18" charset="0"/>
                <a:cs typeface="Arial" charset="0"/>
              </a:rPr>
              <a:t>Meals (</a:t>
            </a:r>
            <a:r>
              <a:rPr lang="en-US" dirty="0">
                <a:latin typeface="Times New Roman" pitchFamily="18" charset="0"/>
                <a:cs typeface="Arial" charset="0"/>
              </a:rPr>
              <a:t>Only for you.  Check with SDRR on details</a:t>
            </a:r>
            <a:r>
              <a:rPr lang="en-US" sz="2200" dirty="0">
                <a:latin typeface="Times New Roman" pitchFamily="18" charset="0"/>
                <a:cs typeface="Arial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Times New Roman" pitchFamily="18" charset="0"/>
              <a:cs typeface="Arial" charset="0"/>
            </a:endParaRPr>
          </a:p>
          <a:p>
            <a:r>
              <a:rPr lang="en-US" sz="2200" dirty="0">
                <a:latin typeface="Times New Roman" pitchFamily="18" charset="0"/>
                <a:cs typeface="Arial" charset="0"/>
              </a:rPr>
              <a:t>Instructions (</a:t>
            </a:r>
            <a:r>
              <a:rPr lang="en-US" dirty="0">
                <a:latin typeface="Times New Roman" pitchFamily="18" charset="0"/>
                <a:cs typeface="Arial" charset="0"/>
              </a:rPr>
              <a:t>see page 2 of PDF, sheet 2 of Excel</a:t>
            </a:r>
            <a:r>
              <a:rPr lang="en-US" sz="2200" dirty="0">
                <a:latin typeface="Times New Roman" pitchFamily="18" charset="0"/>
                <a:cs typeface="Arial" charset="0"/>
              </a:rPr>
              <a:t>)</a:t>
            </a:r>
          </a:p>
          <a:p>
            <a:endParaRPr lang="en-US" sz="2200" dirty="0">
              <a:latin typeface="Times New Roman" pitchFamily="18" charset="0"/>
              <a:cs typeface="Arial" charset="0"/>
            </a:endParaRPr>
          </a:p>
          <a:p>
            <a:r>
              <a:rPr lang="en-US" sz="2200" dirty="0">
                <a:latin typeface="Times New Roman" pitchFamily="18" charset="0"/>
                <a:cs typeface="Arial" charset="0"/>
              </a:rPr>
              <a:t>Submit it:  (fill it out, print it, sign it, scan it &amp; email if to the State Deputy w.winkle@mikofc.org)</a:t>
            </a:r>
          </a:p>
          <a:p>
            <a:endParaRPr lang="en-US" sz="2200" dirty="0">
              <a:latin typeface="Times New Roman" pitchFamily="18" charset="0"/>
              <a:cs typeface="Arial" charset="0"/>
            </a:endParaRPr>
          </a:p>
          <a:p>
            <a:endParaRPr lang="en-US" sz="2200" dirty="0">
              <a:latin typeface="Times New Roman" pitchFamily="18" charset="0"/>
              <a:cs typeface="Arial" charset="0"/>
            </a:endParaRP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8A3B8B46-FE77-4552-9E6E-AC8B732F4B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40903" y="6297603"/>
            <a:ext cx="453844" cy="447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A39D28-2C71-459F-9DE4-B2C289383E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1143000"/>
            <a:ext cx="4267200" cy="550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14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F909C-5170-46DF-8E9A-E71DB4B4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11506200" cy="1143000"/>
          </a:xfrm>
        </p:spPr>
        <p:txBody>
          <a:bodyPr/>
          <a:lstStyle/>
          <a:p>
            <a:r>
              <a:rPr lang="en-US" sz="4000" dirty="0"/>
              <a:t>New Council Development Forms 133, 136 &amp; 137</a:t>
            </a:r>
          </a:p>
        </p:txBody>
      </p:sp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8A3B8B46-FE77-4552-9E6E-AC8B732F4B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40903" y="6001326"/>
            <a:ext cx="453844" cy="447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3DD2F5-A23F-4D7D-A5B8-D943FFD54C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610139"/>
            <a:ext cx="3572374" cy="4696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CFEC30-2B77-4D6E-A29C-4A4D3A48C4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8392" y="1610139"/>
            <a:ext cx="3515216" cy="481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DAEA1D-EA92-4703-A2B9-869041A0F7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4826" y="1600200"/>
            <a:ext cx="3562847" cy="467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0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3F3CDF-A037-442E-A24B-BB07F5052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11353198" cy="29763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4F909C-5170-46DF-8E9A-E71DB4B4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11506200" cy="1143000"/>
          </a:xfrm>
        </p:spPr>
        <p:txBody>
          <a:bodyPr/>
          <a:lstStyle/>
          <a:p>
            <a:r>
              <a:rPr lang="en-US" sz="4000" dirty="0"/>
              <a:t>2.1 Accessing Michigan Forms</a:t>
            </a: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9C09B207-B8A8-4A84-BF56-ACCB33B5B5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40903" y="6297603"/>
            <a:ext cx="453844" cy="447884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573026A5-4157-4DF5-802C-13BE20B04770}"/>
              </a:ext>
            </a:extLst>
          </p:cNvPr>
          <p:cNvSpPr txBox="1">
            <a:spLocks/>
          </p:cNvSpPr>
          <p:nvPr/>
        </p:nvSpPr>
        <p:spPr bwMode="auto">
          <a:xfrm>
            <a:off x="3810000" y="4876800"/>
            <a:ext cx="6705600" cy="165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6">
                  <a:extLst>
                    <a:ext uri="{837473B0-CC2E-450A-ABE3-18F120FF3D39}">
                      <a1611:picAttrSrcUrl xmlns:a1611="http://schemas.microsoft.com/office/drawing/2016/11/main" r:id="rId7"/>
                    </a:ext>
                  </a:extLst>
                </a:blip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6">
                  <a:extLst>
                    <a:ext uri="{837473B0-CC2E-450A-ABE3-18F120FF3D39}">
                      <a1611:picAttrSrcUrl xmlns:a1611="http://schemas.microsoft.com/office/drawing/2016/11/main" r:id="rId7"/>
                    </a:ext>
                  </a:extLst>
                </a:blip>
              </a:buBlip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6">
                  <a:extLst>
                    <a:ext uri="{837473B0-CC2E-450A-ABE3-18F120FF3D39}">
                      <a1611:picAttrSrcUrl xmlns:a1611="http://schemas.microsoft.com/office/drawing/2016/11/main" r:id="rId7"/>
                    </a:ext>
                  </a:extLst>
                </a:blip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6">
                  <a:extLst>
                    <a:ext uri="{837473B0-CC2E-450A-ABE3-18F120FF3D39}">
                      <a1611:picAttrSrcUrl xmlns:a1611="http://schemas.microsoft.com/office/drawing/2016/11/main" r:id="rId7"/>
                    </a:ext>
                  </a:extLst>
                </a:blip>
              </a:buBlip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6">
                  <a:extLst>
                    <a:ext uri="{837473B0-CC2E-450A-ABE3-18F120FF3D39}">
                      <a1611:picAttrSrcUrl xmlns:a1611="http://schemas.microsoft.com/office/drawing/2016/11/main" r:id="rId7"/>
                    </a:ext>
                  </a:extLst>
                </a:blip>
              </a:buBlip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742950" indent="-742950" fontAlgn="auto"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kern="0" dirty="0"/>
              <a:t>Go to Michigan Website (</a:t>
            </a:r>
            <a:r>
              <a:rPr lang="en-US" sz="2400" kern="0" dirty="0">
                <a:hlinkClick r:id="rId8"/>
              </a:rPr>
              <a:t>www.mikofc.org</a:t>
            </a:r>
            <a:r>
              <a:rPr lang="en-US" sz="2400" kern="0" dirty="0"/>
              <a:t> </a:t>
            </a:r>
          </a:p>
          <a:p>
            <a:pPr marL="800100" indent="-742950" fontAlgn="auto"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kern="0" dirty="0"/>
              <a:t>Click on </a:t>
            </a:r>
          </a:p>
          <a:p>
            <a:pPr marL="800100" indent="-742950" fontAlgn="auto"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kern="0" dirty="0"/>
              <a:t>Click 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5E89A07-9AB5-4CC4-A36C-8D2585516BB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447800" y="3004614"/>
            <a:ext cx="2362200" cy="2528123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2324275-E368-4D14-B916-703F4DB9547B}"/>
              </a:ext>
            </a:extLst>
          </p:cNvPr>
          <p:cNvCxnSpPr>
            <a:cxnSpLocks/>
            <a:endCxn id="27" idx="3"/>
          </p:cNvCxnSpPr>
          <p:nvPr/>
        </p:nvCxnSpPr>
        <p:spPr bwMode="auto">
          <a:xfrm flipV="1">
            <a:off x="7327302" y="3990457"/>
            <a:ext cx="1217658" cy="193715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F3C5E454-B814-4E50-882A-D7142F9F8135}"/>
              </a:ext>
            </a:extLst>
          </p:cNvPr>
          <p:cNvSpPr/>
          <p:nvPr/>
        </p:nvSpPr>
        <p:spPr bwMode="auto">
          <a:xfrm>
            <a:off x="838802" y="2556405"/>
            <a:ext cx="913798" cy="448209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9685F8C-F90B-4653-AE62-C74549E5AA39}"/>
              </a:ext>
            </a:extLst>
          </p:cNvPr>
          <p:cNvSpPr/>
          <p:nvPr/>
        </p:nvSpPr>
        <p:spPr bwMode="auto">
          <a:xfrm>
            <a:off x="8382002" y="3733799"/>
            <a:ext cx="1112745" cy="30069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5A7B9A-F901-4BF0-896F-743BF06578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9299" y="5372454"/>
            <a:ext cx="981212" cy="2762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F60CD9-369A-4782-946F-5B7004C326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7378" y="5772961"/>
            <a:ext cx="1559924" cy="30929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51A9BA6-26C9-44FB-91C5-FAD971D3B0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7095" y="1847700"/>
            <a:ext cx="1238423" cy="100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55998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rump Mediaeval"/>
        <a:ea typeface=""/>
        <a:cs typeface=""/>
      </a:majorFont>
      <a:minorFont>
        <a:latin typeface="Trump Mediaev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KofC Blank.pptx" id="{448A4003-2DB4-433B-AF9C-F754CB74CF43}" vid="{41EBF02C-D5F3-461B-8169-CD90AA4AA3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KofC Blank Wide (1)</Template>
  <TotalTime>2117</TotalTime>
  <Words>1594</Words>
  <Application>Microsoft Office PowerPoint</Application>
  <PresentationFormat>Widescreen</PresentationFormat>
  <Paragraphs>252</Paragraphs>
  <Slides>27</Slides>
  <Notes>6</Notes>
  <HiddenSlides>0</HiddenSlides>
  <MMClips>9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Bookman Old Style</vt:lpstr>
      <vt:lpstr>Calibri</vt:lpstr>
      <vt:lpstr>Open Sans</vt:lpstr>
      <vt:lpstr>pt-sans-pro</vt:lpstr>
      <vt:lpstr>Times</vt:lpstr>
      <vt:lpstr>Times New Roman</vt:lpstr>
      <vt:lpstr>Trump Mediaeval</vt:lpstr>
      <vt:lpstr>Blank Presentation</vt:lpstr>
      <vt:lpstr>Acrobat Document</vt:lpstr>
      <vt:lpstr>District Deputy </vt:lpstr>
      <vt:lpstr>Agenda</vt:lpstr>
      <vt:lpstr>1.1 Accessing Supreme Forms</vt:lpstr>
      <vt:lpstr>1.2 Review of Supreme Forms</vt:lpstr>
      <vt:lpstr>Form #944 DD SemiAnnual Report</vt:lpstr>
      <vt:lpstr>Form #450 - Degree Exemplification Report</vt:lpstr>
      <vt:lpstr>Form #267 – DD Expense Report Form</vt:lpstr>
      <vt:lpstr>New Council Development Forms 133, 136 &amp; 137</vt:lpstr>
      <vt:lpstr>2.1 Accessing Michigan Forms</vt:lpstr>
      <vt:lpstr>Michigan Forms</vt:lpstr>
      <vt:lpstr>Michigan Expense Report Form</vt:lpstr>
      <vt:lpstr>District Meeting / Exemplification Form</vt:lpstr>
      <vt:lpstr>District Meeting Attendance</vt:lpstr>
      <vt:lpstr>Quarterly Tracking Log (PDF and Excel versions)</vt:lpstr>
      <vt:lpstr>Quarterly Tracking Log (cont.)</vt:lpstr>
      <vt:lpstr>Council Forms Council Forms Directory</vt:lpstr>
      <vt:lpstr>Critical Forms</vt:lpstr>
      <vt:lpstr>Form #185 – Report of Officers Chosen</vt:lpstr>
      <vt:lpstr>Form #365 – Service Program Personnel</vt:lpstr>
      <vt:lpstr>Form #1295 – Council Audit</vt:lpstr>
      <vt:lpstr>Form # 1728 - Annual Survey of Fraternal Activity </vt:lpstr>
      <vt:lpstr>Form # 1728A - Annual Survey of Fraternal Activity Individual Member Worksheet </vt:lpstr>
      <vt:lpstr>Form #SP-7 Columbian Award Application</vt:lpstr>
      <vt:lpstr>Form #SP-7 is a summary of all 10784s</vt:lpstr>
      <vt:lpstr>Form # 10784 – Fraternal Programs Report</vt:lpstr>
      <vt:lpstr>Form # 4584 – Special Olympics Report</vt:lpstr>
      <vt:lpstr>District Deputy </vt:lpstr>
    </vt:vector>
  </TitlesOfParts>
  <Company>Knights of Columbus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District Deputy</dc:title>
  <dc:creator>Jim Escott</dc:creator>
  <cp:lastModifiedBy>Jim Escott</cp:lastModifiedBy>
  <cp:revision>125</cp:revision>
  <cp:lastPrinted>2016-06-08T13:53:49Z</cp:lastPrinted>
  <dcterms:created xsi:type="dcterms:W3CDTF">2020-05-18T16:01:53Z</dcterms:created>
  <dcterms:modified xsi:type="dcterms:W3CDTF">2021-01-13T17:39:22Z</dcterms:modified>
</cp:coreProperties>
</file>