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5"/>
  </p:notesMasterIdLst>
  <p:sldIdLst>
    <p:sldId id="256" r:id="rId6"/>
    <p:sldId id="331" r:id="rId7"/>
    <p:sldId id="452" r:id="rId8"/>
    <p:sldId id="457" r:id="rId9"/>
    <p:sldId id="411" r:id="rId10"/>
    <p:sldId id="412" r:id="rId11"/>
    <p:sldId id="465" r:id="rId12"/>
    <p:sldId id="473" r:id="rId13"/>
    <p:sldId id="466" r:id="rId14"/>
    <p:sldId id="453" r:id="rId15"/>
    <p:sldId id="475" r:id="rId16"/>
    <p:sldId id="474" r:id="rId17"/>
    <p:sldId id="384" r:id="rId18"/>
    <p:sldId id="476" r:id="rId19"/>
    <p:sldId id="480" r:id="rId20"/>
    <p:sldId id="479" r:id="rId21"/>
    <p:sldId id="477" r:id="rId22"/>
    <p:sldId id="482" r:id="rId23"/>
    <p:sldId id="481"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d" initials="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DEF"/>
    <a:srgbClr val="A8CBDC"/>
    <a:srgbClr val="415DBA"/>
    <a:srgbClr val="2D2D8A"/>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5954" autoAdjust="0"/>
  </p:normalViewPr>
  <p:slideViewPr>
    <p:cSldViewPr>
      <p:cViewPr varScale="1">
        <p:scale>
          <a:sx n="68" d="100"/>
          <a:sy n="68" d="100"/>
        </p:scale>
        <p:origin x="1416"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822"/>
    </p:cViewPr>
  </p:sorterViewPr>
  <p:notesViewPr>
    <p:cSldViewPr>
      <p:cViewPr varScale="1">
        <p:scale>
          <a:sx n="68" d="100"/>
          <a:sy n="68" d="100"/>
        </p:scale>
        <p:origin x="-2778"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226"/>
          </a:xfrm>
          <a:prstGeom prst="rect">
            <a:avLst/>
          </a:prstGeom>
        </p:spPr>
        <p:txBody>
          <a:bodyPr vert="horz" lIns="95207" tIns="47604" rIns="95207" bIns="47604" rtlCol="0"/>
          <a:lstStyle>
            <a:lvl1pPr algn="l">
              <a:defRPr sz="1200"/>
            </a:lvl1pPr>
          </a:lstStyle>
          <a:p>
            <a:endParaRPr lang="en-US" dirty="0"/>
          </a:p>
        </p:txBody>
      </p:sp>
      <p:sp>
        <p:nvSpPr>
          <p:cNvPr id="3" name="Date Placeholder 2"/>
          <p:cNvSpPr>
            <a:spLocks noGrp="1"/>
          </p:cNvSpPr>
          <p:nvPr>
            <p:ph type="dt" idx="1"/>
          </p:nvPr>
        </p:nvSpPr>
        <p:spPr>
          <a:xfrm>
            <a:off x="4142962" y="0"/>
            <a:ext cx="3170583" cy="480226"/>
          </a:xfrm>
          <a:prstGeom prst="rect">
            <a:avLst/>
          </a:prstGeom>
        </p:spPr>
        <p:txBody>
          <a:bodyPr vert="horz" lIns="95207" tIns="47604" rIns="95207" bIns="47604" rtlCol="0"/>
          <a:lstStyle>
            <a:lvl1pPr algn="r">
              <a:defRPr sz="1200"/>
            </a:lvl1pPr>
          </a:lstStyle>
          <a:p>
            <a:fld id="{2BB69269-7524-4F64-BC56-F6799FC9AF56}" type="datetimeFigureOut">
              <a:rPr lang="en-US" smtClean="0"/>
              <a:pPr/>
              <a:t>4/2/2020</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207" tIns="47604" rIns="95207" bIns="47604" rtlCol="0" anchor="ctr"/>
          <a:lstStyle/>
          <a:p>
            <a:endParaRPr lang="en-US" dirty="0"/>
          </a:p>
        </p:txBody>
      </p:sp>
      <p:sp>
        <p:nvSpPr>
          <p:cNvPr id="5" name="Notes Placeholder 4"/>
          <p:cNvSpPr>
            <a:spLocks noGrp="1"/>
          </p:cNvSpPr>
          <p:nvPr>
            <p:ph type="body" sz="quarter" idx="3"/>
          </p:nvPr>
        </p:nvSpPr>
        <p:spPr>
          <a:xfrm>
            <a:off x="732183" y="4561313"/>
            <a:ext cx="5850835" cy="4320375"/>
          </a:xfrm>
          <a:prstGeom prst="rect">
            <a:avLst/>
          </a:prstGeom>
        </p:spPr>
        <p:txBody>
          <a:bodyPr vert="horz" lIns="95207" tIns="47604" rIns="95207" bIns="476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25"/>
            <a:ext cx="3170583" cy="480226"/>
          </a:xfrm>
          <a:prstGeom prst="rect">
            <a:avLst/>
          </a:prstGeom>
        </p:spPr>
        <p:txBody>
          <a:bodyPr vert="horz" lIns="95207" tIns="47604" rIns="95207" bIns="4760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2962" y="9119325"/>
            <a:ext cx="3170583" cy="480226"/>
          </a:xfrm>
          <a:prstGeom prst="rect">
            <a:avLst/>
          </a:prstGeom>
        </p:spPr>
        <p:txBody>
          <a:bodyPr vert="horz" lIns="95207" tIns="47604" rIns="95207" bIns="47604" rtlCol="0" anchor="b"/>
          <a:lstStyle>
            <a:lvl1pPr algn="r">
              <a:defRPr sz="1200"/>
            </a:lvl1pPr>
          </a:lstStyle>
          <a:p>
            <a:fld id="{489778A1-60EF-4A6E-91E3-E3ED5098596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100" dirty="0"/>
              <a:t>What to say…</a:t>
            </a:r>
          </a:p>
          <a:p>
            <a:pPr marL="178514" indent="-178514">
              <a:buFont typeface="Arial" panose="020B0604020202020204" pitchFamily="34" charset="0"/>
              <a:buChar char="•"/>
            </a:pPr>
            <a:r>
              <a:rPr lang="en-US" dirty="0"/>
              <a:t>Thank them all for volunteering to Shepard their councils!</a:t>
            </a:r>
          </a:p>
          <a:p>
            <a:pPr marL="178514" indent="-178514">
              <a:buFont typeface="Arial" panose="020B0604020202020204" pitchFamily="34" charset="0"/>
              <a:buChar char="•"/>
            </a:pPr>
            <a:r>
              <a:rPr lang="en-US" dirty="0"/>
              <a:t>If they put in the time, it will be very rewarding.</a:t>
            </a:r>
          </a:p>
          <a:p>
            <a:pPr marL="178514" indent="-178514">
              <a:buFont typeface="Arial" panose="020B0604020202020204" pitchFamily="34" charset="0"/>
              <a:buChar char="•"/>
            </a:pPr>
            <a:endParaRPr lang="en-US" dirty="0"/>
          </a:p>
          <a:p>
            <a:r>
              <a:rPr lang="en-US" sz="2100" dirty="0">
                <a:solidFill>
                  <a:srgbClr val="FF0000"/>
                </a:solidFill>
              </a:rPr>
              <a:t>What NOT to say…</a:t>
            </a:r>
          </a:p>
          <a:p>
            <a:pPr marL="178514" indent="-178514">
              <a:buFont typeface="Arial" panose="020B0604020202020204" pitchFamily="34" charset="0"/>
              <a:buChar char="•"/>
            </a:pPr>
            <a:r>
              <a:rPr lang="en-US" dirty="0">
                <a:solidFill>
                  <a:srgbClr val="FF0000"/>
                </a:solidFill>
              </a:rPr>
              <a:t>You guys are suckers for volunteering</a:t>
            </a:r>
          </a:p>
          <a:p>
            <a:pPr marL="178514" indent="-178514">
              <a:buFont typeface="Arial" panose="020B0604020202020204" pitchFamily="34" charset="0"/>
              <a:buChar char="•"/>
            </a:pPr>
            <a:r>
              <a:rPr lang="en-US" dirty="0">
                <a:solidFill>
                  <a:srgbClr val="FF0000"/>
                </a:solidFill>
              </a:rPr>
              <a:t>This will be the worst year of your life</a:t>
            </a:r>
          </a:p>
          <a:p>
            <a:pPr marL="178514" indent="-178514">
              <a:buFont typeface="Arial" panose="020B0604020202020204" pitchFamily="34" charset="0"/>
              <a:buChar char="•"/>
            </a:pPr>
            <a:endParaRPr lang="en-US" dirty="0"/>
          </a:p>
          <a:p>
            <a:r>
              <a:rPr lang="en-US" sz="2100" dirty="0"/>
              <a:t>Overall message to get across…</a:t>
            </a:r>
          </a:p>
          <a:p>
            <a:pPr marL="178514" indent="-178514">
              <a:buFont typeface="Arial" panose="020B0604020202020204" pitchFamily="34" charset="0"/>
              <a:buChar char="•"/>
            </a:pPr>
            <a:r>
              <a:rPr lang="en-US" dirty="0"/>
              <a:t>You want them leaving this workshop</a:t>
            </a:r>
          </a:p>
          <a:p>
            <a:pPr marL="654550" lvl="1" indent="-178514">
              <a:buFont typeface="Arial" panose="020B0604020202020204" pitchFamily="34" charset="0"/>
              <a:buChar char="•"/>
            </a:pPr>
            <a:r>
              <a:rPr lang="en-US" dirty="0"/>
              <a:t>Excited, motivated and anxious to do a great job</a:t>
            </a:r>
          </a:p>
          <a:p>
            <a:pPr marL="654550" lvl="1" indent="-178514">
              <a:buFont typeface="Arial" panose="020B0604020202020204" pitchFamily="34" charset="0"/>
              <a:buChar char="•"/>
            </a:pPr>
            <a:r>
              <a:rPr lang="en-US" dirty="0"/>
              <a:t>Knowing the basic information to get started</a:t>
            </a:r>
          </a:p>
          <a:p>
            <a:pPr marL="654550" lvl="1" indent="-178514">
              <a:buFont typeface="Arial" panose="020B0604020202020204" pitchFamily="34" charset="0"/>
              <a:buChar char="•"/>
            </a:pPr>
            <a:r>
              <a:rPr lang="en-US" dirty="0"/>
              <a:t>Knowing where to turn for help – They are not alone</a:t>
            </a:r>
          </a:p>
        </p:txBody>
      </p:sp>
      <p:sp>
        <p:nvSpPr>
          <p:cNvPr id="4" name="Slide Number Placeholder 3"/>
          <p:cNvSpPr>
            <a:spLocks noGrp="1"/>
          </p:cNvSpPr>
          <p:nvPr>
            <p:ph type="sldNum" sz="quarter" idx="10"/>
          </p:nvPr>
        </p:nvSpPr>
        <p:spPr/>
        <p:txBody>
          <a:bodyPr/>
          <a:lstStyle/>
          <a:p>
            <a:fld id="{489778A1-60EF-4A6E-91E3-E3ED50985961}" type="slidenum">
              <a:rPr lang="en-US" smtClean="0"/>
              <a:pPr/>
              <a:t>1</a:t>
            </a:fld>
            <a:endParaRPr lang="en-US" dirty="0"/>
          </a:p>
        </p:txBody>
      </p:sp>
    </p:spTree>
    <p:extLst>
      <p:ext uri="{BB962C8B-B14F-4D97-AF65-F5344CB8AC3E}">
        <p14:creationId xmlns:p14="http://schemas.microsoft.com/office/powerpoint/2010/main" val="29870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10</a:t>
            </a:fld>
            <a:endParaRPr lang="en-US"/>
          </a:p>
        </p:txBody>
      </p:sp>
    </p:spTree>
    <p:extLst>
      <p:ext uri="{BB962C8B-B14F-4D97-AF65-F5344CB8AC3E}">
        <p14:creationId xmlns:p14="http://schemas.microsoft.com/office/powerpoint/2010/main" val="2087613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11</a:t>
            </a:fld>
            <a:endParaRPr lang="en-US"/>
          </a:p>
        </p:txBody>
      </p:sp>
    </p:spTree>
    <p:extLst>
      <p:ext uri="{BB962C8B-B14F-4D97-AF65-F5344CB8AC3E}">
        <p14:creationId xmlns:p14="http://schemas.microsoft.com/office/powerpoint/2010/main" val="2971158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12</a:t>
            </a:fld>
            <a:endParaRPr lang="en-US"/>
          </a:p>
        </p:txBody>
      </p:sp>
    </p:spTree>
    <p:extLst>
      <p:ext uri="{BB962C8B-B14F-4D97-AF65-F5344CB8AC3E}">
        <p14:creationId xmlns:p14="http://schemas.microsoft.com/office/powerpoint/2010/main" val="2534468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13</a:t>
            </a:fld>
            <a:endParaRPr lang="en-US"/>
          </a:p>
        </p:txBody>
      </p:sp>
    </p:spTree>
    <p:extLst>
      <p:ext uri="{BB962C8B-B14F-4D97-AF65-F5344CB8AC3E}">
        <p14:creationId xmlns:p14="http://schemas.microsoft.com/office/powerpoint/2010/main" val="4284127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14</a:t>
            </a:fld>
            <a:endParaRPr lang="en-US"/>
          </a:p>
        </p:txBody>
      </p:sp>
    </p:spTree>
    <p:extLst>
      <p:ext uri="{BB962C8B-B14F-4D97-AF65-F5344CB8AC3E}">
        <p14:creationId xmlns:p14="http://schemas.microsoft.com/office/powerpoint/2010/main" val="1192810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15</a:t>
            </a:fld>
            <a:endParaRPr lang="en-US"/>
          </a:p>
        </p:txBody>
      </p:sp>
    </p:spTree>
    <p:extLst>
      <p:ext uri="{BB962C8B-B14F-4D97-AF65-F5344CB8AC3E}">
        <p14:creationId xmlns:p14="http://schemas.microsoft.com/office/powerpoint/2010/main" val="3060069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16</a:t>
            </a:fld>
            <a:endParaRPr lang="en-US"/>
          </a:p>
        </p:txBody>
      </p:sp>
    </p:spTree>
    <p:extLst>
      <p:ext uri="{BB962C8B-B14F-4D97-AF65-F5344CB8AC3E}">
        <p14:creationId xmlns:p14="http://schemas.microsoft.com/office/powerpoint/2010/main" val="1447551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17</a:t>
            </a:fld>
            <a:endParaRPr lang="en-US"/>
          </a:p>
        </p:txBody>
      </p:sp>
    </p:spTree>
    <p:extLst>
      <p:ext uri="{BB962C8B-B14F-4D97-AF65-F5344CB8AC3E}">
        <p14:creationId xmlns:p14="http://schemas.microsoft.com/office/powerpoint/2010/main" val="1239833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What to say…</a:t>
            </a:r>
          </a:p>
          <a:p>
            <a:pPr marL="178514" indent="-178514">
              <a:buFont typeface="Arial" panose="020B0604020202020204" pitchFamily="34" charset="0"/>
              <a:buChar char="•"/>
            </a:pPr>
            <a:r>
              <a:rPr lang="en-US" dirty="0"/>
              <a:t>This workshop is a combination of best practices &amp; lessons learned from many Past Grand Knights.</a:t>
            </a:r>
          </a:p>
          <a:p>
            <a:pPr marL="178514" indent="-178514">
              <a:buFont typeface="Arial" panose="020B0604020202020204" pitchFamily="34" charset="0"/>
              <a:buChar char="•"/>
            </a:pPr>
            <a:r>
              <a:rPr lang="en-US" dirty="0"/>
              <a:t>If you follow these things, you should</a:t>
            </a:r>
          </a:p>
          <a:p>
            <a:pPr marL="714055" lvl="1" indent="-238018">
              <a:buFont typeface="+mj-lt"/>
              <a:buAutoNum type="arabicPeriod"/>
            </a:pPr>
            <a:r>
              <a:rPr lang="en-US" dirty="0"/>
              <a:t>Be seen as a successful GK by your council and your parish</a:t>
            </a:r>
          </a:p>
          <a:p>
            <a:pPr marL="714055" lvl="1" indent="-238018">
              <a:buFont typeface="+mj-lt"/>
              <a:buAutoNum type="arabicPeriod"/>
            </a:pPr>
            <a:r>
              <a:rPr lang="en-US" dirty="0"/>
              <a:t>Make the most of the time you put in (minimize spinning your wheels)</a:t>
            </a:r>
          </a:p>
          <a:p>
            <a:pPr marL="178514" indent="-178514">
              <a:buFont typeface="Arial" panose="020B0604020202020204" pitchFamily="34" charset="0"/>
              <a:buChar char="•"/>
            </a:pPr>
            <a:endParaRPr lang="en-US" dirty="0"/>
          </a:p>
          <a:p>
            <a:r>
              <a:rPr lang="en-US" sz="2100" dirty="0">
                <a:solidFill>
                  <a:srgbClr val="FF0000"/>
                </a:solidFill>
              </a:rPr>
              <a:t>What NOT to say…</a:t>
            </a:r>
          </a:p>
          <a:p>
            <a:pPr marL="178514" indent="-178514">
              <a:buFont typeface="Arial" panose="020B0604020202020204" pitchFamily="34" charset="0"/>
              <a:buChar char="•"/>
            </a:pPr>
            <a:r>
              <a:rPr lang="en-US" dirty="0">
                <a:solidFill>
                  <a:srgbClr val="FF0000"/>
                </a:solidFill>
              </a:rPr>
              <a:t>Anything negative</a:t>
            </a:r>
          </a:p>
          <a:p>
            <a:pPr marL="178514" indent="-178514">
              <a:buFont typeface="Arial" panose="020B0604020202020204" pitchFamily="34" charset="0"/>
              <a:buChar char="•"/>
            </a:pPr>
            <a:endParaRPr lang="en-US" dirty="0"/>
          </a:p>
          <a:p>
            <a:r>
              <a:rPr lang="en-US" sz="2100" dirty="0"/>
              <a:t>Overall message to get across…</a:t>
            </a:r>
          </a:p>
          <a:p>
            <a:pPr marL="178514" indent="-178514">
              <a:buFont typeface="Arial" panose="020B0604020202020204" pitchFamily="34" charset="0"/>
              <a:buChar char="•"/>
            </a:pPr>
            <a:r>
              <a:rPr lang="en-US" dirty="0"/>
              <a:t>You want them to</a:t>
            </a:r>
          </a:p>
          <a:p>
            <a:pPr marL="654550" lvl="1" indent="-178514">
              <a:buFont typeface="Arial" panose="020B0604020202020204" pitchFamily="34" charset="0"/>
              <a:buChar char="•"/>
            </a:pPr>
            <a:r>
              <a:rPr lang="en-US" dirty="0"/>
              <a:t>Consider this material as great advice</a:t>
            </a:r>
          </a:p>
          <a:p>
            <a:pPr marL="654550" lvl="1" indent="-178514">
              <a:buFont typeface="Arial" panose="020B0604020202020204" pitchFamily="34" charset="0"/>
              <a:buChar char="•"/>
            </a:pPr>
            <a:r>
              <a:rPr lang="en-US" dirty="0"/>
              <a:t>Keep is handy to reference throughout their term as GK</a:t>
            </a:r>
          </a:p>
        </p:txBody>
      </p:sp>
      <p:sp>
        <p:nvSpPr>
          <p:cNvPr id="4" name="Slide Number Placeholder 3"/>
          <p:cNvSpPr>
            <a:spLocks noGrp="1"/>
          </p:cNvSpPr>
          <p:nvPr>
            <p:ph type="sldNum" sz="quarter" idx="10"/>
          </p:nvPr>
        </p:nvSpPr>
        <p:spPr/>
        <p:txBody>
          <a:bodyPr/>
          <a:lstStyle/>
          <a:p>
            <a:fld id="{489778A1-60EF-4A6E-91E3-E3ED50985961}" type="slidenum">
              <a:rPr lang="en-US" smtClean="0"/>
              <a:pPr/>
              <a:t>18</a:t>
            </a:fld>
            <a:endParaRPr lang="en-US" dirty="0"/>
          </a:p>
        </p:txBody>
      </p:sp>
    </p:spTree>
    <p:extLst>
      <p:ext uri="{BB962C8B-B14F-4D97-AF65-F5344CB8AC3E}">
        <p14:creationId xmlns:p14="http://schemas.microsoft.com/office/powerpoint/2010/main" val="1965860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100" dirty="0"/>
              <a:t>What to say…</a:t>
            </a:r>
          </a:p>
          <a:p>
            <a:pPr marL="178514" indent="-178514">
              <a:buFont typeface="Arial" panose="020B0604020202020204" pitchFamily="34" charset="0"/>
              <a:buChar char="•"/>
            </a:pPr>
            <a:r>
              <a:rPr lang="en-US" dirty="0"/>
              <a:t>Thank them all for volunteering to Shepard their councils!</a:t>
            </a:r>
          </a:p>
          <a:p>
            <a:pPr marL="178514" indent="-178514">
              <a:buFont typeface="Arial" panose="020B0604020202020204" pitchFamily="34" charset="0"/>
              <a:buChar char="•"/>
            </a:pPr>
            <a:r>
              <a:rPr lang="en-US" dirty="0"/>
              <a:t>If they put in the time, it will be very rewarding.</a:t>
            </a:r>
          </a:p>
          <a:p>
            <a:pPr marL="178514" indent="-178514">
              <a:buFont typeface="Arial" panose="020B0604020202020204" pitchFamily="34" charset="0"/>
              <a:buChar char="•"/>
            </a:pPr>
            <a:endParaRPr lang="en-US" dirty="0"/>
          </a:p>
          <a:p>
            <a:r>
              <a:rPr lang="en-US" sz="2100" dirty="0">
                <a:solidFill>
                  <a:srgbClr val="FF0000"/>
                </a:solidFill>
              </a:rPr>
              <a:t>What NOT to say…</a:t>
            </a:r>
          </a:p>
          <a:p>
            <a:pPr marL="178514" indent="-178514">
              <a:buFont typeface="Arial" panose="020B0604020202020204" pitchFamily="34" charset="0"/>
              <a:buChar char="•"/>
            </a:pPr>
            <a:r>
              <a:rPr lang="en-US" dirty="0">
                <a:solidFill>
                  <a:srgbClr val="FF0000"/>
                </a:solidFill>
              </a:rPr>
              <a:t>You guys are suckers for volunteering</a:t>
            </a:r>
          </a:p>
          <a:p>
            <a:pPr marL="178514" indent="-178514">
              <a:buFont typeface="Arial" panose="020B0604020202020204" pitchFamily="34" charset="0"/>
              <a:buChar char="•"/>
            </a:pPr>
            <a:r>
              <a:rPr lang="en-US" dirty="0">
                <a:solidFill>
                  <a:srgbClr val="FF0000"/>
                </a:solidFill>
              </a:rPr>
              <a:t>This will be the worst year of your life</a:t>
            </a:r>
          </a:p>
          <a:p>
            <a:pPr marL="178514" indent="-178514">
              <a:buFont typeface="Arial" panose="020B0604020202020204" pitchFamily="34" charset="0"/>
              <a:buChar char="•"/>
            </a:pPr>
            <a:endParaRPr lang="en-US" dirty="0"/>
          </a:p>
          <a:p>
            <a:r>
              <a:rPr lang="en-US" sz="2100" dirty="0"/>
              <a:t>Overall message to get across…</a:t>
            </a:r>
          </a:p>
          <a:p>
            <a:pPr marL="178514" indent="-178514">
              <a:buFont typeface="Arial" panose="020B0604020202020204" pitchFamily="34" charset="0"/>
              <a:buChar char="•"/>
            </a:pPr>
            <a:r>
              <a:rPr lang="en-US" dirty="0"/>
              <a:t>You want them leaving this workshop</a:t>
            </a:r>
          </a:p>
          <a:p>
            <a:pPr marL="654550" lvl="1" indent="-178514">
              <a:buFont typeface="Arial" panose="020B0604020202020204" pitchFamily="34" charset="0"/>
              <a:buChar char="•"/>
            </a:pPr>
            <a:r>
              <a:rPr lang="en-US" dirty="0"/>
              <a:t>Excited, motivated and anxious to do a great job</a:t>
            </a:r>
          </a:p>
          <a:p>
            <a:pPr marL="654550" lvl="1" indent="-178514">
              <a:buFont typeface="Arial" panose="020B0604020202020204" pitchFamily="34" charset="0"/>
              <a:buChar char="•"/>
            </a:pPr>
            <a:r>
              <a:rPr lang="en-US" dirty="0"/>
              <a:t>Knowing the basic information to get started</a:t>
            </a:r>
          </a:p>
          <a:p>
            <a:pPr marL="654550" lvl="1" indent="-178514">
              <a:buFont typeface="Arial" panose="020B0604020202020204" pitchFamily="34" charset="0"/>
              <a:buChar char="•"/>
            </a:pPr>
            <a:r>
              <a:rPr lang="en-US" dirty="0"/>
              <a:t>Knowing where to turn for help – They are not alone</a:t>
            </a:r>
          </a:p>
        </p:txBody>
      </p:sp>
      <p:sp>
        <p:nvSpPr>
          <p:cNvPr id="4" name="Slide Number Placeholder 3"/>
          <p:cNvSpPr>
            <a:spLocks noGrp="1"/>
          </p:cNvSpPr>
          <p:nvPr>
            <p:ph type="sldNum" sz="quarter" idx="10"/>
          </p:nvPr>
        </p:nvSpPr>
        <p:spPr/>
        <p:txBody>
          <a:bodyPr/>
          <a:lstStyle/>
          <a:p>
            <a:fld id="{489778A1-60EF-4A6E-91E3-E3ED50985961}" type="slidenum">
              <a:rPr lang="en-US" smtClean="0"/>
              <a:pPr/>
              <a:t>19</a:t>
            </a:fld>
            <a:endParaRPr lang="en-US" dirty="0"/>
          </a:p>
        </p:txBody>
      </p:sp>
    </p:spTree>
    <p:extLst>
      <p:ext uri="{BB962C8B-B14F-4D97-AF65-F5344CB8AC3E}">
        <p14:creationId xmlns:p14="http://schemas.microsoft.com/office/powerpoint/2010/main" val="89246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What to say…</a:t>
            </a:r>
          </a:p>
          <a:p>
            <a:pPr marL="178514" indent="-178514">
              <a:buFont typeface="Arial" panose="020B0604020202020204" pitchFamily="34" charset="0"/>
              <a:buChar char="•"/>
            </a:pPr>
            <a:r>
              <a:rPr lang="en-US" dirty="0"/>
              <a:t>This workshop is a combination of best practices &amp; lessons learned from many Past Grand Knights.</a:t>
            </a:r>
          </a:p>
          <a:p>
            <a:pPr marL="178514" indent="-178514">
              <a:buFont typeface="Arial" panose="020B0604020202020204" pitchFamily="34" charset="0"/>
              <a:buChar char="•"/>
            </a:pPr>
            <a:r>
              <a:rPr lang="en-US" dirty="0"/>
              <a:t>If you follow these things, you should</a:t>
            </a:r>
          </a:p>
          <a:p>
            <a:pPr marL="714055" lvl="1" indent="-238018">
              <a:buFont typeface="+mj-lt"/>
              <a:buAutoNum type="arabicPeriod"/>
            </a:pPr>
            <a:r>
              <a:rPr lang="en-US" dirty="0"/>
              <a:t>Be seen as a successful GK by your council and your parish</a:t>
            </a:r>
          </a:p>
          <a:p>
            <a:pPr marL="714055" lvl="1" indent="-238018">
              <a:buFont typeface="+mj-lt"/>
              <a:buAutoNum type="arabicPeriod"/>
            </a:pPr>
            <a:r>
              <a:rPr lang="en-US" dirty="0"/>
              <a:t>Make the most of the time you put in (minimize spinning your wheels)</a:t>
            </a:r>
          </a:p>
          <a:p>
            <a:pPr marL="178514" indent="-178514">
              <a:buFont typeface="Arial" panose="020B0604020202020204" pitchFamily="34" charset="0"/>
              <a:buChar char="•"/>
            </a:pPr>
            <a:endParaRPr lang="en-US" dirty="0"/>
          </a:p>
          <a:p>
            <a:r>
              <a:rPr lang="en-US" sz="2100" dirty="0">
                <a:solidFill>
                  <a:srgbClr val="FF0000"/>
                </a:solidFill>
              </a:rPr>
              <a:t>What NOT to say…</a:t>
            </a:r>
          </a:p>
          <a:p>
            <a:pPr marL="178514" indent="-178514">
              <a:buFont typeface="Arial" panose="020B0604020202020204" pitchFamily="34" charset="0"/>
              <a:buChar char="•"/>
            </a:pPr>
            <a:r>
              <a:rPr lang="en-US" dirty="0">
                <a:solidFill>
                  <a:srgbClr val="FF0000"/>
                </a:solidFill>
              </a:rPr>
              <a:t>Anything negative</a:t>
            </a:r>
          </a:p>
          <a:p>
            <a:pPr marL="178514" indent="-178514">
              <a:buFont typeface="Arial" panose="020B0604020202020204" pitchFamily="34" charset="0"/>
              <a:buChar char="•"/>
            </a:pPr>
            <a:endParaRPr lang="en-US" dirty="0"/>
          </a:p>
          <a:p>
            <a:r>
              <a:rPr lang="en-US" sz="2100" dirty="0"/>
              <a:t>Overall message to get across…</a:t>
            </a:r>
          </a:p>
          <a:p>
            <a:pPr marL="178514" indent="-178514">
              <a:buFont typeface="Arial" panose="020B0604020202020204" pitchFamily="34" charset="0"/>
              <a:buChar char="•"/>
            </a:pPr>
            <a:r>
              <a:rPr lang="en-US" dirty="0"/>
              <a:t>You want them to</a:t>
            </a:r>
          </a:p>
          <a:p>
            <a:pPr marL="654550" lvl="1" indent="-178514">
              <a:buFont typeface="Arial" panose="020B0604020202020204" pitchFamily="34" charset="0"/>
              <a:buChar char="•"/>
            </a:pPr>
            <a:r>
              <a:rPr lang="en-US" dirty="0"/>
              <a:t>Consider this material as great advice</a:t>
            </a:r>
          </a:p>
          <a:p>
            <a:pPr marL="654550" lvl="1" indent="-178514">
              <a:buFont typeface="Arial" panose="020B0604020202020204" pitchFamily="34" charset="0"/>
              <a:buChar char="•"/>
            </a:pPr>
            <a:r>
              <a:rPr lang="en-US" dirty="0"/>
              <a:t>Keep is handy to reference throughout their term as GK</a:t>
            </a:r>
          </a:p>
        </p:txBody>
      </p:sp>
      <p:sp>
        <p:nvSpPr>
          <p:cNvPr id="4" name="Slide Number Placeholder 3"/>
          <p:cNvSpPr>
            <a:spLocks noGrp="1"/>
          </p:cNvSpPr>
          <p:nvPr>
            <p:ph type="sldNum" sz="quarter" idx="10"/>
          </p:nvPr>
        </p:nvSpPr>
        <p:spPr/>
        <p:txBody>
          <a:bodyPr/>
          <a:lstStyle/>
          <a:p>
            <a:fld id="{489778A1-60EF-4A6E-91E3-E3ED50985961}" type="slidenum">
              <a:rPr lang="en-US" smtClean="0"/>
              <a:pPr/>
              <a:t>2</a:t>
            </a:fld>
            <a:endParaRPr lang="en-US" dirty="0"/>
          </a:p>
        </p:txBody>
      </p:sp>
    </p:spTree>
    <p:extLst>
      <p:ext uri="{BB962C8B-B14F-4D97-AF65-F5344CB8AC3E}">
        <p14:creationId xmlns:p14="http://schemas.microsoft.com/office/powerpoint/2010/main" val="1245095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100" dirty="0"/>
              <a:t>What to say…</a:t>
            </a:r>
          </a:p>
          <a:p>
            <a:pPr marL="178514" indent="-178514">
              <a:buFont typeface="Arial" panose="020B0604020202020204" pitchFamily="34" charset="0"/>
              <a:buChar char="•"/>
            </a:pPr>
            <a:r>
              <a:rPr lang="en-US" dirty="0"/>
              <a:t>This workshop is a combination of best practices &amp; lessons learned from many Past Grand Knights.</a:t>
            </a:r>
          </a:p>
          <a:p>
            <a:pPr marL="178514" indent="-178514">
              <a:buFont typeface="Arial" panose="020B0604020202020204" pitchFamily="34" charset="0"/>
              <a:buChar char="•"/>
            </a:pPr>
            <a:r>
              <a:rPr lang="en-US" dirty="0"/>
              <a:t>If you follow these things, you should</a:t>
            </a:r>
          </a:p>
          <a:p>
            <a:pPr marL="714055" lvl="1" indent="-238018">
              <a:buFont typeface="+mj-lt"/>
              <a:buAutoNum type="arabicPeriod"/>
            </a:pPr>
            <a:r>
              <a:rPr lang="en-US" dirty="0"/>
              <a:t>Be seen as a successful GK by your council and your parish</a:t>
            </a:r>
          </a:p>
          <a:p>
            <a:pPr marL="714055" lvl="1" indent="-238018">
              <a:buFont typeface="+mj-lt"/>
              <a:buAutoNum type="arabicPeriod"/>
            </a:pPr>
            <a:r>
              <a:rPr lang="en-US" dirty="0"/>
              <a:t>Make the most of the time you put in (minimize spinning your wheels)</a:t>
            </a:r>
          </a:p>
          <a:p>
            <a:pPr marL="178514" indent="-178514">
              <a:buFont typeface="Arial" panose="020B0604020202020204" pitchFamily="34" charset="0"/>
              <a:buChar char="•"/>
            </a:pPr>
            <a:endParaRPr lang="en-US" dirty="0"/>
          </a:p>
          <a:p>
            <a:r>
              <a:rPr lang="en-US" sz="2100" dirty="0">
                <a:solidFill>
                  <a:srgbClr val="FF0000"/>
                </a:solidFill>
              </a:rPr>
              <a:t>What NOT to say…</a:t>
            </a:r>
          </a:p>
          <a:p>
            <a:pPr marL="178514" indent="-178514">
              <a:buFont typeface="Arial" panose="020B0604020202020204" pitchFamily="34" charset="0"/>
              <a:buChar char="•"/>
            </a:pPr>
            <a:r>
              <a:rPr lang="en-US" dirty="0">
                <a:solidFill>
                  <a:srgbClr val="FF0000"/>
                </a:solidFill>
              </a:rPr>
              <a:t>Anything negative</a:t>
            </a:r>
          </a:p>
          <a:p>
            <a:pPr marL="178514" indent="-178514">
              <a:buFont typeface="Arial" panose="020B0604020202020204" pitchFamily="34" charset="0"/>
              <a:buChar char="•"/>
            </a:pPr>
            <a:endParaRPr lang="en-US" dirty="0"/>
          </a:p>
          <a:p>
            <a:r>
              <a:rPr lang="en-US" sz="2100" dirty="0"/>
              <a:t>Overall message to get across…</a:t>
            </a:r>
          </a:p>
          <a:p>
            <a:pPr marL="178514" indent="-178514">
              <a:buFont typeface="Arial" panose="020B0604020202020204" pitchFamily="34" charset="0"/>
              <a:buChar char="•"/>
            </a:pPr>
            <a:r>
              <a:rPr lang="en-US" dirty="0"/>
              <a:t>You want them to</a:t>
            </a:r>
          </a:p>
          <a:p>
            <a:pPr marL="654550" lvl="1" indent="-178514">
              <a:buFont typeface="Arial" panose="020B0604020202020204" pitchFamily="34" charset="0"/>
              <a:buChar char="•"/>
            </a:pPr>
            <a:r>
              <a:rPr lang="en-US" dirty="0"/>
              <a:t>Consider this material as great advice</a:t>
            </a:r>
          </a:p>
          <a:p>
            <a:pPr marL="654550" lvl="1" indent="-178514">
              <a:buFont typeface="Arial" panose="020B0604020202020204" pitchFamily="34" charset="0"/>
              <a:buChar char="•"/>
            </a:pPr>
            <a:r>
              <a:rPr lang="en-US" dirty="0"/>
              <a:t>Keep is handy to reference throughout their term as GK</a:t>
            </a:r>
          </a:p>
        </p:txBody>
      </p:sp>
      <p:sp>
        <p:nvSpPr>
          <p:cNvPr id="4" name="Slide Number Placeholder 3"/>
          <p:cNvSpPr>
            <a:spLocks noGrp="1"/>
          </p:cNvSpPr>
          <p:nvPr>
            <p:ph type="sldNum" sz="quarter" idx="10"/>
          </p:nvPr>
        </p:nvSpPr>
        <p:spPr/>
        <p:txBody>
          <a:bodyPr/>
          <a:lstStyle/>
          <a:p>
            <a:fld id="{489778A1-60EF-4A6E-91E3-E3ED50985961}" type="slidenum">
              <a:rPr lang="en-US" smtClean="0"/>
              <a:pPr/>
              <a:t>3</a:t>
            </a:fld>
            <a:endParaRPr lang="en-US" dirty="0"/>
          </a:p>
        </p:txBody>
      </p:sp>
    </p:spTree>
    <p:extLst>
      <p:ext uri="{BB962C8B-B14F-4D97-AF65-F5344CB8AC3E}">
        <p14:creationId xmlns:p14="http://schemas.microsoft.com/office/powerpoint/2010/main" val="154441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4</a:t>
            </a:fld>
            <a:endParaRPr lang="en-US"/>
          </a:p>
        </p:txBody>
      </p:sp>
    </p:spTree>
    <p:extLst>
      <p:ext uri="{BB962C8B-B14F-4D97-AF65-F5344CB8AC3E}">
        <p14:creationId xmlns:p14="http://schemas.microsoft.com/office/powerpoint/2010/main" val="996566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5</a:t>
            </a:fld>
            <a:endParaRPr lang="en-US"/>
          </a:p>
        </p:txBody>
      </p:sp>
    </p:spTree>
    <p:extLst>
      <p:ext uri="{BB962C8B-B14F-4D97-AF65-F5344CB8AC3E}">
        <p14:creationId xmlns:p14="http://schemas.microsoft.com/office/powerpoint/2010/main" val="191507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6</a:t>
            </a:fld>
            <a:endParaRPr lang="en-US"/>
          </a:p>
        </p:txBody>
      </p:sp>
    </p:spTree>
    <p:extLst>
      <p:ext uri="{BB962C8B-B14F-4D97-AF65-F5344CB8AC3E}">
        <p14:creationId xmlns:p14="http://schemas.microsoft.com/office/powerpoint/2010/main" val="272499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7</a:t>
            </a:fld>
            <a:endParaRPr lang="en-US"/>
          </a:p>
        </p:txBody>
      </p:sp>
    </p:spTree>
    <p:extLst>
      <p:ext uri="{BB962C8B-B14F-4D97-AF65-F5344CB8AC3E}">
        <p14:creationId xmlns:p14="http://schemas.microsoft.com/office/powerpoint/2010/main" val="1342838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8</a:t>
            </a:fld>
            <a:endParaRPr lang="en-US"/>
          </a:p>
        </p:txBody>
      </p:sp>
    </p:spTree>
    <p:extLst>
      <p:ext uri="{BB962C8B-B14F-4D97-AF65-F5344CB8AC3E}">
        <p14:creationId xmlns:p14="http://schemas.microsoft.com/office/powerpoint/2010/main" val="768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9778A1-60EF-4A6E-91E3-E3ED50985961}" type="slidenum">
              <a:rPr lang="en-US" smtClean="0"/>
              <a:pPr/>
              <a:t>9</a:t>
            </a:fld>
            <a:endParaRPr lang="en-US"/>
          </a:p>
        </p:txBody>
      </p:sp>
    </p:spTree>
    <p:extLst>
      <p:ext uri="{BB962C8B-B14F-4D97-AF65-F5344CB8AC3E}">
        <p14:creationId xmlns:p14="http://schemas.microsoft.com/office/powerpoint/2010/main" val="3161673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7907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381000"/>
            <a:ext cx="52197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0"/>
            <a:ext cx="7162800" cy="1143000"/>
          </a:xfrm>
        </p:spPr>
        <p:txBody>
          <a:bodyPr/>
          <a:lstStyle/>
          <a:p>
            <a:r>
              <a:rPr lang="en-US"/>
              <a:t>Click to edit Master title style</a:t>
            </a:r>
          </a:p>
        </p:txBody>
      </p:sp>
      <p:sp>
        <p:nvSpPr>
          <p:cNvPr id="3" name="Text Placeholder 2"/>
          <p:cNvSpPr>
            <a:spLocks noGrp="1"/>
          </p:cNvSpPr>
          <p:nvPr>
            <p:ph type="body" sz="half" idx="1"/>
          </p:nvPr>
        </p:nvSpPr>
        <p:spPr>
          <a:xfrm>
            <a:off x="1600200" y="1752600"/>
            <a:ext cx="3467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752600"/>
            <a:ext cx="34671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1">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14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cap="none" spc="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stStyle>
          <a:p>
            <a:r>
              <a:rPr lang="en-US" dirty="0"/>
              <a:t>Click to edit Master title style</a:t>
            </a:r>
          </a:p>
        </p:txBody>
      </p:sp>
      <p:sp>
        <p:nvSpPr>
          <p:cNvPr id="3" name="Content Placeholder 2"/>
          <p:cNvSpPr>
            <a:spLocks noGrp="1"/>
          </p:cNvSpPr>
          <p:nvPr>
            <p:ph sz="half" idx="1"/>
          </p:nvPr>
        </p:nvSpPr>
        <p:spPr>
          <a:xfrm>
            <a:off x="1600200" y="17526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19700" y="1752600"/>
            <a:ext cx="3467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73737A"/>
            </a:gs>
            <a:gs pos="50000">
              <a:schemeClr val="bg1">
                <a:lumMod val="85000"/>
              </a:schemeClr>
            </a:gs>
            <a:gs pos="100000">
              <a:schemeClr val="bg1"/>
            </a:gs>
          </a:gsLst>
          <a:lin ang="21000000" scaled="0"/>
          <a:tileRect/>
        </a:gra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5867400"/>
            <a:ext cx="9144000" cy="990600"/>
          </a:xfrm>
          <a:prstGeom prst="rect">
            <a:avLst/>
          </a:prstGeom>
          <a:solidFill>
            <a:srgbClr val="00112F"/>
          </a:solidFill>
          <a:ln w="9525">
            <a:noFill/>
            <a:miter lim="800000"/>
            <a:headEnd/>
            <a:tailEnd/>
          </a:ln>
          <a:effectLst/>
        </p:spPr>
        <p:txBody>
          <a:bodyPr wrap="none" anchor="ctr"/>
          <a:lstStyle/>
          <a:p>
            <a:pPr>
              <a:defRPr/>
            </a:pPr>
            <a:endParaRPr lang="en-US" dirty="0"/>
          </a:p>
        </p:txBody>
      </p:sp>
      <p:sp>
        <p:nvSpPr>
          <p:cNvPr id="19" name="Rectangle 18"/>
          <p:cNvSpPr/>
          <p:nvPr/>
        </p:nvSpPr>
        <p:spPr bwMode="auto">
          <a:xfrm>
            <a:off x="685800" y="5867400"/>
            <a:ext cx="8458200" cy="762000"/>
          </a:xfrm>
          <a:prstGeom prst="rect">
            <a:avLst/>
          </a:prstGeom>
          <a:gradFill>
            <a:gsLst>
              <a:gs pos="1000">
                <a:srgbClr val="00112F"/>
              </a:gs>
              <a:gs pos="50000">
                <a:srgbClr val="A7A7B1"/>
              </a:gs>
              <a:gs pos="62000">
                <a:schemeClr val="bg1"/>
              </a:gs>
            </a:gsLst>
            <a:lin ang="21000000" scaled="0"/>
          </a:gradFill>
          <a:ln w="9525"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1031" name="Rectangle 7"/>
          <p:cNvSpPr>
            <a:spLocks noChangeArrowheads="1"/>
          </p:cNvSpPr>
          <p:nvPr/>
        </p:nvSpPr>
        <p:spPr bwMode="auto">
          <a:xfrm>
            <a:off x="685800" y="0"/>
            <a:ext cx="8458200" cy="5886450"/>
          </a:xfrm>
          <a:prstGeom prst="rect">
            <a:avLst/>
          </a:prstGeom>
          <a:solidFill>
            <a:srgbClr val="00112F"/>
          </a:solidFill>
          <a:ln w="9525">
            <a:noFill/>
            <a:miter lim="800000"/>
            <a:headEnd/>
            <a:tailEnd/>
          </a:ln>
          <a:effectLst/>
        </p:spPr>
        <p:txBody>
          <a:bodyPr wrap="none" anchor="ctr"/>
          <a:lstStyle/>
          <a:p>
            <a:pPr>
              <a:defRPr/>
            </a:pPr>
            <a:endParaRPr lang="en-US" dirty="0"/>
          </a:p>
        </p:txBody>
      </p:sp>
      <p:sp>
        <p:nvSpPr>
          <p:cNvPr id="1026" name="Rectangle 2"/>
          <p:cNvSpPr>
            <a:spLocks noGrp="1" noChangeArrowheads="1"/>
          </p:cNvSpPr>
          <p:nvPr>
            <p:ph type="title"/>
          </p:nvPr>
        </p:nvSpPr>
        <p:spPr bwMode="auto">
          <a:xfrm>
            <a:off x="1524000" y="381000"/>
            <a:ext cx="716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3" name="Rectangle 9"/>
          <p:cNvSpPr>
            <a:spLocks noChangeArrowheads="1"/>
          </p:cNvSpPr>
          <p:nvPr/>
        </p:nvSpPr>
        <p:spPr bwMode="auto">
          <a:xfrm>
            <a:off x="0" y="0"/>
            <a:ext cx="685800" cy="5867400"/>
          </a:xfrm>
          <a:prstGeom prst="rect">
            <a:avLst/>
          </a:prstGeom>
          <a:gradFill flip="none" rotWithShape="1">
            <a:gsLst>
              <a:gs pos="0">
                <a:srgbClr val="00112F"/>
              </a:gs>
              <a:gs pos="50000">
                <a:srgbClr val="C8C8D2">
                  <a:shade val="67500"/>
                  <a:satMod val="115000"/>
                </a:srgbClr>
              </a:gs>
              <a:gs pos="100000">
                <a:schemeClr val="bg1"/>
              </a:gs>
            </a:gsLst>
            <a:lin ang="16200000" scaled="1"/>
            <a:tileRect/>
          </a:gradFill>
          <a:ln w="9525">
            <a:noFill/>
            <a:miter lim="800000"/>
            <a:headEnd/>
            <a:tailEnd/>
          </a:ln>
          <a:effectLst/>
        </p:spPr>
        <p:txBody>
          <a:bodyPr wrap="none" anchor="ctr"/>
          <a:lstStyle/>
          <a:p>
            <a:pPr>
              <a:defRPr/>
            </a:pPr>
            <a:endParaRPr lang="en-US" dirty="0"/>
          </a:p>
        </p:txBody>
      </p:sp>
      <p:sp>
        <p:nvSpPr>
          <p:cNvPr id="2" name="Rectangle 3"/>
          <p:cNvSpPr>
            <a:spLocks noGrp="1" noChangeArrowheads="1"/>
          </p:cNvSpPr>
          <p:nvPr>
            <p:ph type="body" idx="1"/>
          </p:nvPr>
        </p:nvSpPr>
        <p:spPr bwMode="auto">
          <a:xfrm>
            <a:off x="1600200" y="1752600"/>
            <a:ext cx="7086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pic>
        <p:nvPicPr>
          <p:cNvPr id="1032" name="Picture 16" descr="KofC_ServiceLogo"/>
          <p:cNvPicPr>
            <a:picLocks noChangeAspect="1" noChangeArrowheads="1"/>
          </p:cNvPicPr>
          <p:nvPr/>
        </p:nvPicPr>
        <p:blipFill>
          <a:blip r:embed="rId14" cstate="print"/>
          <a:srcRect/>
          <a:stretch>
            <a:fillRect/>
          </a:stretch>
        </p:blipFill>
        <p:spPr bwMode="auto">
          <a:xfrm>
            <a:off x="6172200" y="5943600"/>
            <a:ext cx="2736850" cy="631825"/>
          </a:xfrm>
          <a:prstGeom prst="rect">
            <a:avLst/>
          </a:prstGeom>
          <a:noFill/>
          <a:ln w="9525">
            <a:noFill/>
            <a:miter lim="800000"/>
            <a:headEnd/>
            <a:tailEnd/>
          </a:ln>
        </p:spPr>
      </p:pic>
      <p:cxnSp>
        <p:nvCxnSpPr>
          <p:cNvPr id="9" name="Straight Connector 8"/>
          <p:cNvCxnSpPr/>
          <p:nvPr/>
        </p:nvCxnSpPr>
        <p:spPr bwMode="auto">
          <a:xfrm rot="5400000">
            <a:off x="-2628105" y="3313906"/>
            <a:ext cx="6627812" cy="3175"/>
          </a:xfrm>
          <a:prstGeom prst="line">
            <a:avLst/>
          </a:prstGeom>
          <a:ln>
            <a:solidFill>
              <a:srgbClr val="A7A7B1"/>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bwMode="auto">
          <a:xfrm rot="10800000" flipV="1">
            <a:off x="0" y="5865813"/>
            <a:ext cx="9144000" cy="1587"/>
          </a:xfrm>
          <a:prstGeom prst="line">
            <a:avLst/>
          </a:prstGeom>
          <a:ln>
            <a:solidFill>
              <a:srgbClr val="A7A7B1"/>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14" name="Straight Connector 13"/>
          <p:cNvCxnSpPr/>
          <p:nvPr/>
        </p:nvCxnSpPr>
        <p:spPr bwMode="auto">
          <a:xfrm rot="10800000" flipV="1">
            <a:off x="685800" y="6629400"/>
            <a:ext cx="8459788" cy="0"/>
          </a:xfrm>
          <a:prstGeom prst="line">
            <a:avLst/>
          </a:prstGeom>
          <a:ln>
            <a:solidFill>
              <a:srgbClr val="A7A7B1"/>
            </a:solidFill>
            <a:headEnd type="none" w="med" len="med"/>
            <a:tailEnd type="none" w="med" len="med"/>
          </a:ln>
        </p:spPr>
        <p:style>
          <a:lnRef idx="3">
            <a:schemeClr val="accent3"/>
          </a:lnRef>
          <a:fillRef idx="0">
            <a:schemeClr val="accent3"/>
          </a:fillRef>
          <a:effectRef idx="2">
            <a:schemeClr val="accent3"/>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Trump Mediaeval" charset="0"/>
        </a:defRPr>
      </a:lvl2pPr>
      <a:lvl3pPr algn="ctr" rtl="0" eaLnBrk="1" fontAlgn="base" hangingPunct="1">
        <a:spcBef>
          <a:spcPct val="0"/>
        </a:spcBef>
        <a:spcAft>
          <a:spcPct val="0"/>
        </a:spcAft>
        <a:defRPr sz="4400">
          <a:solidFill>
            <a:schemeClr val="bg1"/>
          </a:solidFill>
          <a:latin typeface="Trump Mediaeval" charset="0"/>
        </a:defRPr>
      </a:lvl3pPr>
      <a:lvl4pPr algn="ctr" rtl="0" eaLnBrk="1" fontAlgn="base" hangingPunct="1">
        <a:spcBef>
          <a:spcPct val="0"/>
        </a:spcBef>
        <a:spcAft>
          <a:spcPct val="0"/>
        </a:spcAft>
        <a:defRPr sz="4400">
          <a:solidFill>
            <a:schemeClr val="bg1"/>
          </a:solidFill>
          <a:latin typeface="Trump Mediaeval" charset="0"/>
        </a:defRPr>
      </a:lvl4pPr>
      <a:lvl5pPr algn="ctr" rtl="0" eaLnBrk="1" fontAlgn="base" hangingPunct="1">
        <a:spcBef>
          <a:spcPct val="0"/>
        </a:spcBef>
        <a:spcAft>
          <a:spcPct val="0"/>
        </a:spcAft>
        <a:defRPr sz="4400">
          <a:solidFill>
            <a:schemeClr val="bg1"/>
          </a:solidFill>
          <a:latin typeface="Trump Mediaeval" charset="0"/>
        </a:defRPr>
      </a:lvl5pPr>
      <a:lvl6pPr marL="457200" algn="ctr" rtl="0" eaLnBrk="1" fontAlgn="base" hangingPunct="1">
        <a:spcBef>
          <a:spcPct val="0"/>
        </a:spcBef>
        <a:spcAft>
          <a:spcPct val="0"/>
        </a:spcAft>
        <a:defRPr sz="4400">
          <a:solidFill>
            <a:schemeClr val="bg1"/>
          </a:solidFill>
          <a:latin typeface="Trump Mediaeval" charset="0"/>
        </a:defRPr>
      </a:lvl6pPr>
      <a:lvl7pPr marL="914400" algn="ctr" rtl="0" eaLnBrk="1" fontAlgn="base" hangingPunct="1">
        <a:spcBef>
          <a:spcPct val="0"/>
        </a:spcBef>
        <a:spcAft>
          <a:spcPct val="0"/>
        </a:spcAft>
        <a:defRPr sz="4400">
          <a:solidFill>
            <a:schemeClr val="bg1"/>
          </a:solidFill>
          <a:latin typeface="Trump Mediaeval" charset="0"/>
        </a:defRPr>
      </a:lvl7pPr>
      <a:lvl8pPr marL="1371600" algn="ctr" rtl="0" eaLnBrk="1" fontAlgn="base" hangingPunct="1">
        <a:spcBef>
          <a:spcPct val="0"/>
        </a:spcBef>
        <a:spcAft>
          <a:spcPct val="0"/>
        </a:spcAft>
        <a:defRPr sz="4400">
          <a:solidFill>
            <a:schemeClr val="bg1"/>
          </a:solidFill>
          <a:latin typeface="Trump Mediaeval" charset="0"/>
        </a:defRPr>
      </a:lvl8pPr>
      <a:lvl9pPr marL="1828800" algn="ctr" rtl="0" eaLnBrk="1" fontAlgn="base" hangingPunct="1">
        <a:spcBef>
          <a:spcPct val="0"/>
        </a:spcBef>
        <a:spcAft>
          <a:spcPct val="0"/>
        </a:spcAft>
        <a:defRPr sz="4400">
          <a:solidFill>
            <a:schemeClr val="bg1"/>
          </a:solidFill>
          <a:latin typeface="Trump Mediaev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kofc.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07EF18-9094-4857-AFD4-83A763C2AEFF}"/>
              </a:ext>
            </a:extLst>
          </p:cNvPr>
          <p:cNvSpPr txBox="1"/>
          <p:nvPr/>
        </p:nvSpPr>
        <p:spPr>
          <a:xfrm>
            <a:off x="838200" y="6019800"/>
            <a:ext cx="4556632"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pic>
        <p:nvPicPr>
          <p:cNvPr id="2" name="Picture 1">
            <a:extLst>
              <a:ext uri="{FF2B5EF4-FFF2-40B4-BE49-F238E27FC236}">
                <a16:creationId xmlns:a16="http://schemas.microsoft.com/office/drawing/2014/main" id="{B46CB6DC-4346-4A18-8408-ABFBD91315A3}"/>
              </a:ext>
            </a:extLst>
          </p:cNvPr>
          <p:cNvPicPr>
            <a:picLocks noChangeAspect="1"/>
          </p:cNvPicPr>
          <p:nvPr/>
        </p:nvPicPr>
        <p:blipFill>
          <a:blip r:embed="rId3"/>
          <a:stretch>
            <a:fillRect/>
          </a:stretch>
        </p:blipFill>
        <p:spPr>
          <a:xfrm>
            <a:off x="826477" y="348400"/>
            <a:ext cx="8104856" cy="1223691"/>
          </a:xfrm>
          <a:prstGeom prst="rect">
            <a:avLst/>
          </a:prstGeom>
        </p:spPr>
      </p:pic>
      <p:pic>
        <p:nvPicPr>
          <p:cNvPr id="6" name="Picture 5">
            <a:extLst>
              <a:ext uri="{FF2B5EF4-FFF2-40B4-BE49-F238E27FC236}">
                <a16:creationId xmlns:a16="http://schemas.microsoft.com/office/drawing/2014/main" id="{B3652DED-ACBC-4A19-8BDD-3546211D5E27}"/>
              </a:ext>
            </a:extLst>
          </p:cNvPr>
          <p:cNvPicPr>
            <a:picLocks noChangeAspect="1"/>
          </p:cNvPicPr>
          <p:nvPr/>
        </p:nvPicPr>
        <p:blipFill>
          <a:blip r:embed="rId4"/>
          <a:stretch>
            <a:fillRect/>
          </a:stretch>
        </p:blipFill>
        <p:spPr>
          <a:xfrm>
            <a:off x="838200" y="1597749"/>
            <a:ext cx="8093133" cy="4136300"/>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D1D430E-C569-4F2C-A74A-F7BA7E031EAC}"/>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pic>
        <p:nvPicPr>
          <p:cNvPr id="3" name="Picture 2">
            <a:extLst>
              <a:ext uri="{FF2B5EF4-FFF2-40B4-BE49-F238E27FC236}">
                <a16:creationId xmlns:a16="http://schemas.microsoft.com/office/drawing/2014/main" id="{30C9397A-4669-4724-B7E3-08EAD66115BD}"/>
              </a:ext>
            </a:extLst>
          </p:cNvPr>
          <p:cNvPicPr>
            <a:picLocks noChangeAspect="1"/>
          </p:cNvPicPr>
          <p:nvPr/>
        </p:nvPicPr>
        <p:blipFill>
          <a:blip r:embed="rId3"/>
          <a:stretch>
            <a:fillRect/>
          </a:stretch>
        </p:blipFill>
        <p:spPr>
          <a:xfrm>
            <a:off x="1447800" y="228600"/>
            <a:ext cx="6772275" cy="1876425"/>
          </a:xfrm>
          <a:prstGeom prst="rect">
            <a:avLst/>
          </a:prstGeom>
        </p:spPr>
      </p:pic>
      <p:sp>
        <p:nvSpPr>
          <p:cNvPr id="4" name="TextBox 3">
            <a:extLst>
              <a:ext uri="{FF2B5EF4-FFF2-40B4-BE49-F238E27FC236}">
                <a16:creationId xmlns:a16="http://schemas.microsoft.com/office/drawing/2014/main" id="{BC07C1B4-F361-45B9-B468-9CD2AA045AEB}"/>
              </a:ext>
            </a:extLst>
          </p:cNvPr>
          <p:cNvSpPr txBox="1"/>
          <p:nvPr/>
        </p:nvSpPr>
        <p:spPr>
          <a:xfrm>
            <a:off x="838201" y="2133600"/>
            <a:ext cx="8001000" cy="2246769"/>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bg1"/>
                </a:solidFill>
              </a:rPr>
              <a:t>Officers’ Desk Reference</a:t>
            </a:r>
            <a:r>
              <a:rPr lang="en-US" sz="2000" dirty="0">
                <a:solidFill>
                  <a:schemeClr val="bg1"/>
                </a:solidFill>
              </a:rPr>
              <a:t> – This provides answers to frequently asked questions about our name and emblem, home corporations, membership issues, tax issues, fraternal issues, council and assembly issues, the Fourth Degree and social communications.</a:t>
            </a:r>
          </a:p>
          <a:p>
            <a:pPr marL="285750" indent="-285750">
              <a:buFont typeface="Arial" panose="020B0604020202020204" pitchFamily="34" charset="0"/>
              <a:buChar char="•"/>
            </a:pPr>
            <a:r>
              <a:rPr lang="en-US" sz="2000" b="1" dirty="0">
                <a:solidFill>
                  <a:schemeClr val="bg1"/>
                </a:solidFill>
              </a:rPr>
              <a:t>Office of Youth Protection </a:t>
            </a:r>
            <a:r>
              <a:rPr lang="en-US" sz="2000" dirty="0">
                <a:solidFill>
                  <a:schemeClr val="bg1"/>
                </a:solidFill>
              </a:rPr>
              <a:t>is a one-stop shop to tell District Deputies just about everything they need to know about youth protection for the Knights of Columbus and their Diocese.</a:t>
            </a:r>
          </a:p>
        </p:txBody>
      </p:sp>
    </p:spTree>
    <p:extLst>
      <p:ext uri="{BB962C8B-B14F-4D97-AF65-F5344CB8AC3E}">
        <p14:creationId xmlns:p14="http://schemas.microsoft.com/office/powerpoint/2010/main" val="3525749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D1D430E-C569-4F2C-A74A-F7BA7E031EAC}"/>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pic>
        <p:nvPicPr>
          <p:cNvPr id="3" name="Picture 2">
            <a:extLst>
              <a:ext uri="{FF2B5EF4-FFF2-40B4-BE49-F238E27FC236}">
                <a16:creationId xmlns:a16="http://schemas.microsoft.com/office/drawing/2014/main" id="{30C9397A-4669-4724-B7E3-08EAD66115BD}"/>
              </a:ext>
            </a:extLst>
          </p:cNvPr>
          <p:cNvPicPr>
            <a:picLocks noChangeAspect="1"/>
          </p:cNvPicPr>
          <p:nvPr/>
        </p:nvPicPr>
        <p:blipFill>
          <a:blip r:embed="rId3"/>
          <a:stretch>
            <a:fillRect/>
          </a:stretch>
        </p:blipFill>
        <p:spPr>
          <a:xfrm>
            <a:off x="1447800" y="228600"/>
            <a:ext cx="6772275" cy="1876425"/>
          </a:xfrm>
          <a:prstGeom prst="rect">
            <a:avLst/>
          </a:prstGeom>
        </p:spPr>
      </p:pic>
      <p:sp>
        <p:nvSpPr>
          <p:cNvPr id="4" name="TextBox 3">
            <a:extLst>
              <a:ext uri="{FF2B5EF4-FFF2-40B4-BE49-F238E27FC236}">
                <a16:creationId xmlns:a16="http://schemas.microsoft.com/office/drawing/2014/main" id="{BC07C1B4-F361-45B9-B468-9CD2AA045AEB}"/>
              </a:ext>
            </a:extLst>
          </p:cNvPr>
          <p:cNvSpPr txBox="1"/>
          <p:nvPr/>
        </p:nvSpPr>
        <p:spPr>
          <a:xfrm>
            <a:off x="838201" y="2133600"/>
            <a:ext cx="8001000" cy="3754874"/>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chemeClr val="bg1"/>
                </a:solidFill>
              </a:rPr>
              <a:t>Home Corporations:  </a:t>
            </a:r>
            <a:r>
              <a:rPr lang="en-US" sz="2000" dirty="0">
                <a:solidFill>
                  <a:schemeClr val="bg1"/>
                </a:solidFill>
              </a:rPr>
              <a:t>The Knights of Columbus conducts its charitable and fraternal mission through an extensive network of subordinate councils, which are prohibited from owning real property. Subordinate councils have the discretion to choose a suitable location to conduct their activities in light of the mission and identity of the Knights of Columbus. The Supreme Council has strongly encouraged councils to meet at a local parish, in accord with the original vision of Father McGivney. The Handbook for Councils using Home corporations contains important information.</a:t>
            </a:r>
          </a:p>
          <a:p>
            <a:pPr marL="285750" indent="-285750">
              <a:buFont typeface="Arial" panose="020B0604020202020204" pitchFamily="34" charset="0"/>
              <a:buChar char="•"/>
            </a:pPr>
            <a:r>
              <a:rPr lang="en-US" sz="2000" b="1" dirty="0">
                <a:solidFill>
                  <a:schemeClr val="bg1"/>
                </a:solidFill>
              </a:rPr>
              <a:t>Fraternal Training Portal</a:t>
            </a:r>
            <a:r>
              <a:rPr lang="en-US" sz="2000" dirty="0">
                <a:solidFill>
                  <a:schemeClr val="bg1"/>
                </a:solidFill>
              </a:rPr>
              <a:t> provides an entire library of courses to assist councils, districts and assemblies in their daily activities.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00716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D1D430E-C569-4F2C-A74A-F7BA7E031EAC}"/>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pic>
        <p:nvPicPr>
          <p:cNvPr id="3" name="Picture 2">
            <a:extLst>
              <a:ext uri="{FF2B5EF4-FFF2-40B4-BE49-F238E27FC236}">
                <a16:creationId xmlns:a16="http://schemas.microsoft.com/office/drawing/2014/main" id="{30C9397A-4669-4724-B7E3-08EAD66115BD}"/>
              </a:ext>
            </a:extLst>
          </p:cNvPr>
          <p:cNvPicPr>
            <a:picLocks noChangeAspect="1"/>
          </p:cNvPicPr>
          <p:nvPr/>
        </p:nvPicPr>
        <p:blipFill>
          <a:blip r:embed="rId3"/>
          <a:stretch>
            <a:fillRect/>
          </a:stretch>
        </p:blipFill>
        <p:spPr>
          <a:xfrm>
            <a:off x="1447800" y="228600"/>
            <a:ext cx="6772275" cy="1876425"/>
          </a:xfrm>
          <a:prstGeom prst="rect">
            <a:avLst/>
          </a:prstGeom>
        </p:spPr>
      </p:pic>
      <p:sp>
        <p:nvSpPr>
          <p:cNvPr id="4" name="TextBox 3">
            <a:extLst>
              <a:ext uri="{FF2B5EF4-FFF2-40B4-BE49-F238E27FC236}">
                <a16:creationId xmlns:a16="http://schemas.microsoft.com/office/drawing/2014/main" id="{BC07C1B4-F361-45B9-B468-9CD2AA045AEB}"/>
              </a:ext>
            </a:extLst>
          </p:cNvPr>
          <p:cNvSpPr txBox="1"/>
          <p:nvPr/>
        </p:nvSpPr>
        <p:spPr>
          <a:xfrm>
            <a:off x="838201" y="2284274"/>
            <a:ext cx="8001000" cy="1754326"/>
          </a:xfrm>
          <a:prstGeom prst="rect">
            <a:avLst/>
          </a:prstGeom>
          <a:noFill/>
        </p:spPr>
        <p:txBody>
          <a:bodyPr wrap="square" rtlCol="0">
            <a:spAutoFit/>
          </a:bodyPr>
          <a:lstStyle/>
          <a:p>
            <a:pPr lvl="0"/>
            <a:r>
              <a:rPr lang="en-US" b="1" dirty="0">
                <a:solidFill>
                  <a:schemeClr val="bg1"/>
                </a:solidFill>
              </a:rPr>
              <a:t>Order council supplies</a:t>
            </a:r>
            <a:r>
              <a:rPr lang="en-US" dirty="0">
                <a:solidFill>
                  <a:schemeClr val="bg1"/>
                </a:solidFill>
              </a:rPr>
              <a:t> which can be charged to your council’s account. </a:t>
            </a:r>
          </a:p>
          <a:p>
            <a:pPr marL="285750" lvl="0" indent="-285750">
              <a:buFont typeface="Arial" panose="020B0604020202020204" pitchFamily="34" charset="0"/>
              <a:buChar char="•"/>
            </a:pPr>
            <a:r>
              <a:rPr lang="en-US" dirty="0">
                <a:solidFill>
                  <a:schemeClr val="bg1"/>
                </a:solidFill>
              </a:rPr>
              <a:t>Click on </a:t>
            </a:r>
            <a:r>
              <a:rPr lang="en-US" b="1" dirty="0">
                <a:solidFill>
                  <a:schemeClr val="bg1"/>
                </a:solidFill>
              </a:rPr>
              <a:t>Supplies Online </a:t>
            </a:r>
            <a:r>
              <a:rPr lang="en-US" dirty="0">
                <a:solidFill>
                  <a:schemeClr val="bg1"/>
                </a:solidFill>
              </a:rPr>
              <a:t>to view the materials available and place your order.</a:t>
            </a:r>
          </a:p>
          <a:p>
            <a:pPr marL="285750" lvl="0" indent="-285750">
              <a:buFont typeface="Arial" panose="020B0604020202020204" pitchFamily="34" charset="0"/>
              <a:buChar char="•"/>
            </a:pPr>
            <a:r>
              <a:rPr lang="en-US" dirty="0">
                <a:solidFill>
                  <a:schemeClr val="bg1"/>
                </a:solidFill>
              </a:rPr>
              <a:t>Gift items are also available by clicking on the </a:t>
            </a:r>
            <a:r>
              <a:rPr lang="en-US" b="1" dirty="0">
                <a:solidFill>
                  <a:schemeClr val="bg1"/>
                </a:solidFill>
              </a:rPr>
              <a:t>Knights Gear </a:t>
            </a:r>
            <a:r>
              <a:rPr lang="en-US" dirty="0">
                <a:solidFill>
                  <a:schemeClr val="bg1"/>
                </a:solidFill>
              </a:rPr>
              <a:t>logo, which brings you to knightsgear.com. Through this website, your council can also order customized apparel (e.g. your council’s name and number).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3258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D1D430E-C569-4F2C-A74A-F7BA7E031EAC}"/>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sp>
        <p:nvSpPr>
          <p:cNvPr id="12" name="TextBox 2">
            <a:extLst>
              <a:ext uri="{FF2B5EF4-FFF2-40B4-BE49-F238E27FC236}">
                <a16:creationId xmlns:a16="http://schemas.microsoft.com/office/drawing/2014/main" id="{DEEEB255-40C2-4B12-8135-85A33BA0B9AC}"/>
              </a:ext>
            </a:extLst>
          </p:cNvPr>
          <p:cNvSpPr txBox="1">
            <a:spLocks noChangeArrowheads="1"/>
          </p:cNvSpPr>
          <p:nvPr/>
        </p:nvSpPr>
        <p:spPr bwMode="auto">
          <a:xfrm>
            <a:off x="914400" y="415613"/>
            <a:ext cx="7620000" cy="769441"/>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Tabs – Membership </a:t>
            </a:r>
          </a:p>
        </p:txBody>
      </p:sp>
      <p:pic>
        <p:nvPicPr>
          <p:cNvPr id="4" name="Picture 3">
            <a:extLst>
              <a:ext uri="{FF2B5EF4-FFF2-40B4-BE49-F238E27FC236}">
                <a16:creationId xmlns:a16="http://schemas.microsoft.com/office/drawing/2014/main" id="{CEC37563-1ED1-4205-B016-D8D93EB62030}"/>
              </a:ext>
            </a:extLst>
          </p:cNvPr>
          <p:cNvPicPr>
            <a:picLocks noChangeAspect="1"/>
          </p:cNvPicPr>
          <p:nvPr/>
        </p:nvPicPr>
        <p:blipFill>
          <a:blip r:embed="rId3"/>
          <a:stretch>
            <a:fillRect/>
          </a:stretch>
        </p:blipFill>
        <p:spPr>
          <a:xfrm>
            <a:off x="874542" y="1156153"/>
            <a:ext cx="7991803" cy="2200275"/>
          </a:xfrm>
          <a:prstGeom prst="rect">
            <a:avLst/>
          </a:prstGeom>
        </p:spPr>
      </p:pic>
    </p:spTree>
    <p:extLst>
      <p:ext uri="{BB962C8B-B14F-4D97-AF65-F5344CB8AC3E}">
        <p14:creationId xmlns:p14="http://schemas.microsoft.com/office/powerpoint/2010/main" val="3755177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D1D430E-C569-4F2C-A74A-F7BA7E031EAC}"/>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sp>
        <p:nvSpPr>
          <p:cNvPr id="12" name="TextBox 2">
            <a:extLst>
              <a:ext uri="{FF2B5EF4-FFF2-40B4-BE49-F238E27FC236}">
                <a16:creationId xmlns:a16="http://schemas.microsoft.com/office/drawing/2014/main" id="{DEEEB255-40C2-4B12-8135-85A33BA0B9AC}"/>
              </a:ext>
            </a:extLst>
          </p:cNvPr>
          <p:cNvSpPr txBox="1">
            <a:spLocks noChangeArrowheads="1"/>
          </p:cNvSpPr>
          <p:nvPr/>
        </p:nvSpPr>
        <p:spPr bwMode="auto">
          <a:xfrm>
            <a:off x="914400" y="415613"/>
            <a:ext cx="7620000" cy="769441"/>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Tabs – Reports</a:t>
            </a:r>
          </a:p>
        </p:txBody>
      </p:sp>
      <p:pic>
        <p:nvPicPr>
          <p:cNvPr id="2" name="Picture 1">
            <a:extLst>
              <a:ext uri="{FF2B5EF4-FFF2-40B4-BE49-F238E27FC236}">
                <a16:creationId xmlns:a16="http://schemas.microsoft.com/office/drawing/2014/main" id="{FFAE7252-91BF-45D1-82E9-8FF4CBBF1A18}"/>
              </a:ext>
            </a:extLst>
          </p:cNvPr>
          <p:cNvPicPr>
            <a:picLocks noChangeAspect="1"/>
          </p:cNvPicPr>
          <p:nvPr/>
        </p:nvPicPr>
        <p:blipFill>
          <a:blip r:embed="rId3"/>
          <a:stretch>
            <a:fillRect/>
          </a:stretch>
        </p:blipFill>
        <p:spPr>
          <a:xfrm>
            <a:off x="838200" y="1247775"/>
            <a:ext cx="8148637" cy="4025972"/>
          </a:xfrm>
          <a:prstGeom prst="rect">
            <a:avLst/>
          </a:prstGeom>
        </p:spPr>
      </p:pic>
    </p:spTree>
    <p:extLst>
      <p:ext uri="{BB962C8B-B14F-4D97-AF65-F5344CB8AC3E}">
        <p14:creationId xmlns:p14="http://schemas.microsoft.com/office/powerpoint/2010/main" val="4056229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D1D430E-C569-4F2C-A74A-F7BA7E031EAC}"/>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sp>
        <p:nvSpPr>
          <p:cNvPr id="12" name="TextBox 2">
            <a:extLst>
              <a:ext uri="{FF2B5EF4-FFF2-40B4-BE49-F238E27FC236}">
                <a16:creationId xmlns:a16="http://schemas.microsoft.com/office/drawing/2014/main" id="{DEEEB255-40C2-4B12-8135-85A33BA0B9AC}"/>
              </a:ext>
            </a:extLst>
          </p:cNvPr>
          <p:cNvSpPr txBox="1">
            <a:spLocks noChangeArrowheads="1"/>
          </p:cNvSpPr>
          <p:nvPr/>
        </p:nvSpPr>
        <p:spPr bwMode="auto">
          <a:xfrm>
            <a:off x="914400" y="76200"/>
            <a:ext cx="7620000" cy="769441"/>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Tabs – Forms</a:t>
            </a:r>
          </a:p>
        </p:txBody>
      </p:sp>
      <p:pic>
        <p:nvPicPr>
          <p:cNvPr id="2" name="Picture 1">
            <a:extLst>
              <a:ext uri="{FF2B5EF4-FFF2-40B4-BE49-F238E27FC236}">
                <a16:creationId xmlns:a16="http://schemas.microsoft.com/office/drawing/2014/main" id="{33D053F9-C628-4B21-AD88-86FFD28E7628}"/>
              </a:ext>
            </a:extLst>
          </p:cNvPr>
          <p:cNvPicPr>
            <a:picLocks noChangeAspect="1"/>
          </p:cNvPicPr>
          <p:nvPr/>
        </p:nvPicPr>
        <p:blipFill>
          <a:blip r:embed="rId3"/>
          <a:stretch>
            <a:fillRect/>
          </a:stretch>
        </p:blipFill>
        <p:spPr>
          <a:xfrm>
            <a:off x="902154" y="845642"/>
            <a:ext cx="7960066" cy="4793158"/>
          </a:xfrm>
          <a:prstGeom prst="rect">
            <a:avLst/>
          </a:prstGeom>
        </p:spPr>
      </p:pic>
    </p:spTree>
    <p:extLst>
      <p:ext uri="{BB962C8B-B14F-4D97-AF65-F5344CB8AC3E}">
        <p14:creationId xmlns:p14="http://schemas.microsoft.com/office/powerpoint/2010/main" val="318882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D1D430E-C569-4F2C-A74A-F7BA7E031EAC}"/>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sp>
        <p:nvSpPr>
          <p:cNvPr id="12" name="TextBox 2">
            <a:extLst>
              <a:ext uri="{FF2B5EF4-FFF2-40B4-BE49-F238E27FC236}">
                <a16:creationId xmlns:a16="http://schemas.microsoft.com/office/drawing/2014/main" id="{DEEEB255-40C2-4B12-8135-85A33BA0B9AC}"/>
              </a:ext>
            </a:extLst>
          </p:cNvPr>
          <p:cNvSpPr txBox="1">
            <a:spLocks noChangeArrowheads="1"/>
          </p:cNvSpPr>
          <p:nvPr/>
        </p:nvSpPr>
        <p:spPr bwMode="auto">
          <a:xfrm>
            <a:off x="914400" y="415613"/>
            <a:ext cx="7620000" cy="769441"/>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Tabs – Publications</a:t>
            </a:r>
          </a:p>
        </p:txBody>
      </p:sp>
      <p:pic>
        <p:nvPicPr>
          <p:cNvPr id="2" name="Picture 1">
            <a:extLst>
              <a:ext uri="{FF2B5EF4-FFF2-40B4-BE49-F238E27FC236}">
                <a16:creationId xmlns:a16="http://schemas.microsoft.com/office/drawing/2014/main" id="{B0B443BC-3A01-4573-A6CB-7625B0D0A2FD}"/>
              </a:ext>
            </a:extLst>
          </p:cNvPr>
          <p:cNvPicPr>
            <a:picLocks noChangeAspect="1"/>
          </p:cNvPicPr>
          <p:nvPr/>
        </p:nvPicPr>
        <p:blipFill>
          <a:blip r:embed="rId3"/>
          <a:stretch>
            <a:fillRect/>
          </a:stretch>
        </p:blipFill>
        <p:spPr>
          <a:xfrm>
            <a:off x="838200" y="1314308"/>
            <a:ext cx="8167687" cy="3096878"/>
          </a:xfrm>
          <a:prstGeom prst="rect">
            <a:avLst/>
          </a:prstGeom>
        </p:spPr>
      </p:pic>
    </p:spTree>
    <p:extLst>
      <p:ext uri="{BB962C8B-B14F-4D97-AF65-F5344CB8AC3E}">
        <p14:creationId xmlns:p14="http://schemas.microsoft.com/office/powerpoint/2010/main" val="1414358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D1D430E-C569-4F2C-A74A-F7BA7E031EAC}"/>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sp>
        <p:nvSpPr>
          <p:cNvPr id="12" name="TextBox 2">
            <a:extLst>
              <a:ext uri="{FF2B5EF4-FFF2-40B4-BE49-F238E27FC236}">
                <a16:creationId xmlns:a16="http://schemas.microsoft.com/office/drawing/2014/main" id="{DEEEB255-40C2-4B12-8135-85A33BA0B9AC}"/>
              </a:ext>
            </a:extLst>
          </p:cNvPr>
          <p:cNvSpPr txBox="1">
            <a:spLocks noChangeArrowheads="1"/>
          </p:cNvSpPr>
          <p:nvPr/>
        </p:nvSpPr>
        <p:spPr bwMode="auto">
          <a:xfrm>
            <a:off x="914400" y="415613"/>
            <a:ext cx="7620000" cy="769441"/>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Tabs – Prospect</a:t>
            </a:r>
          </a:p>
        </p:txBody>
      </p:sp>
      <p:pic>
        <p:nvPicPr>
          <p:cNvPr id="2" name="Picture 1">
            <a:extLst>
              <a:ext uri="{FF2B5EF4-FFF2-40B4-BE49-F238E27FC236}">
                <a16:creationId xmlns:a16="http://schemas.microsoft.com/office/drawing/2014/main" id="{CCF199D0-E1A8-4BA8-96DF-16908387D129}"/>
              </a:ext>
            </a:extLst>
          </p:cNvPr>
          <p:cNvPicPr>
            <a:picLocks noChangeAspect="1"/>
          </p:cNvPicPr>
          <p:nvPr/>
        </p:nvPicPr>
        <p:blipFill>
          <a:blip r:embed="rId3"/>
          <a:stretch>
            <a:fillRect/>
          </a:stretch>
        </p:blipFill>
        <p:spPr>
          <a:xfrm>
            <a:off x="838199" y="1219200"/>
            <a:ext cx="8181975" cy="2198796"/>
          </a:xfrm>
          <a:prstGeom prst="rect">
            <a:avLst/>
          </a:prstGeom>
        </p:spPr>
      </p:pic>
    </p:spTree>
    <p:extLst>
      <p:ext uri="{BB962C8B-B14F-4D97-AF65-F5344CB8AC3E}">
        <p14:creationId xmlns:p14="http://schemas.microsoft.com/office/powerpoint/2010/main" val="2183425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838200" y="1504476"/>
            <a:ext cx="8104856" cy="923330"/>
          </a:xfrm>
          <a:prstGeom prst="rect">
            <a:avLst/>
          </a:prstGeom>
          <a:noFill/>
          <a:ln w="9525">
            <a:noFill/>
            <a:miter lim="800000"/>
            <a:headEnd/>
            <a:tailEnd/>
          </a:ln>
        </p:spPr>
        <p:txBody>
          <a:bodyPr wrap="square">
            <a:spAutoFit/>
          </a:bodyPr>
          <a:lstStyle/>
          <a:p>
            <a:pPr algn="ctr"/>
            <a:r>
              <a:rPr lang="en-US" sz="5400" b="1" dirty="0">
                <a:solidFill>
                  <a:srgbClr val="FFC000"/>
                </a:solidFill>
                <a:latin typeface="Calibri" pitchFamily="34" charset="0"/>
              </a:rPr>
              <a:t>Most Important for DDs</a:t>
            </a:r>
          </a:p>
        </p:txBody>
      </p:sp>
      <p:sp>
        <p:nvSpPr>
          <p:cNvPr id="5" name="TextBox 4"/>
          <p:cNvSpPr txBox="1"/>
          <p:nvPr/>
        </p:nvSpPr>
        <p:spPr>
          <a:xfrm>
            <a:off x="821308" y="2417255"/>
            <a:ext cx="8153400" cy="3539430"/>
          </a:xfrm>
          <a:prstGeom prst="rect">
            <a:avLst/>
          </a:prstGeom>
          <a:noFill/>
        </p:spPr>
        <p:txBody>
          <a:bodyPr wrap="square">
            <a:spAutoFit/>
          </a:bodyPr>
          <a:lstStyle/>
          <a:p>
            <a:pPr marL="514350" indent="-514350" fontAlgn="auto">
              <a:spcBef>
                <a:spcPts val="0"/>
              </a:spcBef>
              <a:spcAft>
                <a:spcPts val="0"/>
              </a:spcAft>
              <a:buFont typeface="Arial" panose="020B0604020202020204" pitchFamily="34" charset="0"/>
              <a:buChar char="•"/>
              <a:defRPr/>
            </a:pPr>
            <a:r>
              <a:rPr lang="en-US" sz="3200" dirty="0">
                <a:solidFill>
                  <a:schemeClr val="bg1"/>
                </a:solidFill>
              </a:rPr>
              <a:t>View Council Details (before each meeting)</a:t>
            </a:r>
          </a:p>
          <a:p>
            <a:pPr marL="514350" indent="-514350" fontAlgn="auto">
              <a:spcBef>
                <a:spcPts val="0"/>
              </a:spcBef>
              <a:spcAft>
                <a:spcPts val="0"/>
              </a:spcAft>
              <a:buFont typeface="Arial" panose="020B0604020202020204" pitchFamily="34" charset="0"/>
              <a:buChar char="•"/>
              <a:defRPr/>
            </a:pPr>
            <a:r>
              <a:rPr lang="en-US" sz="3200" dirty="0">
                <a:solidFill>
                  <a:schemeClr val="bg1"/>
                </a:solidFill>
              </a:rPr>
              <a:t>View Reports Tab – Ensure ALL council forms are at Supreme AND you have a copy</a:t>
            </a:r>
          </a:p>
          <a:p>
            <a:pPr marL="514350" indent="-514350">
              <a:buFont typeface="Arial" panose="020B0604020202020204" pitchFamily="34" charset="0"/>
              <a:buChar char="•"/>
              <a:defRPr/>
            </a:pPr>
            <a:r>
              <a:rPr lang="en-US" sz="3200" dirty="0">
                <a:solidFill>
                  <a:schemeClr val="bg1"/>
                </a:solidFill>
              </a:rPr>
              <a:t>Log in at least monthly</a:t>
            </a:r>
          </a:p>
          <a:p>
            <a:pPr marL="514350" indent="-514350" fontAlgn="auto">
              <a:spcBef>
                <a:spcPts val="0"/>
              </a:spcBef>
              <a:spcAft>
                <a:spcPts val="0"/>
              </a:spcAft>
              <a:buFont typeface="Arial" panose="020B0604020202020204" pitchFamily="34" charset="0"/>
              <a:buChar char="•"/>
              <a:defRPr/>
            </a:pPr>
            <a:r>
              <a:rPr lang="en-US" sz="3200" dirty="0">
                <a:solidFill>
                  <a:schemeClr val="bg1"/>
                </a:solidFill>
              </a:rPr>
              <a:t>Ensure your Grand Knights are also using this</a:t>
            </a:r>
          </a:p>
          <a:p>
            <a:pPr marL="971550" lvl="1" indent="-514350">
              <a:buFont typeface="Arial" panose="020B0604020202020204" pitchFamily="34" charset="0"/>
              <a:buChar char="•"/>
              <a:defRPr/>
            </a:pPr>
            <a:r>
              <a:rPr lang="en-US" sz="2800" dirty="0">
                <a:solidFill>
                  <a:schemeClr val="bg1"/>
                </a:solidFill>
              </a:rPr>
              <a:t>Member Management is also listed as an Application for Grand Knights.</a:t>
            </a:r>
          </a:p>
        </p:txBody>
      </p:sp>
      <p:sp>
        <p:nvSpPr>
          <p:cNvPr id="7" name="TextBox 6">
            <a:extLst>
              <a:ext uri="{FF2B5EF4-FFF2-40B4-BE49-F238E27FC236}">
                <a16:creationId xmlns:a16="http://schemas.microsoft.com/office/drawing/2014/main" id="{789B1E5D-246E-4126-A0E5-B4931C8854BE}"/>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pic>
        <p:nvPicPr>
          <p:cNvPr id="6" name="Picture 5">
            <a:extLst>
              <a:ext uri="{FF2B5EF4-FFF2-40B4-BE49-F238E27FC236}">
                <a16:creationId xmlns:a16="http://schemas.microsoft.com/office/drawing/2014/main" id="{793B5A94-FECD-4468-8779-3168F027B9B4}"/>
              </a:ext>
            </a:extLst>
          </p:cNvPr>
          <p:cNvPicPr>
            <a:picLocks noChangeAspect="1"/>
          </p:cNvPicPr>
          <p:nvPr/>
        </p:nvPicPr>
        <p:blipFill>
          <a:blip r:embed="rId3"/>
          <a:stretch>
            <a:fillRect/>
          </a:stretch>
        </p:blipFill>
        <p:spPr>
          <a:xfrm>
            <a:off x="838200" y="220946"/>
            <a:ext cx="8104856" cy="1223691"/>
          </a:xfrm>
          <a:prstGeom prst="rect">
            <a:avLst/>
          </a:prstGeom>
        </p:spPr>
      </p:pic>
    </p:spTree>
    <p:extLst>
      <p:ext uri="{BB962C8B-B14F-4D97-AF65-F5344CB8AC3E}">
        <p14:creationId xmlns:p14="http://schemas.microsoft.com/office/powerpoint/2010/main" val="1312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07EF18-9094-4857-AFD4-83A763C2AEFF}"/>
              </a:ext>
            </a:extLst>
          </p:cNvPr>
          <p:cNvSpPr txBox="1"/>
          <p:nvPr/>
        </p:nvSpPr>
        <p:spPr>
          <a:xfrm>
            <a:off x="838200" y="6019800"/>
            <a:ext cx="4556632"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pic>
        <p:nvPicPr>
          <p:cNvPr id="2" name="Picture 1">
            <a:extLst>
              <a:ext uri="{FF2B5EF4-FFF2-40B4-BE49-F238E27FC236}">
                <a16:creationId xmlns:a16="http://schemas.microsoft.com/office/drawing/2014/main" id="{B46CB6DC-4346-4A18-8408-ABFBD91315A3}"/>
              </a:ext>
            </a:extLst>
          </p:cNvPr>
          <p:cNvPicPr>
            <a:picLocks noChangeAspect="1"/>
          </p:cNvPicPr>
          <p:nvPr/>
        </p:nvPicPr>
        <p:blipFill>
          <a:blip r:embed="rId3"/>
          <a:stretch>
            <a:fillRect/>
          </a:stretch>
        </p:blipFill>
        <p:spPr>
          <a:xfrm>
            <a:off x="826477" y="348400"/>
            <a:ext cx="8104856" cy="1223691"/>
          </a:xfrm>
          <a:prstGeom prst="rect">
            <a:avLst/>
          </a:prstGeom>
        </p:spPr>
      </p:pic>
      <p:pic>
        <p:nvPicPr>
          <p:cNvPr id="6" name="Picture 5">
            <a:extLst>
              <a:ext uri="{FF2B5EF4-FFF2-40B4-BE49-F238E27FC236}">
                <a16:creationId xmlns:a16="http://schemas.microsoft.com/office/drawing/2014/main" id="{B3652DED-ACBC-4A19-8BDD-3546211D5E27}"/>
              </a:ext>
            </a:extLst>
          </p:cNvPr>
          <p:cNvPicPr>
            <a:picLocks noChangeAspect="1"/>
          </p:cNvPicPr>
          <p:nvPr/>
        </p:nvPicPr>
        <p:blipFill>
          <a:blip r:embed="rId4"/>
          <a:stretch>
            <a:fillRect/>
          </a:stretch>
        </p:blipFill>
        <p:spPr>
          <a:xfrm>
            <a:off x="838200" y="1597749"/>
            <a:ext cx="8093133" cy="4136300"/>
          </a:xfrm>
          <a:prstGeom prst="rect">
            <a:avLst/>
          </a:prstGeom>
        </p:spPr>
      </p:pic>
    </p:spTree>
    <p:extLst>
      <p:ext uri="{BB962C8B-B14F-4D97-AF65-F5344CB8AC3E}">
        <p14:creationId xmlns:p14="http://schemas.microsoft.com/office/powerpoint/2010/main" val="18674239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1790700" y="1504476"/>
            <a:ext cx="5562600" cy="923330"/>
          </a:xfrm>
          <a:prstGeom prst="rect">
            <a:avLst/>
          </a:prstGeom>
          <a:noFill/>
          <a:ln w="9525">
            <a:noFill/>
            <a:miter lim="800000"/>
            <a:headEnd/>
            <a:tailEnd/>
          </a:ln>
        </p:spPr>
        <p:txBody>
          <a:bodyPr>
            <a:spAutoFit/>
          </a:bodyPr>
          <a:lstStyle/>
          <a:p>
            <a:pPr algn="ctr"/>
            <a:r>
              <a:rPr lang="en-US" sz="5400" b="1" dirty="0">
                <a:solidFill>
                  <a:srgbClr val="FFC000"/>
                </a:solidFill>
                <a:latin typeface="Calibri" pitchFamily="34" charset="0"/>
              </a:rPr>
              <a:t>Agenda</a:t>
            </a:r>
          </a:p>
        </p:txBody>
      </p:sp>
      <p:sp>
        <p:nvSpPr>
          <p:cNvPr id="5" name="TextBox 4"/>
          <p:cNvSpPr txBox="1"/>
          <p:nvPr/>
        </p:nvSpPr>
        <p:spPr>
          <a:xfrm>
            <a:off x="821308" y="2417255"/>
            <a:ext cx="8153400" cy="2554545"/>
          </a:xfrm>
          <a:prstGeom prst="rect">
            <a:avLst/>
          </a:prstGeom>
          <a:noFill/>
        </p:spPr>
        <p:txBody>
          <a:bodyPr wrap="square">
            <a:spAutoFit/>
          </a:bodyPr>
          <a:lstStyle/>
          <a:p>
            <a:pPr fontAlgn="auto">
              <a:spcBef>
                <a:spcPts val="0"/>
              </a:spcBef>
              <a:spcAft>
                <a:spcPts val="0"/>
              </a:spcAft>
              <a:buFont typeface="Arial" pitchFamily="34" charset="0"/>
              <a:buChar char="•"/>
              <a:defRPr/>
            </a:pPr>
            <a:r>
              <a:rPr lang="en-US" sz="3200" dirty="0">
                <a:solidFill>
                  <a:schemeClr val="bg1"/>
                </a:solidFill>
              </a:rPr>
              <a:t>How to Login</a:t>
            </a:r>
          </a:p>
          <a:p>
            <a:pPr fontAlgn="auto">
              <a:spcBef>
                <a:spcPts val="0"/>
              </a:spcBef>
              <a:spcAft>
                <a:spcPts val="0"/>
              </a:spcAft>
              <a:buFont typeface="Arial" pitchFamily="34" charset="0"/>
              <a:buChar char="•"/>
              <a:defRPr/>
            </a:pPr>
            <a:r>
              <a:rPr lang="en-US" sz="3200" dirty="0">
                <a:solidFill>
                  <a:schemeClr val="bg1"/>
                </a:solidFill>
              </a:rPr>
              <a:t>District / Council Details</a:t>
            </a:r>
          </a:p>
          <a:p>
            <a:pPr>
              <a:buFont typeface="Arial" pitchFamily="34" charset="0"/>
              <a:buChar char="•"/>
              <a:defRPr/>
            </a:pPr>
            <a:r>
              <a:rPr lang="en-US" sz="3200" dirty="0">
                <a:solidFill>
                  <a:schemeClr val="bg1"/>
                </a:solidFill>
              </a:rPr>
              <a:t>Supporting Applications Overview</a:t>
            </a:r>
          </a:p>
          <a:p>
            <a:pPr fontAlgn="auto">
              <a:spcBef>
                <a:spcPts val="0"/>
              </a:spcBef>
              <a:spcAft>
                <a:spcPts val="0"/>
              </a:spcAft>
              <a:buFont typeface="Arial" pitchFamily="34" charset="0"/>
              <a:buChar char="•"/>
              <a:defRPr/>
            </a:pPr>
            <a:r>
              <a:rPr lang="en-US" sz="3200" dirty="0">
                <a:solidFill>
                  <a:schemeClr val="bg1"/>
                </a:solidFill>
              </a:rPr>
              <a:t>Tabs Overview</a:t>
            </a:r>
          </a:p>
          <a:p>
            <a:pPr fontAlgn="auto">
              <a:spcBef>
                <a:spcPts val="0"/>
              </a:spcBef>
              <a:spcAft>
                <a:spcPts val="0"/>
              </a:spcAft>
              <a:buFont typeface="Arial" pitchFamily="34" charset="0"/>
              <a:buChar char="•"/>
              <a:defRPr/>
            </a:pPr>
            <a:r>
              <a:rPr lang="en-US" sz="3200" dirty="0">
                <a:solidFill>
                  <a:schemeClr val="bg1"/>
                </a:solidFill>
              </a:rPr>
              <a:t>Most Important for District Deputies</a:t>
            </a:r>
          </a:p>
        </p:txBody>
      </p:sp>
      <p:sp>
        <p:nvSpPr>
          <p:cNvPr id="7" name="TextBox 6">
            <a:extLst>
              <a:ext uri="{FF2B5EF4-FFF2-40B4-BE49-F238E27FC236}">
                <a16:creationId xmlns:a16="http://schemas.microsoft.com/office/drawing/2014/main" id="{789B1E5D-246E-4126-A0E5-B4931C8854BE}"/>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pic>
        <p:nvPicPr>
          <p:cNvPr id="6" name="Picture 5">
            <a:extLst>
              <a:ext uri="{FF2B5EF4-FFF2-40B4-BE49-F238E27FC236}">
                <a16:creationId xmlns:a16="http://schemas.microsoft.com/office/drawing/2014/main" id="{793B5A94-FECD-4468-8779-3168F027B9B4}"/>
              </a:ext>
            </a:extLst>
          </p:cNvPr>
          <p:cNvPicPr>
            <a:picLocks noChangeAspect="1"/>
          </p:cNvPicPr>
          <p:nvPr/>
        </p:nvPicPr>
        <p:blipFill>
          <a:blip r:embed="rId3"/>
          <a:stretch>
            <a:fillRect/>
          </a:stretch>
        </p:blipFill>
        <p:spPr>
          <a:xfrm>
            <a:off x="838200" y="220946"/>
            <a:ext cx="8104856" cy="12236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304800" y="533400"/>
            <a:ext cx="5562600" cy="923330"/>
          </a:xfrm>
          <a:prstGeom prst="rect">
            <a:avLst/>
          </a:prstGeom>
          <a:noFill/>
          <a:ln w="9525">
            <a:noFill/>
            <a:miter lim="800000"/>
            <a:headEnd/>
            <a:tailEnd/>
          </a:ln>
        </p:spPr>
        <p:txBody>
          <a:bodyPr>
            <a:spAutoFit/>
          </a:bodyPr>
          <a:lstStyle/>
          <a:p>
            <a:pPr algn="ctr"/>
            <a:r>
              <a:rPr lang="en-US" sz="5400" b="1" dirty="0">
                <a:solidFill>
                  <a:srgbClr val="FFC000"/>
                </a:solidFill>
                <a:latin typeface="Calibri" pitchFamily="34" charset="0"/>
              </a:rPr>
              <a:t>How to Log in</a:t>
            </a:r>
          </a:p>
        </p:txBody>
      </p:sp>
      <p:sp>
        <p:nvSpPr>
          <p:cNvPr id="5" name="TextBox 4"/>
          <p:cNvSpPr txBox="1"/>
          <p:nvPr/>
        </p:nvSpPr>
        <p:spPr>
          <a:xfrm>
            <a:off x="838200" y="1371600"/>
            <a:ext cx="8153400" cy="1754326"/>
          </a:xfrm>
          <a:prstGeom prst="rect">
            <a:avLst/>
          </a:prstGeom>
          <a:noFill/>
        </p:spPr>
        <p:txBody>
          <a:bodyPr wrap="square">
            <a:spAutoFit/>
          </a:bodyPr>
          <a:lstStyle/>
          <a:p>
            <a:pPr marL="457200" indent="-457200" fontAlgn="auto">
              <a:spcBef>
                <a:spcPts val="0"/>
              </a:spcBef>
              <a:spcAft>
                <a:spcPts val="0"/>
              </a:spcAft>
              <a:buFont typeface="+mj-lt"/>
              <a:buAutoNum type="arabicPeriod"/>
              <a:defRPr/>
            </a:pPr>
            <a:r>
              <a:rPr lang="en-US" sz="2800" dirty="0">
                <a:solidFill>
                  <a:schemeClr val="bg1"/>
                </a:solidFill>
              </a:rPr>
              <a:t>Go to </a:t>
            </a:r>
            <a:r>
              <a:rPr lang="en-US" sz="2800" dirty="0">
                <a:solidFill>
                  <a:schemeClr val="bg1"/>
                </a:solidFill>
                <a:hlinkClick r:id="rId3"/>
              </a:rPr>
              <a:t>www.kofc.org</a:t>
            </a:r>
            <a:endParaRPr lang="en-US" sz="2800" dirty="0">
              <a:solidFill>
                <a:schemeClr val="bg1"/>
              </a:solidFill>
            </a:endParaRPr>
          </a:p>
          <a:p>
            <a:pPr marL="457200" indent="-457200" fontAlgn="auto">
              <a:spcBef>
                <a:spcPts val="0"/>
              </a:spcBef>
              <a:spcAft>
                <a:spcPts val="0"/>
              </a:spcAft>
              <a:buFont typeface="+mj-lt"/>
              <a:buAutoNum type="arabicPeriod"/>
              <a:defRPr/>
            </a:pPr>
            <a:r>
              <a:rPr lang="en-US" sz="2800" dirty="0">
                <a:solidFill>
                  <a:schemeClr val="bg1"/>
                </a:solidFill>
              </a:rPr>
              <a:t>Click “SIGN IN”</a:t>
            </a:r>
            <a:endParaRPr lang="en-US" sz="2400" dirty="0">
              <a:solidFill>
                <a:schemeClr val="bg1"/>
              </a:solidFill>
            </a:endParaRPr>
          </a:p>
          <a:p>
            <a:pPr marL="457200" indent="-457200" fontAlgn="auto">
              <a:spcBef>
                <a:spcPts val="0"/>
              </a:spcBef>
              <a:spcAft>
                <a:spcPts val="0"/>
              </a:spcAft>
              <a:buFont typeface="+mj-lt"/>
              <a:buAutoNum type="arabicPeriod"/>
              <a:defRPr/>
            </a:pPr>
            <a:r>
              <a:rPr lang="en-US" sz="2400" dirty="0">
                <a:solidFill>
                  <a:schemeClr val="bg1"/>
                </a:solidFill>
              </a:rPr>
              <a:t>Enter user ID, password and click “SIGN IN”</a:t>
            </a:r>
          </a:p>
          <a:p>
            <a:pPr marL="457200" indent="-457200" fontAlgn="auto">
              <a:spcBef>
                <a:spcPts val="0"/>
              </a:spcBef>
              <a:spcAft>
                <a:spcPts val="0"/>
              </a:spcAft>
              <a:buFont typeface="+mj-lt"/>
              <a:buAutoNum type="arabicPeriod"/>
              <a:defRPr/>
            </a:pPr>
            <a:endParaRPr lang="en-US" sz="2800" dirty="0">
              <a:solidFill>
                <a:schemeClr val="bg1"/>
              </a:solidFill>
            </a:endParaRPr>
          </a:p>
        </p:txBody>
      </p:sp>
      <p:sp>
        <p:nvSpPr>
          <p:cNvPr id="7" name="TextBox 6">
            <a:extLst>
              <a:ext uri="{FF2B5EF4-FFF2-40B4-BE49-F238E27FC236}">
                <a16:creationId xmlns:a16="http://schemas.microsoft.com/office/drawing/2014/main" id="{789B1E5D-246E-4126-A0E5-B4931C8854BE}"/>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spTree>
    <p:extLst>
      <p:ext uri="{BB962C8B-B14F-4D97-AF65-F5344CB8AC3E}">
        <p14:creationId xmlns:p14="http://schemas.microsoft.com/office/powerpoint/2010/main" val="4287876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990600" y="376535"/>
            <a:ext cx="5410200" cy="769441"/>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Step 1: www.kofc.org</a:t>
            </a:r>
          </a:p>
        </p:txBody>
      </p:sp>
      <p:sp>
        <p:nvSpPr>
          <p:cNvPr id="8" name="TextBox 7">
            <a:extLst>
              <a:ext uri="{FF2B5EF4-FFF2-40B4-BE49-F238E27FC236}">
                <a16:creationId xmlns:a16="http://schemas.microsoft.com/office/drawing/2014/main" id="{3D1D430E-C569-4F2C-A74A-F7BA7E031EAC}"/>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pic>
        <p:nvPicPr>
          <p:cNvPr id="2" name="Picture 1">
            <a:extLst>
              <a:ext uri="{FF2B5EF4-FFF2-40B4-BE49-F238E27FC236}">
                <a16:creationId xmlns:a16="http://schemas.microsoft.com/office/drawing/2014/main" id="{17F8D22D-F812-4D35-9F3A-3B53E3A57B76}"/>
              </a:ext>
            </a:extLst>
          </p:cNvPr>
          <p:cNvPicPr>
            <a:picLocks noChangeAspect="1"/>
          </p:cNvPicPr>
          <p:nvPr/>
        </p:nvPicPr>
        <p:blipFill>
          <a:blip r:embed="rId3"/>
          <a:stretch>
            <a:fillRect/>
          </a:stretch>
        </p:blipFill>
        <p:spPr>
          <a:xfrm>
            <a:off x="1305143" y="1447800"/>
            <a:ext cx="6533713" cy="2791722"/>
          </a:xfrm>
          <a:prstGeom prst="rect">
            <a:avLst/>
          </a:prstGeom>
        </p:spPr>
      </p:pic>
      <p:sp>
        <p:nvSpPr>
          <p:cNvPr id="3" name="Oval 2">
            <a:extLst>
              <a:ext uri="{FF2B5EF4-FFF2-40B4-BE49-F238E27FC236}">
                <a16:creationId xmlns:a16="http://schemas.microsoft.com/office/drawing/2014/main" id="{8E787DEE-76FA-4CDF-AAB6-54454CEE1E60}"/>
              </a:ext>
            </a:extLst>
          </p:cNvPr>
          <p:cNvSpPr/>
          <p:nvPr/>
        </p:nvSpPr>
        <p:spPr bwMode="auto">
          <a:xfrm>
            <a:off x="1981200" y="1404425"/>
            <a:ext cx="9144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4" name="TextBox 3">
            <a:extLst>
              <a:ext uri="{FF2B5EF4-FFF2-40B4-BE49-F238E27FC236}">
                <a16:creationId xmlns:a16="http://schemas.microsoft.com/office/drawing/2014/main" id="{BF18B07B-F2F9-4997-9302-571112A5BB32}"/>
              </a:ext>
            </a:extLst>
          </p:cNvPr>
          <p:cNvSpPr txBox="1"/>
          <p:nvPr/>
        </p:nvSpPr>
        <p:spPr>
          <a:xfrm>
            <a:off x="1305143" y="4648200"/>
            <a:ext cx="6374887" cy="646331"/>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solidFill>
              </a:rPr>
              <a:t>Everyone uses different browsers – The above example is mine</a:t>
            </a:r>
          </a:p>
          <a:p>
            <a:pPr marL="285750" indent="-285750">
              <a:buFont typeface="Arial" panose="020B0604020202020204" pitchFamily="34" charset="0"/>
              <a:buChar char="•"/>
            </a:pPr>
            <a:r>
              <a:rPr lang="en-US" dirty="0">
                <a:solidFill>
                  <a:schemeClr val="bg1"/>
                </a:solidFill>
              </a:rPr>
              <a:t>Type “www.kofc.org” in the top area and hit enter</a:t>
            </a:r>
          </a:p>
        </p:txBody>
      </p:sp>
    </p:spTree>
    <p:extLst>
      <p:ext uri="{BB962C8B-B14F-4D97-AF65-F5344CB8AC3E}">
        <p14:creationId xmlns:p14="http://schemas.microsoft.com/office/powerpoint/2010/main" val="238477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990600" y="376535"/>
            <a:ext cx="7391400" cy="769441"/>
          </a:xfrm>
          <a:prstGeom prst="rect">
            <a:avLst/>
          </a:prstGeom>
          <a:noFill/>
          <a:ln w="9525">
            <a:noFill/>
            <a:miter lim="800000"/>
            <a:headEnd/>
            <a:tailEnd/>
          </a:ln>
        </p:spPr>
        <p:txBody>
          <a:bodyPr wrap="square">
            <a:spAutoFit/>
          </a:bodyPr>
          <a:lstStyle/>
          <a:p>
            <a:pPr algn="ctr"/>
            <a:r>
              <a:rPr lang="en-US" sz="4400" b="1" dirty="0">
                <a:solidFill>
                  <a:srgbClr val="FFC000"/>
                </a:solidFill>
                <a:latin typeface="Calibri" pitchFamily="34" charset="0"/>
              </a:rPr>
              <a:t>Step 2:  Click “SIGN IN”</a:t>
            </a:r>
          </a:p>
        </p:txBody>
      </p:sp>
      <p:sp>
        <p:nvSpPr>
          <p:cNvPr id="8" name="TextBox 7">
            <a:extLst>
              <a:ext uri="{FF2B5EF4-FFF2-40B4-BE49-F238E27FC236}">
                <a16:creationId xmlns:a16="http://schemas.microsoft.com/office/drawing/2014/main" id="{3D1D430E-C569-4F2C-A74A-F7BA7E031EAC}"/>
              </a:ext>
            </a:extLst>
          </p:cNvPr>
          <p:cNvSpPr txBox="1"/>
          <p:nvPr/>
        </p:nvSpPr>
        <p:spPr>
          <a:xfrm>
            <a:off x="892558" y="6022145"/>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sp>
        <p:nvSpPr>
          <p:cNvPr id="4" name="TextBox 3">
            <a:extLst>
              <a:ext uri="{FF2B5EF4-FFF2-40B4-BE49-F238E27FC236}">
                <a16:creationId xmlns:a16="http://schemas.microsoft.com/office/drawing/2014/main" id="{BF18B07B-F2F9-4997-9302-571112A5BB32}"/>
              </a:ext>
            </a:extLst>
          </p:cNvPr>
          <p:cNvSpPr txBox="1"/>
          <p:nvPr/>
        </p:nvSpPr>
        <p:spPr>
          <a:xfrm>
            <a:off x="1384556" y="4953000"/>
            <a:ext cx="5382948" cy="646331"/>
          </a:xfrm>
          <a:prstGeom prst="rect">
            <a:avLst/>
          </a:prstGeom>
          <a:noFill/>
        </p:spPr>
        <p:txBody>
          <a:bodyPr wrap="none" rtlCol="0">
            <a:spAutoFit/>
          </a:bodyPr>
          <a:lstStyle/>
          <a:p>
            <a:pPr marL="285750" indent="-285750">
              <a:buFont typeface="Arial" panose="020B0604020202020204" pitchFamily="34" charset="0"/>
              <a:buChar char="•"/>
            </a:pPr>
            <a:r>
              <a:rPr lang="en-US" dirty="0">
                <a:solidFill>
                  <a:schemeClr val="bg1"/>
                </a:solidFill>
              </a:rPr>
              <a:t>This is the main website for the Knights of Columbus</a:t>
            </a:r>
          </a:p>
          <a:p>
            <a:pPr marL="285750" indent="-285750">
              <a:buFont typeface="Arial" panose="020B0604020202020204" pitchFamily="34" charset="0"/>
              <a:buChar char="•"/>
            </a:pPr>
            <a:r>
              <a:rPr lang="en-US" dirty="0">
                <a:solidFill>
                  <a:schemeClr val="bg1"/>
                </a:solidFill>
              </a:rPr>
              <a:t>In the upper right hand corner, click on “SIGN IN”</a:t>
            </a:r>
          </a:p>
        </p:txBody>
      </p:sp>
      <p:pic>
        <p:nvPicPr>
          <p:cNvPr id="2" name="Picture 1">
            <a:extLst>
              <a:ext uri="{FF2B5EF4-FFF2-40B4-BE49-F238E27FC236}">
                <a16:creationId xmlns:a16="http://schemas.microsoft.com/office/drawing/2014/main" id="{57795B36-3619-470C-AA88-3A6912551295}"/>
              </a:ext>
            </a:extLst>
          </p:cNvPr>
          <p:cNvPicPr>
            <a:picLocks noChangeAspect="1"/>
          </p:cNvPicPr>
          <p:nvPr/>
        </p:nvPicPr>
        <p:blipFill>
          <a:blip r:embed="rId3"/>
          <a:stretch>
            <a:fillRect/>
          </a:stretch>
        </p:blipFill>
        <p:spPr>
          <a:xfrm>
            <a:off x="990600" y="1140114"/>
            <a:ext cx="7848600" cy="3765246"/>
          </a:xfrm>
          <a:prstGeom prst="rect">
            <a:avLst/>
          </a:prstGeom>
        </p:spPr>
      </p:pic>
      <p:sp>
        <p:nvSpPr>
          <p:cNvPr id="3" name="Oval 2">
            <a:extLst>
              <a:ext uri="{FF2B5EF4-FFF2-40B4-BE49-F238E27FC236}">
                <a16:creationId xmlns:a16="http://schemas.microsoft.com/office/drawing/2014/main" id="{8E787DEE-76FA-4CDF-AAB6-54454CEE1E60}"/>
              </a:ext>
            </a:extLst>
          </p:cNvPr>
          <p:cNvSpPr/>
          <p:nvPr/>
        </p:nvSpPr>
        <p:spPr bwMode="auto">
          <a:xfrm>
            <a:off x="7772400" y="1969226"/>
            <a:ext cx="914400" cy="5334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206958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685800" y="376535"/>
            <a:ext cx="8153400" cy="646331"/>
          </a:xfrm>
          <a:prstGeom prst="rect">
            <a:avLst/>
          </a:prstGeom>
          <a:noFill/>
          <a:ln w="9525">
            <a:noFill/>
            <a:miter lim="800000"/>
            <a:headEnd/>
            <a:tailEnd/>
          </a:ln>
        </p:spPr>
        <p:txBody>
          <a:bodyPr wrap="square">
            <a:spAutoFit/>
          </a:bodyPr>
          <a:lstStyle/>
          <a:p>
            <a:pPr algn="ctr"/>
            <a:r>
              <a:rPr lang="en-US" sz="3600" b="1" dirty="0">
                <a:solidFill>
                  <a:srgbClr val="FFC000"/>
                </a:solidFill>
                <a:latin typeface="Calibri" pitchFamily="34" charset="0"/>
              </a:rPr>
              <a:t>Step 3:  Enter Login Credentials</a:t>
            </a:r>
          </a:p>
        </p:txBody>
      </p:sp>
      <p:sp>
        <p:nvSpPr>
          <p:cNvPr id="8" name="TextBox 7">
            <a:extLst>
              <a:ext uri="{FF2B5EF4-FFF2-40B4-BE49-F238E27FC236}">
                <a16:creationId xmlns:a16="http://schemas.microsoft.com/office/drawing/2014/main" id="{3D1D430E-C569-4F2C-A74A-F7BA7E031EAC}"/>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pic>
        <p:nvPicPr>
          <p:cNvPr id="3" name="Picture 2">
            <a:extLst>
              <a:ext uri="{FF2B5EF4-FFF2-40B4-BE49-F238E27FC236}">
                <a16:creationId xmlns:a16="http://schemas.microsoft.com/office/drawing/2014/main" id="{C355BD3B-8990-4E13-AED3-FD7EDEB39F41}"/>
              </a:ext>
            </a:extLst>
          </p:cNvPr>
          <p:cNvPicPr>
            <a:picLocks noChangeAspect="1"/>
          </p:cNvPicPr>
          <p:nvPr/>
        </p:nvPicPr>
        <p:blipFill>
          <a:blip r:embed="rId3"/>
          <a:stretch>
            <a:fillRect/>
          </a:stretch>
        </p:blipFill>
        <p:spPr>
          <a:xfrm>
            <a:off x="838200" y="1060379"/>
            <a:ext cx="4497321" cy="4619625"/>
          </a:xfrm>
          <a:prstGeom prst="rect">
            <a:avLst/>
          </a:prstGeom>
        </p:spPr>
      </p:pic>
      <p:sp>
        <p:nvSpPr>
          <p:cNvPr id="4" name="TextBox 3">
            <a:extLst>
              <a:ext uri="{FF2B5EF4-FFF2-40B4-BE49-F238E27FC236}">
                <a16:creationId xmlns:a16="http://schemas.microsoft.com/office/drawing/2014/main" id="{A04216DA-74E2-4914-BA01-01DA02AE89A1}"/>
              </a:ext>
            </a:extLst>
          </p:cNvPr>
          <p:cNvSpPr txBox="1"/>
          <p:nvPr/>
        </p:nvSpPr>
        <p:spPr>
          <a:xfrm>
            <a:off x="5335521" y="1193236"/>
            <a:ext cx="3656079"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Login ID (provided by Supreme)</a:t>
            </a:r>
          </a:p>
          <a:p>
            <a:pPr marL="285750" indent="-285750">
              <a:buFont typeface="Arial" panose="020B0604020202020204" pitchFamily="34" charset="0"/>
              <a:buChar char="•"/>
            </a:pPr>
            <a:r>
              <a:rPr lang="en-US" dirty="0">
                <a:solidFill>
                  <a:schemeClr val="bg1"/>
                </a:solidFill>
              </a:rPr>
              <a:t>Password </a:t>
            </a:r>
          </a:p>
          <a:p>
            <a:pPr marL="285750" indent="-285750">
              <a:buFont typeface="Arial" panose="020B0604020202020204" pitchFamily="34" charset="0"/>
              <a:buChar char="•"/>
            </a:pPr>
            <a:r>
              <a:rPr lang="en-US" dirty="0">
                <a:solidFill>
                  <a:schemeClr val="bg1"/>
                </a:solidFill>
              </a:rPr>
              <a:t>If you check the box for “Remember Me”, your user ID and password will be saved for all future times you login.</a:t>
            </a:r>
          </a:p>
          <a:p>
            <a:pPr marL="285750" indent="-285750">
              <a:buFont typeface="Arial" panose="020B0604020202020204" pitchFamily="34" charset="0"/>
              <a:buChar char="•"/>
            </a:pPr>
            <a:r>
              <a:rPr lang="en-US" dirty="0">
                <a:solidFill>
                  <a:schemeClr val="bg1"/>
                </a:solidFill>
              </a:rPr>
              <a:t>After you enter your user ID and password, click on “SIGN IN” to continue.</a:t>
            </a:r>
          </a:p>
          <a:p>
            <a:pPr marL="285750" indent="-285750">
              <a:buFont typeface="Arial" panose="020B0604020202020204" pitchFamily="34" charset="0"/>
              <a:buChar char="•"/>
            </a:pPr>
            <a:r>
              <a:rPr lang="en-US" dirty="0">
                <a:solidFill>
                  <a:schemeClr val="bg1"/>
                </a:solidFill>
              </a:rPr>
              <a:t>Click on “PASSWORD RESET” if/when you forgot your password.</a:t>
            </a:r>
          </a:p>
          <a:p>
            <a:pPr marL="285750" indent="-285750">
              <a:buFont typeface="Arial" panose="020B0604020202020204" pitchFamily="34" charset="0"/>
              <a:buChar char="•"/>
            </a:pPr>
            <a:r>
              <a:rPr lang="en-US" dirty="0">
                <a:solidFill>
                  <a:schemeClr val="bg1"/>
                </a:solidFill>
              </a:rPr>
              <a:t>Click on “ACCOUNT ASSISTANCE” if you forgot your user ID.  You will receive an email helping you to login.</a:t>
            </a:r>
          </a:p>
        </p:txBody>
      </p:sp>
      <p:cxnSp>
        <p:nvCxnSpPr>
          <p:cNvPr id="6" name="Straight Arrow Connector 5">
            <a:extLst>
              <a:ext uri="{FF2B5EF4-FFF2-40B4-BE49-F238E27FC236}">
                <a16:creationId xmlns:a16="http://schemas.microsoft.com/office/drawing/2014/main" id="{E5186F75-FA3E-4FE2-B29A-603E46AFC21B}"/>
              </a:ext>
            </a:extLst>
          </p:cNvPr>
          <p:cNvCxnSpPr/>
          <p:nvPr/>
        </p:nvCxnSpPr>
        <p:spPr bwMode="auto">
          <a:xfrm flipH="1">
            <a:off x="2590800" y="1371600"/>
            <a:ext cx="2819400" cy="129540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FF03F888-BD95-4633-B763-45D4A2EACAD8}"/>
              </a:ext>
            </a:extLst>
          </p:cNvPr>
          <p:cNvCxnSpPr>
            <a:cxnSpLocks/>
          </p:cNvCxnSpPr>
          <p:nvPr/>
        </p:nvCxnSpPr>
        <p:spPr bwMode="auto">
          <a:xfrm flipH="1">
            <a:off x="2553461" y="1655706"/>
            <a:ext cx="2845853" cy="1799687"/>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065BA3EF-1E22-4203-9E28-99C94B2CF5FC}"/>
              </a:ext>
            </a:extLst>
          </p:cNvPr>
          <p:cNvCxnSpPr>
            <a:cxnSpLocks/>
          </p:cNvCxnSpPr>
          <p:nvPr/>
        </p:nvCxnSpPr>
        <p:spPr bwMode="auto">
          <a:xfrm flipH="1">
            <a:off x="2743200" y="1966927"/>
            <a:ext cx="2592321" cy="208379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4" name="Straight Arrow Connector 13">
            <a:extLst>
              <a:ext uri="{FF2B5EF4-FFF2-40B4-BE49-F238E27FC236}">
                <a16:creationId xmlns:a16="http://schemas.microsoft.com/office/drawing/2014/main" id="{4ED50DAB-0C9F-47EE-9E1F-A5C8E5D0E915}"/>
              </a:ext>
            </a:extLst>
          </p:cNvPr>
          <p:cNvCxnSpPr>
            <a:cxnSpLocks/>
          </p:cNvCxnSpPr>
          <p:nvPr/>
        </p:nvCxnSpPr>
        <p:spPr bwMode="auto">
          <a:xfrm flipH="1">
            <a:off x="3352800" y="3058064"/>
            <a:ext cx="1982721" cy="1669738"/>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08DA42B5-BEC8-4F39-827F-657E443A73FA}"/>
              </a:ext>
            </a:extLst>
          </p:cNvPr>
          <p:cNvCxnSpPr>
            <a:cxnSpLocks/>
          </p:cNvCxnSpPr>
          <p:nvPr/>
        </p:nvCxnSpPr>
        <p:spPr bwMode="auto">
          <a:xfrm flipH="1">
            <a:off x="2590800" y="3822494"/>
            <a:ext cx="2832627" cy="1470032"/>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55282665-0A4E-4E18-A8A7-7AEA5EE16516}"/>
              </a:ext>
            </a:extLst>
          </p:cNvPr>
          <p:cNvCxnSpPr>
            <a:cxnSpLocks/>
          </p:cNvCxnSpPr>
          <p:nvPr/>
        </p:nvCxnSpPr>
        <p:spPr bwMode="auto">
          <a:xfrm flipH="1">
            <a:off x="3808480" y="4675620"/>
            <a:ext cx="1527042" cy="616906"/>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706052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685800" y="152400"/>
            <a:ext cx="8153400" cy="646331"/>
          </a:xfrm>
          <a:prstGeom prst="rect">
            <a:avLst/>
          </a:prstGeom>
          <a:noFill/>
          <a:ln w="9525">
            <a:noFill/>
            <a:miter lim="800000"/>
            <a:headEnd/>
            <a:tailEnd/>
          </a:ln>
        </p:spPr>
        <p:txBody>
          <a:bodyPr wrap="square">
            <a:spAutoFit/>
          </a:bodyPr>
          <a:lstStyle/>
          <a:p>
            <a:pPr algn="ctr"/>
            <a:r>
              <a:rPr lang="en-US" sz="3600" b="1" dirty="0">
                <a:solidFill>
                  <a:srgbClr val="FFC000"/>
                </a:solidFill>
                <a:latin typeface="Calibri" pitchFamily="34" charset="0"/>
              </a:rPr>
              <a:t>Main Screen</a:t>
            </a:r>
          </a:p>
        </p:txBody>
      </p:sp>
      <p:sp>
        <p:nvSpPr>
          <p:cNvPr id="8" name="TextBox 7">
            <a:extLst>
              <a:ext uri="{FF2B5EF4-FFF2-40B4-BE49-F238E27FC236}">
                <a16:creationId xmlns:a16="http://schemas.microsoft.com/office/drawing/2014/main" id="{3D1D430E-C569-4F2C-A74A-F7BA7E031EAC}"/>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pic>
        <p:nvPicPr>
          <p:cNvPr id="2" name="Picture 1">
            <a:extLst>
              <a:ext uri="{FF2B5EF4-FFF2-40B4-BE49-F238E27FC236}">
                <a16:creationId xmlns:a16="http://schemas.microsoft.com/office/drawing/2014/main" id="{500BA43A-B260-43C4-8DCC-8442BFBBBAC3}"/>
              </a:ext>
            </a:extLst>
          </p:cNvPr>
          <p:cNvPicPr>
            <a:picLocks noChangeAspect="1"/>
          </p:cNvPicPr>
          <p:nvPr/>
        </p:nvPicPr>
        <p:blipFill>
          <a:blip r:embed="rId3"/>
          <a:stretch>
            <a:fillRect/>
          </a:stretch>
        </p:blipFill>
        <p:spPr>
          <a:xfrm>
            <a:off x="838200" y="838200"/>
            <a:ext cx="4809615" cy="3084753"/>
          </a:xfrm>
          <a:prstGeom prst="rect">
            <a:avLst/>
          </a:prstGeom>
        </p:spPr>
      </p:pic>
      <p:pic>
        <p:nvPicPr>
          <p:cNvPr id="4" name="Picture 3">
            <a:extLst>
              <a:ext uri="{FF2B5EF4-FFF2-40B4-BE49-F238E27FC236}">
                <a16:creationId xmlns:a16="http://schemas.microsoft.com/office/drawing/2014/main" id="{625FDC34-7F84-4AF3-9F46-8312B5A769B0}"/>
              </a:ext>
            </a:extLst>
          </p:cNvPr>
          <p:cNvPicPr>
            <a:picLocks noChangeAspect="1"/>
          </p:cNvPicPr>
          <p:nvPr/>
        </p:nvPicPr>
        <p:blipFill>
          <a:blip r:embed="rId4"/>
          <a:stretch>
            <a:fillRect/>
          </a:stretch>
        </p:blipFill>
        <p:spPr>
          <a:xfrm>
            <a:off x="838200" y="3345976"/>
            <a:ext cx="4809614" cy="2445224"/>
          </a:xfrm>
          <a:prstGeom prst="rect">
            <a:avLst/>
          </a:prstGeom>
        </p:spPr>
      </p:pic>
      <p:sp>
        <p:nvSpPr>
          <p:cNvPr id="9" name="TextBox 8">
            <a:extLst>
              <a:ext uri="{FF2B5EF4-FFF2-40B4-BE49-F238E27FC236}">
                <a16:creationId xmlns:a16="http://schemas.microsoft.com/office/drawing/2014/main" id="{81BCA431-3313-4C0C-B0D5-D560487CAACB}"/>
              </a:ext>
            </a:extLst>
          </p:cNvPr>
          <p:cNvSpPr txBox="1"/>
          <p:nvPr/>
        </p:nvSpPr>
        <p:spPr>
          <a:xfrm>
            <a:off x="5647814" y="1193236"/>
            <a:ext cx="3496186" cy="452431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This tells you your name &amp; the last time you logged in.</a:t>
            </a:r>
          </a:p>
          <a:p>
            <a:pPr marL="285750" indent="-285750">
              <a:buFont typeface="Arial" panose="020B0604020202020204" pitchFamily="34" charset="0"/>
              <a:buChar char="•"/>
            </a:pPr>
            <a:r>
              <a:rPr lang="en-US" dirty="0">
                <a:solidFill>
                  <a:schemeClr val="bg1"/>
                </a:solidFill>
              </a:rPr>
              <a:t>Urgent message changes so please read at least once/month.</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Council Details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Supporting Applications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Tabs</a:t>
            </a:r>
          </a:p>
          <a:p>
            <a:pPr marL="742950" lvl="1" indent="-285750">
              <a:buFont typeface="Arial" panose="020B0604020202020204" pitchFamily="34" charset="0"/>
              <a:buChar char="•"/>
            </a:pPr>
            <a:r>
              <a:rPr lang="en-US" dirty="0">
                <a:solidFill>
                  <a:schemeClr val="bg1"/>
                </a:solidFill>
              </a:rPr>
              <a:t>Membership</a:t>
            </a:r>
          </a:p>
          <a:p>
            <a:pPr marL="742950" lvl="1" indent="-285750">
              <a:buFont typeface="Arial" panose="020B0604020202020204" pitchFamily="34" charset="0"/>
              <a:buChar char="•"/>
            </a:pPr>
            <a:r>
              <a:rPr lang="en-US" dirty="0">
                <a:solidFill>
                  <a:schemeClr val="bg1"/>
                </a:solidFill>
              </a:rPr>
              <a:t>Reports</a:t>
            </a:r>
          </a:p>
          <a:p>
            <a:pPr marL="742950" lvl="1" indent="-285750">
              <a:buFont typeface="Arial" panose="020B0604020202020204" pitchFamily="34" charset="0"/>
              <a:buChar char="•"/>
            </a:pPr>
            <a:r>
              <a:rPr lang="en-US" dirty="0">
                <a:solidFill>
                  <a:schemeClr val="bg1"/>
                </a:solidFill>
              </a:rPr>
              <a:t>Forms</a:t>
            </a:r>
          </a:p>
          <a:p>
            <a:pPr marL="742950" lvl="1" indent="-285750">
              <a:buFont typeface="Arial" panose="020B0604020202020204" pitchFamily="34" charset="0"/>
              <a:buChar char="•"/>
            </a:pPr>
            <a:r>
              <a:rPr lang="en-US" dirty="0">
                <a:solidFill>
                  <a:schemeClr val="bg1"/>
                </a:solidFill>
              </a:rPr>
              <a:t>Publications</a:t>
            </a:r>
          </a:p>
          <a:p>
            <a:pPr marL="742950" lvl="1" indent="-285750">
              <a:buFont typeface="Arial" panose="020B0604020202020204" pitchFamily="34" charset="0"/>
              <a:buChar char="•"/>
            </a:pPr>
            <a:r>
              <a:rPr lang="en-US" dirty="0">
                <a:solidFill>
                  <a:schemeClr val="bg1"/>
                </a:solidFill>
              </a:rPr>
              <a:t>Prospects</a:t>
            </a:r>
          </a:p>
        </p:txBody>
      </p:sp>
      <p:cxnSp>
        <p:nvCxnSpPr>
          <p:cNvPr id="10" name="Straight Arrow Connector 9">
            <a:extLst>
              <a:ext uri="{FF2B5EF4-FFF2-40B4-BE49-F238E27FC236}">
                <a16:creationId xmlns:a16="http://schemas.microsoft.com/office/drawing/2014/main" id="{43CE85E9-0C94-4B30-8C40-D2F60F3D40FD}"/>
              </a:ext>
            </a:extLst>
          </p:cNvPr>
          <p:cNvCxnSpPr>
            <a:cxnSpLocks/>
          </p:cNvCxnSpPr>
          <p:nvPr/>
        </p:nvCxnSpPr>
        <p:spPr bwMode="auto">
          <a:xfrm flipH="1">
            <a:off x="1639970" y="1457193"/>
            <a:ext cx="4028945" cy="350307"/>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415BCE61-5C99-41AB-A40A-789A67BFA00B}"/>
              </a:ext>
            </a:extLst>
          </p:cNvPr>
          <p:cNvCxnSpPr>
            <a:cxnSpLocks/>
          </p:cNvCxnSpPr>
          <p:nvPr/>
        </p:nvCxnSpPr>
        <p:spPr bwMode="auto">
          <a:xfrm flipH="1">
            <a:off x="1820080" y="1965383"/>
            <a:ext cx="3838285" cy="11605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A5089BB0-B5D2-4A52-8EA3-2D5A914D07AE}"/>
              </a:ext>
            </a:extLst>
          </p:cNvPr>
          <p:cNvCxnSpPr>
            <a:cxnSpLocks/>
          </p:cNvCxnSpPr>
          <p:nvPr/>
        </p:nvCxnSpPr>
        <p:spPr bwMode="auto">
          <a:xfrm flipH="1">
            <a:off x="2286000" y="3072040"/>
            <a:ext cx="3364996" cy="38335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424BB55E-A469-4225-AB16-78ED9E57B2A7}"/>
              </a:ext>
            </a:extLst>
          </p:cNvPr>
          <p:cNvCxnSpPr>
            <a:cxnSpLocks/>
          </p:cNvCxnSpPr>
          <p:nvPr/>
        </p:nvCxnSpPr>
        <p:spPr bwMode="auto">
          <a:xfrm flipH="1">
            <a:off x="2057400" y="3586474"/>
            <a:ext cx="3590415" cy="18014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8" name="Straight Arrow Connector 17">
            <a:extLst>
              <a:ext uri="{FF2B5EF4-FFF2-40B4-BE49-F238E27FC236}">
                <a16:creationId xmlns:a16="http://schemas.microsoft.com/office/drawing/2014/main" id="{B4A56B04-767D-406A-8798-89A1BB43B587}"/>
              </a:ext>
            </a:extLst>
          </p:cNvPr>
          <p:cNvCxnSpPr>
            <a:cxnSpLocks/>
          </p:cNvCxnSpPr>
          <p:nvPr/>
        </p:nvCxnSpPr>
        <p:spPr bwMode="auto">
          <a:xfrm flipH="1">
            <a:off x="3496187" y="4105813"/>
            <a:ext cx="2151628" cy="863713"/>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74307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685800" y="152400"/>
            <a:ext cx="8153400" cy="646331"/>
          </a:xfrm>
          <a:prstGeom prst="rect">
            <a:avLst/>
          </a:prstGeom>
          <a:noFill/>
          <a:ln w="9525">
            <a:noFill/>
            <a:miter lim="800000"/>
            <a:headEnd/>
            <a:tailEnd/>
          </a:ln>
        </p:spPr>
        <p:txBody>
          <a:bodyPr wrap="square">
            <a:spAutoFit/>
          </a:bodyPr>
          <a:lstStyle/>
          <a:p>
            <a:pPr algn="ctr"/>
            <a:r>
              <a:rPr lang="en-US" sz="3600" b="1" dirty="0">
                <a:solidFill>
                  <a:srgbClr val="FFC000"/>
                </a:solidFill>
                <a:latin typeface="Calibri" pitchFamily="34" charset="0"/>
              </a:rPr>
              <a:t>District / Council Details</a:t>
            </a:r>
          </a:p>
        </p:txBody>
      </p:sp>
      <p:sp>
        <p:nvSpPr>
          <p:cNvPr id="8" name="TextBox 7">
            <a:extLst>
              <a:ext uri="{FF2B5EF4-FFF2-40B4-BE49-F238E27FC236}">
                <a16:creationId xmlns:a16="http://schemas.microsoft.com/office/drawing/2014/main" id="{3D1D430E-C569-4F2C-A74A-F7BA7E031EAC}"/>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pic>
        <p:nvPicPr>
          <p:cNvPr id="2" name="Picture 1">
            <a:extLst>
              <a:ext uri="{FF2B5EF4-FFF2-40B4-BE49-F238E27FC236}">
                <a16:creationId xmlns:a16="http://schemas.microsoft.com/office/drawing/2014/main" id="{DE0945D2-8C89-42CA-95F5-03DA714A794B}"/>
              </a:ext>
            </a:extLst>
          </p:cNvPr>
          <p:cNvPicPr>
            <a:picLocks noChangeAspect="1"/>
          </p:cNvPicPr>
          <p:nvPr/>
        </p:nvPicPr>
        <p:blipFill>
          <a:blip r:embed="rId3"/>
          <a:stretch>
            <a:fillRect/>
          </a:stretch>
        </p:blipFill>
        <p:spPr>
          <a:xfrm>
            <a:off x="838200" y="990600"/>
            <a:ext cx="3762375" cy="466725"/>
          </a:xfrm>
          <a:prstGeom prst="rect">
            <a:avLst/>
          </a:prstGeom>
        </p:spPr>
      </p:pic>
      <p:pic>
        <p:nvPicPr>
          <p:cNvPr id="4" name="Picture 3">
            <a:extLst>
              <a:ext uri="{FF2B5EF4-FFF2-40B4-BE49-F238E27FC236}">
                <a16:creationId xmlns:a16="http://schemas.microsoft.com/office/drawing/2014/main" id="{CED80EFE-8E69-4CF4-99D2-1CC25EE87634}"/>
              </a:ext>
            </a:extLst>
          </p:cNvPr>
          <p:cNvPicPr>
            <a:picLocks noChangeAspect="1"/>
          </p:cNvPicPr>
          <p:nvPr/>
        </p:nvPicPr>
        <p:blipFill>
          <a:blip r:embed="rId4"/>
          <a:stretch>
            <a:fillRect/>
          </a:stretch>
        </p:blipFill>
        <p:spPr>
          <a:xfrm>
            <a:off x="838200" y="1567920"/>
            <a:ext cx="5791199" cy="1632480"/>
          </a:xfrm>
          <a:prstGeom prst="rect">
            <a:avLst/>
          </a:prstGeom>
        </p:spPr>
      </p:pic>
      <p:pic>
        <p:nvPicPr>
          <p:cNvPr id="6" name="Picture 5">
            <a:extLst>
              <a:ext uri="{FF2B5EF4-FFF2-40B4-BE49-F238E27FC236}">
                <a16:creationId xmlns:a16="http://schemas.microsoft.com/office/drawing/2014/main" id="{9B7430F7-ED58-4869-B9F3-3DA1B72E975B}"/>
              </a:ext>
            </a:extLst>
          </p:cNvPr>
          <p:cNvPicPr>
            <a:picLocks noChangeAspect="1"/>
          </p:cNvPicPr>
          <p:nvPr/>
        </p:nvPicPr>
        <p:blipFill>
          <a:blip r:embed="rId5"/>
          <a:stretch>
            <a:fillRect/>
          </a:stretch>
        </p:blipFill>
        <p:spPr>
          <a:xfrm>
            <a:off x="872197" y="3581400"/>
            <a:ext cx="3943350" cy="438150"/>
          </a:xfrm>
          <a:prstGeom prst="rect">
            <a:avLst/>
          </a:prstGeom>
        </p:spPr>
      </p:pic>
      <p:pic>
        <p:nvPicPr>
          <p:cNvPr id="7" name="Picture 6">
            <a:extLst>
              <a:ext uri="{FF2B5EF4-FFF2-40B4-BE49-F238E27FC236}">
                <a16:creationId xmlns:a16="http://schemas.microsoft.com/office/drawing/2014/main" id="{332D5A87-6A05-4C8D-A798-0B86C70277FA}"/>
              </a:ext>
            </a:extLst>
          </p:cNvPr>
          <p:cNvPicPr>
            <a:picLocks noChangeAspect="1"/>
          </p:cNvPicPr>
          <p:nvPr/>
        </p:nvPicPr>
        <p:blipFill>
          <a:blip r:embed="rId6"/>
          <a:stretch>
            <a:fillRect/>
          </a:stretch>
        </p:blipFill>
        <p:spPr>
          <a:xfrm>
            <a:off x="872197" y="4114800"/>
            <a:ext cx="5757202" cy="1613484"/>
          </a:xfrm>
          <a:prstGeom prst="rect">
            <a:avLst/>
          </a:prstGeom>
        </p:spPr>
      </p:pic>
      <p:sp>
        <p:nvSpPr>
          <p:cNvPr id="10" name="TextBox 9">
            <a:extLst>
              <a:ext uri="{FF2B5EF4-FFF2-40B4-BE49-F238E27FC236}">
                <a16:creationId xmlns:a16="http://schemas.microsoft.com/office/drawing/2014/main" id="{689799ED-DEF5-4B11-851A-E5E028C446DA}"/>
              </a:ext>
            </a:extLst>
          </p:cNvPr>
          <p:cNvSpPr txBox="1"/>
          <p:nvPr/>
        </p:nvSpPr>
        <p:spPr>
          <a:xfrm>
            <a:off x="4953000" y="685800"/>
            <a:ext cx="3762375" cy="923330"/>
          </a:xfrm>
          <a:prstGeom prst="rect">
            <a:avLst/>
          </a:prstGeom>
          <a:noFill/>
        </p:spPr>
        <p:txBody>
          <a:bodyPr wrap="square" rtlCol="0">
            <a:spAutoFit/>
          </a:bodyPr>
          <a:lstStyle/>
          <a:p>
            <a:r>
              <a:rPr lang="en-US" dirty="0">
                <a:solidFill>
                  <a:schemeClr val="bg1"/>
                </a:solidFill>
              </a:rPr>
              <a:t>You can view information at a District Level.  Reports &amp; data reflect information for your entire District.</a:t>
            </a:r>
          </a:p>
        </p:txBody>
      </p:sp>
      <p:sp>
        <p:nvSpPr>
          <p:cNvPr id="11" name="TextBox 10">
            <a:extLst>
              <a:ext uri="{FF2B5EF4-FFF2-40B4-BE49-F238E27FC236}">
                <a16:creationId xmlns:a16="http://schemas.microsoft.com/office/drawing/2014/main" id="{680436F8-A491-4EDE-B1C1-D270A5E56E6D}"/>
              </a:ext>
            </a:extLst>
          </p:cNvPr>
          <p:cNvSpPr txBox="1"/>
          <p:nvPr/>
        </p:nvSpPr>
        <p:spPr>
          <a:xfrm>
            <a:off x="4953000" y="3225105"/>
            <a:ext cx="3762375" cy="923330"/>
          </a:xfrm>
          <a:prstGeom prst="rect">
            <a:avLst/>
          </a:prstGeom>
          <a:noFill/>
        </p:spPr>
        <p:txBody>
          <a:bodyPr wrap="square" rtlCol="0">
            <a:spAutoFit/>
          </a:bodyPr>
          <a:lstStyle/>
          <a:p>
            <a:r>
              <a:rPr lang="en-US" dirty="0">
                <a:solidFill>
                  <a:schemeClr val="bg1"/>
                </a:solidFill>
              </a:rPr>
              <a:t>You can view information at a Council Level.  Reports &amp; data reflect information for a specific Council.</a:t>
            </a:r>
          </a:p>
        </p:txBody>
      </p:sp>
    </p:spTree>
    <p:extLst>
      <p:ext uri="{BB962C8B-B14F-4D97-AF65-F5344CB8AC3E}">
        <p14:creationId xmlns:p14="http://schemas.microsoft.com/office/powerpoint/2010/main" val="32543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nvSpPr>
        <p:spPr bwMode="auto">
          <a:xfrm>
            <a:off x="685800" y="152400"/>
            <a:ext cx="8153400" cy="646331"/>
          </a:xfrm>
          <a:prstGeom prst="rect">
            <a:avLst/>
          </a:prstGeom>
          <a:noFill/>
          <a:ln w="9525">
            <a:noFill/>
            <a:miter lim="800000"/>
            <a:headEnd/>
            <a:tailEnd/>
          </a:ln>
        </p:spPr>
        <p:txBody>
          <a:bodyPr wrap="square">
            <a:spAutoFit/>
          </a:bodyPr>
          <a:lstStyle/>
          <a:p>
            <a:pPr algn="ctr"/>
            <a:r>
              <a:rPr lang="en-US" sz="3600" b="1" dirty="0">
                <a:solidFill>
                  <a:srgbClr val="FFC000"/>
                </a:solidFill>
                <a:latin typeface="Calibri" pitchFamily="34" charset="0"/>
              </a:rPr>
              <a:t>Council Details</a:t>
            </a:r>
          </a:p>
        </p:txBody>
      </p:sp>
      <p:sp>
        <p:nvSpPr>
          <p:cNvPr id="8" name="TextBox 7">
            <a:extLst>
              <a:ext uri="{FF2B5EF4-FFF2-40B4-BE49-F238E27FC236}">
                <a16:creationId xmlns:a16="http://schemas.microsoft.com/office/drawing/2014/main" id="{3D1D430E-C569-4F2C-A74A-F7BA7E031EAC}"/>
              </a:ext>
            </a:extLst>
          </p:cNvPr>
          <p:cNvSpPr txBox="1"/>
          <p:nvPr/>
        </p:nvSpPr>
        <p:spPr>
          <a:xfrm>
            <a:off x="838200" y="6019800"/>
            <a:ext cx="4497321" cy="461665"/>
          </a:xfrm>
          <a:prstGeom prst="rect">
            <a:avLst/>
          </a:prstGeom>
          <a:noFill/>
        </p:spPr>
        <p:txBody>
          <a:bodyPr wrap="none" rtlCol="0">
            <a:spAutoFit/>
          </a:bodyPr>
          <a:lstStyle/>
          <a:p>
            <a:r>
              <a:rPr lang="en-US" sz="2400" b="1" i="1" dirty="0">
                <a:ln w="6600">
                  <a:solidFill>
                    <a:schemeClr val="tx1"/>
                  </a:solidFill>
                  <a:prstDash val="solid"/>
                </a:ln>
                <a:solidFill>
                  <a:srgbClr val="FFFFFF"/>
                </a:solidFill>
                <a:effectLst>
                  <a:outerShdw dist="38100" dir="2700000" algn="tl" rotWithShape="0">
                    <a:schemeClr val="accent2"/>
                  </a:outerShdw>
                </a:effectLst>
              </a:rPr>
              <a:t>DD Training 2020 - Officers Online</a:t>
            </a:r>
          </a:p>
        </p:txBody>
      </p:sp>
      <p:pic>
        <p:nvPicPr>
          <p:cNvPr id="2" name="Picture 1">
            <a:extLst>
              <a:ext uri="{FF2B5EF4-FFF2-40B4-BE49-F238E27FC236}">
                <a16:creationId xmlns:a16="http://schemas.microsoft.com/office/drawing/2014/main" id="{DE0945D2-8C89-42CA-95F5-03DA714A794B}"/>
              </a:ext>
            </a:extLst>
          </p:cNvPr>
          <p:cNvPicPr>
            <a:picLocks noChangeAspect="1"/>
          </p:cNvPicPr>
          <p:nvPr/>
        </p:nvPicPr>
        <p:blipFill>
          <a:blip r:embed="rId3"/>
          <a:stretch>
            <a:fillRect/>
          </a:stretch>
        </p:blipFill>
        <p:spPr>
          <a:xfrm>
            <a:off x="838200" y="990600"/>
            <a:ext cx="3762375" cy="466725"/>
          </a:xfrm>
          <a:prstGeom prst="rect">
            <a:avLst/>
          </a:prstGeom>
        </p:spPr>
      </p:pic>
      <p:pic>
        <p:nvPicPr>
          <p:cNvPr id="4" name="Picture 3">
            <a:extLst>
              <a:ext uri="{FF2B5EF4-FFF2-40B4-BE49-F238E27FC236}">
                <a16:creationId xmlns:a16="http://schemas.microsoft.com/office/drawing/2014/main" id="{CED80EFE-8E69-4CF4-99D2-1CC25EE87634}"/>
              </a:ext>
            </a:extLst>
          </p:cNvPr>
          <p:cNvPicPr>
            <a:picLocks noChangeAspect="1"/>
          </p:cNvPicPr>
          <p:nvPr/>
        </p:nvPicPr>
        <p:blipFill>
          <a:blip r:embed="rId4"/>
          <a:stretch>
            <a:fillRect/>
          </a:stretch>
        </p:blipFill>
        <p:spPr>
          <a:xfrm>
            <a:off x="838201" y="1680847"/>
            <a:ext cx="3768686" cy="1062354"/>
          </a:xfrm>
          <a:prstGeom prst="rect">
            <a:avLst/>
          </a:prstGeom>
        </p:spPr>
      </p:pic>
      <p:pic>
        <p:nvPicPr>
          <p:cNvPr id="6" name="Picture 5">
            <a:extLst>
              <a:ext uri="{FF2B5EF4-FFF2-40B4-BE49-F238E27FC236}">
                <a16:creationId xmlns:a16="http://schemas.microsoft.com/office/drawing/2014/main" id="{9B7430F7-ED58-4869-B9F3-3DA1B72E975B}"/>
              </a:ext>
            </a:extLst>
          </p:cNvPr>
          <p:cNvPicPr>
            <a:picLocks noChangeAspect="1"/>
          </p:cNvPicPr>
          <p:nvPr/>
        </p:nvPicPr>
        <p:blipFill>
          <a:blip r:embed="rId5"/>
          <a:stretch>
            <a:fillRect/>
          </a:stretch>
        </p:blipFill>
        <p:spPr>
          <a:xfrm>
            <a:off x="4895850" y="990600"/>
            <a:ext cx="3943350" cy="438150"/>
          </a:xfrm>
          <a:prstGeom prst="rect">
            <a:avLst/>
          </a:prstGeom>
        </p:spPr>
      </p:pic>
      <p:pic>
        <p:nvPicPr>
          <p:cNvPr id="7" name="Picture 6">
            <a:extLst>
              <a:ext uri="{FF2B5EF4-FFF2-40B4-BE49-F238E27FC236}">
                <a16:creationId xmlns:a16="http://schemas.microsoft.com/office/drawing/2014/main" id="{332D5A87-6A05-4C8D-A798-0B86C70277FA}"/>
              </a:ext>
            </a:extLst>
          </p:cNvPr>
          <p:cNvPicPr>
            <a:picLocks noChangeAspect="1"/>
          </p:cNvPicPr>
          <p:nvPr/>
        </p:nvPicPr>
        <p:blipFill>
          <a:blip r:embed="rId6"/>
          <a:stretch>
            <a:fillRect/>
          </a:stretch>
        </p:blipFill>
        <p:spPr>
          <a:xfrm>
            <a:off x="4895850" y="1680847"/>
            <a:ext cx="3949212" cy="1106786"/>
          </a:xfrm>
          <a:prstGeom prst="rect">
            <a:avLst/>
          </a:prstGeom>
        </p:spPr>
      </p:pic>
      <p:sp>
        <p:nvSpPr>
          <p:cNvPr id="9" name="TextBox 8">
            <a:extLst>
              <a:ext uri="{FF2B5EF4-FFF2-40B4-BE49-F238E27FC236}">
                <a16:creationId xmlns:a16="http://schemas.microsoft.com/office/drawing/2014/main" id="{71395CBD-657C-47DB-8CA4-C826614B16DB}"/>
              </a:ext>
            </a:extLst>
          </p:cNvPr>
          <p:cNvSpPr txBox="1"/>
          <p:nvPr/>
        </p:nvSpPr>
        <p:spPr>
          <a:xfrm>
            <a:off x="838200" y="3276600"/>
            <a:ext cx="3762375" cy="1477328"/>
          </a:xfrm>
          <a:prstGeom prst="rect">
            <a:avLst/>
          </a:prstGeom>
          <a:noFill/>
        </p:spPr>
        <p:txBody>
          <a:bodyPr wrap="square" rtlCol="0">
            <a:spAutoFit/>
          </a:bodyPr>
          <a:lstStyle/>
          <a:p>
            <a:r>
              <a:rPr lang="en-US" dirty="0">
                <a:solidFill>
                  <a:schemeClr val="bg1"/>
                </a:solidFill>
              </a:rPr>
              <a:t>You can view information at a District Level</a:t>
            </a:r>
          </a:p>
          <a:p>
            <a:pPr marL="285750" indent="-285750">
              <a:buFont typeface="Arial" panose="020B0604020202020204" pitchFamily="34" charset="0"/>
              <a:buChar char="•"/>
            </a:pPr>
            <a:r>
              <a:rPr lang="en-US" dirty="0">
                <a:solidFill>
                  <a:schemeClr val="bg1"/>
                </a:solidFill>
              </a:rPr>
              <a:t>All reports &amp; data reflect summary information for your entire District</a:t>
            </a:r>
          </a:p>
          <a:p>
            <a:pPr marL="285750" indent="-285750">
              <a:buFont typeface="Arial" panose="020B0604020202020204" pitchFamily="34" charset="0"/>
              <a:buChar char="•"/>
            </a:pPr>
            <a:endParaRPr lang="en-US" dirty="0"/>
          </a:p>
        </p:txBody>
      </p:sp>
      <p:sp>
        <p:nvSpPr>
          <p:cNvPr id="13" name="TextBox 12">
            <a:extLst>
              <a:ext uri="{FF2B5EF4-FFF2-40B4-BE49-F238E27FC236}">
                <a16:creationId xmlns:a16="http://schemas.microsoft.com/office/drawing/2014/main" id="{1B6A6B8B-B008-41CD-99BF-FCC8212A37AA}"/>
              </a:ext>
            </a:extLst>
          </p:cNvPr>
          <p:cNvSpPr txBox="1"/>
          <p:nvPr/>
        </p:nvSpPr>
        <p:spPr>
          <a:xfrm>
            <a:off x="4895850" y="3273083"/>
            <a:ext cx="3762375" cy="1477328"/>
          </a:xfrm>
          <a:prstGeom prst="rect">
            <a:avLst/>
          </a:prstGeom>
          <a:noFill/>
        </p:spPr>
        <p:txBody>
          <a:bodyPr wrap="square" rtlCol="0">
            <a:spAutoFit/>
          </a:bodyPr>
          <a:lstStyle/>
          <a:p>
            <a:r>
              <a:rPr lang="en-US" dirty="0">
                <a:solidFill>
                  <a:schemeClr val="bg1"/>
                </a:solidFill>
              </a:rPr>
              <a:t>You can view information at a Council Level</a:t>
            </a:r>
          </a:p>
          <a:p>
            <a:pPr marL="285750" indent="-285750">
              <a:buFont typeface="Arial" panose="020B0604020202020204" pitchFamily="34" charset="0"/>
              <a:buChar char="•"/>
            </a:pPr>
            <a:r>
              <a:rPr lang="en-US" dirty="0">
                <a:solidFill>
                  <a:schemeClr val="bg1"/>
                </a:solidFill>
              </a:rPr>
              <a:t>All reports &amp; data reflect information for a specific council</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1275047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rump Mediaeval"/>
        <a:ea typeface=""/>
        <a:cs typeface=""/>
      </a:majorFont>
      <a:minorFont>
        <a:latin typeface="Trump Mediaev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FA5836421359345979FB13AE9F772B0" ma:contentTypeVersion="0" ma:contentTypeDescription="Create a new document." ma:contentTypeScope="" ma:versionID="636ed45a7aad0a08b13a7af987c4bbeb">
  <xsd:schema xmlns:xsd="http://www.w3.org/2001/XMLSchema" xmlns:xs="http://www.w3.org/2001/XMLSchema" xmlns:p="http://schemas.microsoft.com/office/2006/metadata/properties" xmlns:ns2="1104a1b0-c8f6-4ec4-800b-fb1c41b954e8" targetNamespace="http://schemas.microsoft.com/office/2006/metadata/properties" ma:root="true" ma:fieldsID="11ba200cc74433374351f954fa48a3d0" ns2:_="">
    <xsd:import namespace="1104a1b0-c8f6-4ec4-800b-fb1c41b954e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04a1b0-c8f6-4ec4-800b-fb1c41b954e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1104a1b0-c8f6-4ec4-800b-fb1c41b954e8">TQ3A26RQJ2SC-471-675</_dlc_DocId>
    <_dlc_DocIdUrl xmlns="1104a1b0-c8f6-4ec4-800b-fb1c41b954e8">
      <Url>http://ilink/Membership/_layouts/DocIdRedir.aspx?ID=TQ3A26RQJ2SC-471-675</Url>
      <Description>TQ3A26RQJ2SC-471-675</Description>
    </_dlc_DocIdUrl>
  </documentManagement>
</p:properties>
</file>

<file path=customXml/itemProps1.xml><?xml version="1.0" encoding="utf-8"?>
<ds:datastoreItem xmlns:ds="http://schemas.openxmlformats.org/officeDocument/2006/customXml" ds:itemID="{2C95AB83-6E42-4EF5-A331-E932DC6663F2}">
  <ds:schemaRefs>
    <ds:schemaRef ds:uri="http://schemas.microsoft.com/sharepoint/v3/contenttype/forms"/>
  </ds:schemaRefs>
</ds:datastoreItem>
</file>

<file path=customXml/itemProps2.xml><?xml version="1.0" encoding="utf-8"?>
<ds:datastoreItem xmlns:ds="http://schemas.openxmlformats.org/officeDocument/2006/customXml" ds:itemID="{F8971C95-9C40-4CAF-8953-8A131606A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04a1b0-c8f6-4ec4-800b-fb1c41b954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AB32B9-4F13-4271-8758-C7A57562FBFE}">
  <ds:schemaRefs>
    <ds:schemaRef ds:uri="http://schemas.microsoft.com/sharepoint/events"/>
  </ds:schemaRefs>
</ds:datastoreItem>
</file>

<file path=customXml/itemProps4.xml><?xml version="1.0" encoding="utf-8"?>
<ds:datastoreItem xmlns:ds="http://schemas.openxmlformats.org/officeDocument/2006/customXml" ds:itemID="{6F63C8C9-6A59-45D9-B9A3-9A98614A9E26}">
  <ds:schemaRefs>
    <ds:schemaRef ds:uri="http://purl.org/dc/elements/1.1/"/>
    <ds:schemaRef ds:uri="http://schemas.microsoft.com/office/2006/metadata/properties"/>
    <ds:schemaRef ds:uri="http://purl.org/dc/terms/"/>
    <ds:schemaRef ds:uri="http://schemas.openxmlformats.org/package/2006/metadata/core-properties"/>
    <ds:schemaRef ds:uri="1104a1b0-c8f6-4ec4-800b-fb1c41b954e8"/>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 Template_redesign</Template>
  <TotalTime>25598</TotalTime>
  <Words>1217</Words>
  <Application>Microsoft Office PowerPoint</Application>
  <PresentationFormat>On-screen Show (4:3)</PresentationFormat>
  <Paragraphs>166</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vt:lpstr>
      <vt:lpstr>Trump Mediaeval</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Knights of Columbus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KofC User</dc:creator>
  <cp:lastModifiedBy>Jim Escott</cp:lastModifiedBy>
  <cp:revision>585</cp:revision>
  <cp:lastPrinted>2019-05-20T17:46:01Z</cp:lastPrinted>
  <dcterms:created xsi:type="dcterms:W3CDTF">2012-06-04T16:45:06Z</dcterms:created>
  <dcterms:modified xsi:type="dcterms:W3CDTF">2020-04-02T18:21:08Z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0x010100AFA5836421359345979FB13AE9F772B0</vt:lpwstr>
  </property>
  <property fmtid="{D5CDD505-2E9C-101B-9397-08002B2CF9AE}" pid="3" name="_dlc_DocIdItemGuid">
    <vt:lpwstr>6ba1f377-e4e7-4130-a374-abe729df2378</vt:lpwstr>
  </property>
</Properties>
</file>