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96" r:id="rId2"/>
    <p:sldId id="339" r:id="rId3"/>
    <p:sldId id="297" r:id="rId4"/>
    <p:sldId id="298" r:id="rId5"/>
    <p:sldId id="306" r:id="rId6"/>
    <p:sldId id="307" r:id="rId7"/>
    <p:sldId id="309" r:id="rId8"/>
    <p:sldId id="310" r:id="rId9"/>
    <p:sldId id="312" r:id="rId10"/>
    <p:sldId id="304" r:id="rId11"/>
    <p:sldId id="303" r:id="rId12"/>
    <p:sldId id="302" r:id="rId13"/>
    <p:sldId id="300" r:id="rId14"/>
    <p:sldId id="305" r:id="rId15"/>
    <p:sldId id="321" r:id="rId16"/>
    <p:sldId id="316" r:id="rId17"/>
    <p:sldId id="315" r:id="rId18"/>
    <p:sldId id="314" r:id="rId19"/>
    <p:sldId id="313" r:id="rId20"/>
    <p:sldId id="317" r:id="rId21"/>
    <p:sldId id="336" r:id="rId22"/>
    <p:sldId id="335" r:id="rId23"/>
    <p:sldId id="318" r:id="rId24"/>
    <p:sldId id="319" r:id="rId25"/>
    <p:sldId id="320" r:id="rId26"/>
    <p:sldId id="338" r:id="rId27"/>
    <p:sldId id="328" r:id="rId28"/>
    <p:sldId id="329" r:id="rId29"/>
    <p:sldId id="334" r:id="rId30"/>
    <p:sldId id="333" r:id="rId31"/>
    <p:sldId id="332" r:id="rId32"/>
    <p:sldId id="331" r:id="rId33"/>
    <p:sldId id="325" r:id="rId34"/>
    <p:sldId id="337" r:id="rId3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0" autoAdjust="0"/>
    <p:restoredTop sz="96305" autoAdjust="0"/>
  </p:normalViewPr>
  <p:slideViewPr>
    <p:cSldViewPr>
      <p:cViewPr varScale="1">
        <p:scale>
          <a:sx n="68" d="100"/>
          <a:sy n="68" d="100"/>
        </p:scale>
        <p:origin x="9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youtu.be/z_1b1tzR0qE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https://www.kofc.org/un/en/forms/leadership/charter-const-laws3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youtu.be/owi_tNJ_gb4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https://youtu.be/LRaitCspOfU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4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uncilnet.us/Jurisdiction/State/Resources.aspx?State=Michigan&amp;Category=3" TargetMode="External"/><Relationship Id="rId3" Type="http://schemas.openxmlformats.org/officeDocument/2006/relationships/hyperlink" Target="https://youtu.be/Y0lNJ9y7bm0" TargetMode="External"/><Relationship Id="rId7" Type="http://schemas.openxmlformats.org/officeDocument/2006/relationships/hyperlink" Target="https://www.kofc.org/en/for-members/resources/district-deputies/index.html?1tab=1tab0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uncilnet.us/Assets/101684.xls" TargetMode="External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en/for-members/resources/district-deputies/index.html?1tab=1tab0" TargetMode="External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hyperlink" Target="https://www.kofc.org/en/for-members/resources/district-deputies/index.html?1tab=1tab2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kofc.org/en/news-room/knightline/special-edition/week-of-april-6/fraternal-operations-during-covid1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fc.sabacloud.com/Saba/Web_spf/NA3P1PRD0022/app/dashboard" TargetMode="External"/><Relationship Id="rId11" Type="http://schemas.openxmlformats.org/officeDocument/2006/relationships/slide" Target="slide3.xml"/><Relationship Id="rId5" Type="http://schemas.openxmlformats.org/officeDocument/2006/relationships/hyperlink" Target="https://www.kofc.org/en/news-room/articles/fraternal-operations-during-coronavirus.html" TargetMode="External"/><Relationship Id="rId10" Type="http://schemas.openxmlformats.org/officeDocument/2006/relationships/image" Target="../media/image27.jpg"/><Relationship Id="rId4" Type="http://schemas.microsoft.com/office/2007/relationships/hdphoto" Target="../media/hdphoto2.wdp"/><Relationship Id="rId9" Type="http://schemas.openxmlformats.org/officeDocument/2006/relationships/hyperlink" Target="http://www.councilnet.us/Jurisdiction/State/Resources.aspx?State=Michigan&amp;Category=3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en/forms/leadership/charter-const-laws30.pdf" TargetMode="External"/><Relationship Id="rId13" Type="http://schemas.openxmlformats.org/officeDocument/2006/relationships/hyperlink" Target="https://www.kofc.org/en/forms/leadership/protocol-booklet1612.pdf" TargetMode="External"/><Relationship Id="rId18" Type="http://schemas.openxmlformats.org/officeDocument/2006/relationships/hyperlink" Target="https://www.kofc.org/en/forms/leadership/financial-secretary-flyer10238.pdf" TargetMode="External"/><Relationship Id="rId3" Type="http://schemas.openxmlformats.org/officeDocument/2006/relationships/hyperlink" Target="https://www.kofc.org/en/resources/members/state-district-deputy/how-to-hold-a-successful-open-house.pdf" TargetMode="External"/><Relationship Id="rId21" Type="http://schemas.openxmlformats.org/officeDocument/2006/relationships/slide" Target="slide3.xml"/><Relationship Id="rId7" Type="http://schemas.openxmlformats.org/officeDocument/2006/relationships/hyperlink" Target="https://www.kofc.org/en/forms/deputy/Admission%20Degree%20Schedule.pdf" TargetMode="External"/><Relationship Id="rId12" Type="http://schemas.openxmlformats.org/officeDocument/2006/relationships/hyperlink" Target="https://www.kofc.org/en/resources/service/council/method-conducting-council-meetings10318.pdf" TargetMode="External"/><Relationship Id="rId17" Type="http://schemas.openxmlformats.org/officeDocument/2006/relationships/hyperlink" Target="https://www.kofc.org/en/forms/deputy/Sample%20Suggested%20District%20Meeting%20Agenda.pdf" TargetMode="External"/><Relationship Id="rId2" Type="http://schemas.openxmlformats.org/officeDocument/2006/relationships/image" Target="../media/image28.png"/><Relationship Id="rId16" Type="http://schemas.openxmlformats.org/officeDocument/2006/relationships/hyperlink" Target="https://www.kofc.org/en/forms/deputy/Retention%20Billing%20Procedures%201845A.pdf" TargetMode="External"/><Relationship Id="rId20" Type="http://schemas.openxmlformats.org/officeDocument/2006/relationships/hyperlink" Target="https://www.kofc.org/en/forms/deputy/rtd-training-attendance-form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en/forms/deputy/944%20Form%20Tips.pdf" TargetMode="External"/><Relationship Id="rId11" Type="http://schemas.openxmlformats.org/officeDocument/2006/relationships/hyperlink" Target="https://www.kofc.org/en/resources/officers/officers.pdf" TargetMode="External"/><Relationship Id="rId5" Type="http://schemas.openxmlformats.org/officeDocument/2006/relationships/hyperlink" Target="https://www.kofc.org/en/resources/members/state-district-deputy/district-meeting-agenda-002-002.pdf" TargetMode="External"/><Relationship Id="rId15" Type="http://schemas.openxmlformats.org/officeDocument/2006/relationships/hyperlink" Target="https://www.kofc.org/en/forms/deputy/request-for-membership-suspension-and-procedures.pdf" TargetMode="External"/><Relationship Id="rId23" Type="http://schemas.microsoft.com/office/2007/relationships/hdphoto" Target="../media/hdphoto3.wdp"/><Relationship Id="rId10" Type="http://schemas.openxmlformats.org/officeDocument/2006/relationships/hyperlink" Target="https://www.kofc.org/en/resources/officers/districtdeputy.pdf" TargetMode="External"/><Relationship Id="rId19" Type="http://schemas.openxmlformats.org/officeDocument/2006/relationships/hyperlink" Target="https://www.kofc.org/en/forms/deputy/dd-training-presentation.pptx" TargetMode="External"/><Relationship Id="rId4" Type="http://schemas.openxmlformats.org/officeDocument/2006/relationships/hyperlink" Target="https://www.kofc.org/en/resources/members/state-district-deputy/council-health-assessment.pdf" TargetMode="External"/><Relationship Id="rId9" Type="http://schemas.openxmlformats.org/officeDocument/2006/relationships/hyperlink" Target="https://www.kofc.org/en/forms/council/dues_relief_1831_p.pdf" TargetMode="External"/><Relationship Id="rId14" Type="http://schemas.openxmlformats.org/officeDocument/2006/relationships/hyperlink" Target="https://www.kofc.org/en/resources/service/council/publicity.pdf" TargetMode="External"/><Relationship Id="rId2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kofc.org/en/forms/district/dd_semi_report_june944B_p.pdf" TargetMode="External"/><Relationship Id="rId7" Type="http://schemas.openxmlformats.org/officeDocument/2006/relationships/slide" Target="slide3.xml"/><Relationship Id="rId2" Type="http://schemas.openxmlformats.org/officeDocument/2006/relationships/hyperlink" Target="https://www.kofc.org/en/forms/district/dd_semi_report_december944A_p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9.jpg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jpg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20.xml"/><Relationship Id="rId10" Type="http://schemas.openxmlformats.org/officeDocument/2006/relationships/hyperlink" Target="https://drive.google.com/file/d/1IAWoUPV9WwaS1RPsB0v0LFXZjjrt5iqQ/view?usp=sharing" TargetMode="External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hyperlink" Target="http://www.councilnet.us/Assets/101684.x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hyperlink" Target="https://youtu.be/Y0lNJ9y7bm0" TargetMode="External"/><Relationship Id="rId9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F346B60-947A-487A-8DA7-82589916EA9A}"/>
              </a:ext>
            </a:extLst>
          </p:cNvPr>
          <p:cNvSpPr/>
          <p:nvPr/>
        </p:nvSpPr>
        <p:spPr>
          <a:xfrm>
            <a:off x="838200" y="228600"/>
            <a:ext cx="2362200" cy="2286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effectLst>
            <a:glow rad="101600">
              <a:schemeClr val="accent6">
                <a:lumMod val="20000"/>
                <a:lumOff val="80000"/>
                <a:alpha val="40000"/>
              </a:schemeClr>
            </a:glow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Deputy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6"/>
            <a:ext cx="8534400" cy="175260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Roles, Responsibilities &amp; Resources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B08CD4-712D-4646-AE13-A7BE87B9573F}"/>
              </a:ext>
            </a:extLst>
          </p:cNvPr>
          <p:cNvSpPr/>
          <p:nvPr/>
        </p:nvSpPr>
        <p:spPr>
          <a:xfrm>
            <a:off x="8991602" y="228600"/>
            <a:ext cx="2362200" cy="2286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effectLst>
            <a:glow rad="101600">
              <a:schemeClr val="accent6">
                <a:lumMod val="20000"/>
                <a:lumOff val="80000"/>
                <a:alpha val="40000"/>
              </a:schemeClr>
            </a:glow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Challenges</a:t>
            </a:r>
            <a:br>
              <a:rPr lang="en-US" dirty="0"/>
            </a:br>
            <a:r>
              <a:rPr lang="en-US" sz="3600" dirty="0"/>
              <a:t>Balance these constraints</a:t>
            </a:r>
          </a:p>
        </p:txBody>
      </p:sp>
      <p:pic>
        <p:nvPicPr>
          <p:cNvPr id="4" name="Picture 4" descr="panneaux">
            <a:extLst>
              <a:ext uri="{FF2B5EF4-FFF2-40B4-BE49-F238E27FC236}">
                <a16:creationId xmlns:a16="http://schemas.microsoft.com/office/drawing/2014/main" id="{C2D0C129-1FBB-424B-AFDE-A97A6623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15" y="1688068"/>
            <a:ext cx="3415085" cy="40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18CF1-4BE5-4508-BBC7-32E9D6E9D2ED}"/>
              </a:ext>
            </a:extLst>
          </p:cNvPr>
          <p:cNvSpPr txBox="1"/>
          <p:nvPr/>
        </p:nvSpPr>
        <p:spPr>
          <a:xfrm>
            <a:off x="5751513" y="2297668"/>
            <a:ext cx="14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 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C046B-F4D0-4843-B5B3-A15493975246}"/>
              </a:ext>
            </a:extLst>
          </p:cNvPr>
          <p:cNvSpPr txBox="1"/>
          <p:nvPr/>
        </p:nvSpPr>
        <p:spPr>
          <a:xfrm>
            <a:off x="5638801" y="4050268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Council wants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920F5-E3BB-47BA-8E9D-B8FC99794221}"/>
              </a:ext>
            </a:extLst>
          </p:cNvPr>
          <p:cNvSpPr txBox="1"/>
          <p:nvPr/>
        </p:nvSpPr>
        <p:spPr>
          <a:xfrm>
            <a:off x="5751513" y="3378061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Council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CFB60-277C-4DE1-925F-850E7FDBB20F}"/>
              </a:ext>
            </a:extLst>
          </p:cNvPr>
          <p:cNvSpPr txBox="1"/>
          <p:nvPr/>
        </p:nvSpPr>
        <p:spPr>
          <a:xfrm>
            <a:off x="5611314" y="2754868"/>
            <a:ext cx="178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Constraints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FA900-A455-4782-862A-FFEBC0A2FE27}"/>
              </a:ext>
            </a:extLst>
          </p:cNvPr>
          <p:cNvSpPr txBox="1"/>
          <p:nvPr/>
        </p:nvSpPr>
        <p:spPr>
          <a:xfrm>
            <a:off x="5469556" y="4583668"/>
            <a:ext cx="185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Cohesive Content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88CF338-BEB5-4674-ACB2-96F006CC3D6E}"/>
              </a:ext>
            </a:extLst>
          </p:cNvPr>
          <p:cNvSpPr/>
          <p:nvPr/>
        </p:nvSpPr>
        <p:spPr>
          <a:xfrm>
            <a:off x="1995115" y="1840468"/>
            <a:ext cx="25908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 have a list of topics to cover provided by the State Deputy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60E21789-5DCA-4DB4-ACC9-8D45D9773188}"/>
              </a:ext>
            </a:extLst>
          </p:cNvPr>
          <p:cNvSpPr/>
          <p:nvPr/>
        </p:nvSpPr>
        <p:spPr>
          <a:xfrm>
            <a:off x="1995115" y="3387586"/>
            <a:ext cx="25908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 have a list of topics your Councils want you to cover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9EBA1F2-99C5-4F5E-87CC-D9527FC53111}"/>
              </a:ext>
            </a:extLst>
          </p:cNvPr>
          <p:cNvSpPr/>
          <p:nvPr/>
        </p:nvSpPr>
        <p:spPr>
          <a:xfrm>
            <a:off x="1995115" y="4953000"/>
            <a:ext cx="25908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 have a list of topics You believe are important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37531682-D3F1-47FE-876A-8516CCA62F27}"/>
              </a:ext>
            </a:extLst>
          </p:cNvPr>
          <p:cNvSpPr/>
          <p:nvPr/>
        </p:nvSpPr>
        <p:spPr>
          <a:xfrm>
            <a:off x="8215686" y="1764268"/>
            <a:ext cx="2376114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 have limited time – you will lose them in less than  2 hours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E384862-F46C-4418-B59E-5B1E6207C5F4}"/>
              </a:ext>
            </a:extLst>
          </p:cNvPr>
          <p:cNvSpPr/>
          <p:nvPr/>
        </p:nvSpPr>
        <p:spPr>
          <a:xfrm>
            <a:off x="8215685" y="3311386"/>
            <a:ext cx="2376113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Your material all needs to be cohesive and complementary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40E64EFF-111E-443F-B2A2-C5A34D1C7CB2}"/>
              </a:ext>
            </a:extLst>
          </p:cNvPr>
          <p:cNvSpPr/>
          <p:nvPr/>
        </p:nvSpPr>
        <p:spPr>
          <a:xfrm>
            <a:off x="8187550" y="4858504"/>
            <a:ext cx="2404247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Overview State, Diocesan, SDRR and District roles and how they interaction</a:t>
            </a: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7CB6C0DE-817B-4F6F-9EE2-4A92BECD0F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9A9EB-4563-40D6-9067-6347FA536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2290"/>
            <a:ext cx="2117586" cy="2160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566400" cy="1143000"/>
          </a:xfrm>
        </p:spPr>
        <p:txBody>
          <a:bodyPr/>
          <a:lstStyle/>
          <a:p>
            <a:r>
              <a:rPr lang="en-US" dirty="0"/>
              <a:t>Agenda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71600"/>
            <a:ext cx="9677400" cy="4800600"/>
          </a:xfrm>
        </p:spPr>
        <p:txBody>
          <a:bodyPr/>
          <a:lstStyle/>
          <a:p>
            <a:r>
              <a:rPr lang="en-US" b="1" dirty="0"/>
              <a:t>Booklet (Hand-outs) </a:t>
            </a:r>
            <a:r>
              <a:rPr lang="en-US" sz="2800" dirty="0"/>
              <a:t>– Minimize the need for note taking</a:t>
            </a:r>
          </a:p>
          <a:p>
            <a:pPr lvl="1"/>
            <a:r>
              <a:rPr lang="en-US" b="1" dirty="0"/>
              <a:t>Increases their attention &amp; gives them information to take home</a:t>
            </a:r>
          </a:p>
          <a:p>
            <a:r>
              <a:rPr lang="en-US" b="1" dirty="0"/>
              <a:t>Pre-meeting </a:t>
            </a:r>
            <a:r>
              <a:rPr lang="en-US" sz="2800" dirty="0"/>
              <a:t>– Gather any homework assignments</a:t>
            </a:r>
          </a:p>
          <a:p>
            <a:r>
              <a:rPr lang="en-US" b="1" dirty="0"/>
              <a:t>Meeting</a:t>
            </a:r>
          </a:p>
          <a:p>
            <a:pPr lvl="1"/>
            <a:r>
              <a:rPr lang="en-US" b="1" dirty="0"/>
              <a:t>Follow the agenda</a:t>
            </a:r>
          </a:p>
          <a:p>
            <a:pPr lvl="1"/>
            <a:r>
              <a:rPr lang="en-US" b="1" dirty="0"/>
              <a:t>Cover important items</a:t>
            </a:r>
          </a:p>
          <a:p>
            <a:pPr lvl="1"/>
            <a:r>
              <a:rPr lang="en-US" b="1" dirty="0"/>
              <a:t>Reference (Don’t read) the booklet (hand-out)</a:t>
            </a:r>
          </a:p>
          <a:p>
            <a:r>
              <a:rPr lang="en-US" b="1" dirty="0"/>
              <a:t>Post-meeting </a:t>
            </a:r>
            <a:r>
              <a:rPr lang="en-US" sz="2800" dirty="0"/>
              <a:t>– Reinforce material over next few months</a:t>
            </a:r>
          </a:p>
          <a:p>
            <a:pPr lvl="1"/>
            <a:r>
              <a:rPr lang="en-US" dirty="0"/>
              <a:t>Make meeting recording available to councils for anyone who missed AND for council reference material.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C8826A08-2CAC-4378-A6E2-86BFFC56C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Inter-District cooperation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A181-44B4-4BC3-8839-9A0D8B03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71600"/>
            <a:ext cx="9448800" cy="4495800"/>
          </a:xfrm>
        </p:spPr>
        <p:txBody>
          <a:bodyPr/>
          <a:lstStyle/>
          <a:p>
            <a:r>
              <a:rPr lang="en-US" dirty="0"/>
              <a:t>Membership</a:t>
            </a:r>
          </a:p>
          <a:p>
            <a:pPr lvl="1"/>
            <a:r>
              <a:rPr lang="en-US" dirty="0"/>
              <a:t>Share good recruiters to participate in membership drives</a:t>
            </a:r>
          </a:p>
          <a:p>
            <a:pPr lvl="1"/>
            <a:r>
              <a:rPr lang="en-US" dirty="0"/>
              <a:t>Create District-wide Exemplification Teams</a:t>
            </a:r>
          </a:p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Consider holding District-wide programs</a:t>
            </a:r>
          </a:p>
          <a:p>
            <a:pPr lvl="1"/>
            <a:r>
              <a:rPr lang="en-US" dirty="0"/>
              <a:t>District Picnics, Fraternal Benefit Nights, Clergy Appreciation Dinners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Financial – Get all FS’s to share Member Management best practices</a:t>
            </a:r>
          </a:p>
          <a:p>
            <a:pPr lvl="1"/>
            <a:r>
              <a:rPr lang="en-US" dirty="0"/>
              <a:t>Home Corporations – Encourage all councils support them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9194800" cy="1143000"/>
          </a:xfrm>
        </p:spPr>
        <p:txBody>
          <a:bodyPr/>
          <a:lstStyle/>
          <a:p>
            <a:pPr algn="l"/>
            <a:r>
              <a:rPr lang="en-US" dirty="0"/>
              <a:t>2.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the State Deputy</a:t>
            </a:r>
          </a:p>
          <a:p>
            <a:r>
              <a:rPr lang="en-US" dirty="0"/>
              <a:t>Financial </a:t>
            </a:r>
            <a:r>
              <a:rPr lang="en-US" sz="2800" dirty="0"/>
              <a:t>– Oversee council’s assets</a:t>
            </a:r>
          </a:p>
          <a:p>
            <a:r>
              <a:rPr lang="en-US" dirty="0"/>
              <a:t>Order </a:t>
            </a:r>
            <a:r>
              <a:rPr lang="en-US" sz="2800" dirty="0"/>
              <a:t>– Ensure compliance to Laws &amp; Rules</a:t>
            </a:r>
          </a:p>
          <a:p>
            <a:r>
              <a:rPr lang="en-US" dirty="0"/>
              <a:t>Membership </a:t>
            </a:r>
            <a:r>
              <a:rPr lang="en-US" sz="2800" dirty="0"/>
              <a:t>– Promotes/Directs Membership efforts</a:t>
            </a:r>
          </a:p>
          <a:p>
            <a:r>
              <a:rPr lang="en-US" dirty="0"/>
              <a:t>Programs </a:t>
            </a:r>
            <a:r>
              <a:rPr lang="en-US" sz="2800" dirty="0"/>
              <a:t>– Encourage effective Council programming</a:t>
            </a:r>
          </a:p>
          <a:p>
            <a:r>
              <a:rPr lang="en-US" dirty="0"/>
              <a:t>Leadership </a:t>
            </a:r>
            <a:r>
              <a:rPr lang="en-US" sz="2800" dirty="0"/>
              <a:t>– General care &amp; well being of all councils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9523D-805B-44B9-A23D-3EFBA1216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81693"/>
            <a:ext cx="2549652" cy="28257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62190230-48F4-46C8-B3D8-D847A770E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the State Deputy</a:t>
            </a:r>
          </a:p>
        </p:txBody>
      </p:sp>
      <p:pic>
        <p:nvPicPr>
          <p:cNvPr id="4" name="Picture 2" descr="Meetings Clipart Images &amp; Pictures - Becuo">
            <a:extLst>
              <a:ext uri="{FF2B5EF4-FFF2-40B4-BE49-F238E27FC236}">
                <a16:creationId xmlns:a16="http://schemas.microsoft.com/office/drawing/2014/main" id="{BF7EC413-C24B-4CD3-890C-D9175838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55" y="1823597"/>
            <a:ext cx="2830971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p Art Leadership - ClipArt Best">
            <a:extLst>
              <a:ext uri="{FF2B5EF4-FFF2-40B4-BE49-F238E27FC236}">
                <a16:creationId xmlns:a16="http://schemas.microsoft.com/office/drawing/2014/main" id="{109FE454-835D-4D50-97BE-AA8A6B5E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55" y="1638451"/>
            <a:ext cx="3316545" cy="24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ree Business Clip Art by Phillip Martin, Business Leadership">
            <a:extLst>
              <a:ext uri="{FF2B5EF4-FFF2-40B4-BE49-F238E27FC236}">
                <a16:creationId xmlns:a16="http://schemas.microsoft.com/office/drawing/2014/main" id="{AB3AC467-46C3-4B1E-BE66-F0A6847E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84" y="1617221"/>
            <a:ext cx="1909571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B9F39-B30C-4F29-9AEE-DCB763E32CA9}"/>
              </a:ext>
            </a:extLst>
          </p:cNvPr>
          <p:cNvSpPr txBox="1"/>
          <p:nvPr/>
        </p:nvSpPr>
        <p:spPr>
          <a:xfrm>
            <a:off x="2713448" y="4126467"/>
            <a:ext cx="143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Officers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65D5B-26F2-4B45-B9BF-BB6601946865}"/>
              </a:ext>
            </a:extLst>
          </p:cNvPr>
          <p:cNvSpPr txBox="1"/>
          <p:nvPr/>
        </p:nvSpPr>
        <p:spPr>
          <a:xfrm>
            <a:off x="5297901" y="4126467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Deputy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F7AF0-B8C8-4903-970E-A506E3BC97D4}"/>
              </a:ext>
            </a:extLst>
          </p:cNvPr>
          <p:cNvSpPr txBox="1"/>
          <p:nvPr/>
        </p:nvSpPr>
        <p:spPr>
          <a:xfrm>
            <a:off x="7878322" y="4126467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Council Officers</a:t>
            </a: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E9840649-5ABF-4A15-ACB9-F61830BA7786}"/>
              </a:ext>
            </a:extLst>
          </p:cNvPr>
          <p:cNvSpPr/>
          <p:nvPr/>
        </p:nvSpPr>
        <p:spPr>
          <a:xfrm>
            <a:off x="2281868" y="4495799"/>
            <a:ext cx="7620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Pass along vision, plans, direction &amp; goals</a:t>
            </a:r>
          </a:p>
        </p:txBody>
      </p:sp>
      <p:sp>
        <p:nvSpPr>
          <p:cNvPr id="11" name="Right Arrow 13">
            <a:extLst>
              <a:ext uri="{FF2B5EF4-FFF2-40B4-BE49-F238E27FC236}">
                <a16:creationId xmlns:a16="http://schemas.microsoft.com/office/drawing/2014/main" id="{3C611E8F-4C7E-483F-BEB0-EC5126A9FF5E}"/>
              </a:ext>
            </a:extLst>
          </p:cNvPr>
          <p:cNvSpPr/>
          <p:nvPr/>
        </p:nvSpPr>
        <p:spPr>
          <a:xfrm rot="10800000">
            <a:off x="2281868" y="5333999"/>
            <a:ext cx="7620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D1590-A892-4B58-989F-3DAA745E7048}"/>
              </a:ext>
            </a:extLst>
          </p:cNvPr>
          <p:cNvSpPr txBox="1"/>
          <p:nvPr/>
        </p:nvSpPr>
        <p:spPr>
          <a:xfrm>
            <a:off x="3856030" y="5606533"/>
            <a:ext cx="447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along results, successes, failures &amp; issues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69CB04A-F028-4293-879B-080F655168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1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89EFD7-2EB7-463E-AB4B-AA74C86A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2" y="309140"/>
            <a:ext cx="2181225" cy="242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81000"/>
            <a:ext cx="9194800" cy="1143000"/>
          </a:xfrm>
        </p:spPr>
        <p:txBody>
          <a:bodyPr/>
          <a:lstStyle/>
          <a:p>
            <a:pPr algn="l"/>
            <a:r>
              <a:rPr lang="en-US" dirty="0"/>
              <a:t>Financial – Oversees Councils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9448800" cy="4114800"/>
          </a:xfrm>
        </p:spPr>
        <p:txBody>
          <a:bodyPr/>
          <a:lstStyle/>
          <a:p>
            <a:r>
              <a:rPr lang="en-US" sz="2800" dirty="0"/>
              <a:t>Inspect all council books</a:t>
            </a:r>
          </a:p>
          <a:p>
            <a:r>
              <a:rPr lang="en-US" sz="2800" dirty="0"/>
              <a:t>Ensures proper handling of council funds</a:t>
            </a:r>
          </a:p>
          <a:p>
            <a:r>
              <a:rPr lang="en-US" sz="2800" dirty="0"/>
              <a:t>Ensures payment of Supreme &amp; State per capita</a:t>
            </a:r>
          </a:p>
          <a:p>
            <a:r>
              <a:rPr lang="en-US" sz="2800" dirty="0"/>
              <a:t>Ensure council books are kept as prescribed by law</a:t>
            </a:r>
          </a:p>
          <a:p>
            <a:r>
              <a:rPr lang="en-US" sz="2800" dirty="0"/>
              <a:t>Directs council Trustees on their duties</a:t>
            </a:r>
          </a:p>
          <a:p>
            <a:r>
              <a:rPr lang="en-US" sz="2800" dirty="0"/>
              <a:t>In case of dissolution – Take possession of Council books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i="1" dirty="0"/>
              <a:t>Watch the Financial Officer Training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DD983CF1-81B5-4808-A576-59578FFE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4648200"/>
            <a:ext cx="497165" cy="43419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728200" cy="1143000"/>
          </a:xfrm>
        </p:spPr>
        <p:txBody>
          <a:bodyPr/>
          <a:lstStyle/>
          <a:p>
            <a:pPr algn="l"/>
            <a:r>
              <a:rPr lang="en-US" dirty="0"/>
              <a:t>Compliance to Laws &amp; Rules of the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4000"/>
            <a:ext cx="6547980" cy="4114800"/>
          </a:xfrm>
        </p:spPr>
        <p:txBody>
          <a:bodyPr/>
          <a:lstStyle/>
          <a:p>
            <a:r>
              <a:rPr lang="en-US" dirty="0"/>
              <a:t>Ensures that councils follow procedures, laws and rules of the order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2800" u="sng" dirty="0">
                <a:hlinkClick r:id="rId2"/>
              </a:rPr>
              <a:t>Charter </a:t>
            </a:r>
            <a:r>
              <a:rPr lang="en-US" sz="2800" b="1" u="sng" dirty="0">
                <a:hlinkClick r:id="rId2"/>
              </a:rPr>
              <a:t>Constitution</a:t>
            </a:r>
            <a:r>
              <a:rPr lang="en-US" sz="2800" u="sng" dirty="0">
                <a:hlinkClick r:id="rId2"/>
              </a:rPr>
              <a:t> Laws - 2019</a:t>
            </a:r>
            <a:endParaRPr lang="en-US" sz="2800" i="1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9C42C71-4597-4701-A929-C814FBE1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3199371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9EBB5-2506-45AF-971B-3E1664F62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80" y="1228725"/>
            <a:ext cx="3114906" cy="341947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31CACAC8-F3EF-4C81-86CD-68D590876C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203E30-2F2B-4500-9AE2-2B786FC1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27" y="141514"/>
            <a:ext cx="1953873" cy="1839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52400"/>
            <a:ext cx="9042400" cy="1143000"/>
          </a:xfrm>
        </p:spPr>
        <p:txBody>
          <a:bodyPr/>
          <a:lstStyle/>
          <a:p>
            <a:pPr algn="l"/>
            <a:r>
              <a:rPr lang="en-US" sz="4000" dirty="0"/>
              <a:t>Promotes / Directs Membership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71600"/>
            <a:ext cx="9448800" cy="4114800"/>
          </a:xfrm>
        </p:spPr>
        <p:txBody>
          <a:bodyPr/>
          <a:lstStyle/>
          <a:p>
            <a:r>
              <a:rPr lang="en-US" sz="2800" dirty="0"/>
              <a:t>Promote &amp; provide assistance with recruitment &amp; retention</a:t>
            </a:r>
          </a:p>
          <a:p>
            <a:pPr lvl="1"/>
            <a:r>
              <a:rPr lang="en-US" dirty="0"/>
              <a:t>Have a District-wide recruiting team</a:t>
            </a:r>
          </a:p>
          <a:p>
            <a:r>
              <a:rPr lang="en-US" sz="2800" dirty="0"/>
              <a:t>Advise councils on need to keep members active</a:t>
            </a:r>
          </a:p>
          <a:p>
            <a:r>
              <a:rPr lang="en-US" sz="2800" dirty="0"/>
              <a:t>Encourage councils to conduct frequent exemplifications</a:t>
            </a:r>
          </a:p>
          <a:p>
            <a:pPr lvl="1"/>
            <a:r>
              <a:rPr lang="en-US" dirty="0"/>
              <a:t>Get all 1</a:t>
            </a:r>
            <a:r>
              <a:rPr lang="en-US" baseline="30000" dirty="0"/>
              <a:t>st</a:t>
            </a:r>
            <a:r>
              <a:rPr lang="en-US" dirty="0"/>
              <a:t> degree members to go through an exemplification</a:t>
            </a:r>
          </a:p>
          <a:p>
            <a:pPr lvl="1"/>
            <a:r>
              <a:rPr lang="en-US" dirty="0"/>
              <a:t>Short-term – Hold Online Exemplifications (District and Council)</a:t>
            </a:r>
          </a:p>
          <a:p>
            <a:r>
              <a:rPr lang="en-US" sz="2800" dirty="0"/>
              <a:t>Identify locations for new councils and assist in their development</a:t>
            </a:r>
          </a:p>
          <a:p>
            <a:pPr marL="0" indent="0">
              <a:buNone/>
            </a:pPr>
            <a:r>
              <a:rPr lang="en-US" sz="2800" dirty="0"/>
              <a:t>     	</a:t>
            </a:r>
            <a:r>
              <a:rPr lang="en-US" sz="2800" i="1" dirty="0"/>
              <a:t>Watch the Membership Director Training Video</a:t>
            </a:r>
          </a:p>
          <a:p>
            <a:pPr marL="0" indent="0">
              <a:buNone/>
            </a:pPr>
            <a:endParaRPr lang="en-US" sz="2800" i="1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327D2740-32CD-4A05-96E1-71DA7545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635" y="5204610"/>
            <a:ext cx="497165" cy="43419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48F4DE33-D9AA-41CB-9F49-9A37E4A9AC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6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81000"/>
            <a:ext cx="9194800" cy="1143000"/>
          </a:xfrm>
        </p:spPr>
        <p:txBody>
          <a:bodyPr/>
          <a:lstStyle/>
          <a:p>
            <a:pPr algn="l"/>
            <a:r>
              <a:rPr lang="en-US" sz="4000" dirty="0"/>
              <a:t>Encourage effective Council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05000"/>
            <a:ext cx="9448800" cy="4114800"/>
          </a:xfrm>
        </p:spPr>
        <p:txBody>
          <a:bodyPr/>
          <a:lstStyle/>
          <a:p>
            <a:r>
              <a:rPr lang="en-US" sz="2800" dirty="0"/>
              <a:t>Ensure Grand Knights develop &amp; foster a healthy relationship with their Pastor(s)</a:t>
            </a:r>
          </a:p>
          <a:p>
            <a:r>
              <a:rPr lang="en-US" sz="2800" dirty="0"/>
              <a:t>Encourage programs that support Faith in Action</a:t>
            </a:r>
          </a:p>
          <a:p>
            <a:r>
              <a:rPr lang="en-US" sz="2800" dirty="0"/>
              <a:t>Steer councils away from programs that compete with their parish(es)</a:t>
            </a:r>
          </a:p>
          <a:p>
            <a:r>
              <a:rPr lang="en-US" sz="2800" dirty="0"/>
              <a:t>Encourage membership recruiting at all council programs</a:t>
            </a:r>
          </a:p>
          <a:p>
            <a:pPr marL="0" indent="0">
              <a:buNone/>
            </a:pPr>
            <a:r>
              <a:rPr lang="en-US" sz="2800" dirty="0"/>
              <a:t>      	</a:t>
            </a:r>
            <a:r>
              <a:rPr lang="en-US" sz="2800" i="1" dirty="0"/>
              <a:t>Watch the Program Director Training Video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A52045F-2039-4C6E-92AA-68A78293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7435" y="4876800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9E93F-12AC-434C-B3E3-2BD05808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57" y="197756"/>
            <a:ext cx="2380344" cy="1859644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B501E90-59DB-476F-A16A-B445C9ED18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"/>
            <a:ext cx="9194800" cy="1143000"/>
          </a:xfrm>
        </p:spPr>
        <p:txBody>
          <a:bodyPr/>
          <a:lstStyle/>
          <a:p>
            <a:pPr algn="l"/>
            <a:r>
              <a:rPr lang="en-US" dirty="0"/>
              <a:t>General care and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066800"/>
            <a:ext cx="10782300" cy="5029200"/>
          </a:xfrm>
        </p:spPr>
        <p:txBody>
          <a:bodyPr/>
          <a:lstStyle/>
          <a:p>
            <a:r>
              <a:rPr lang="en-US" sz="2600" dirty="0"/>
              <a:t>Install council officers as soon as possible</a:t>
            </a:r>
          </a:p>
          <a:p>
            <a:r>
              <a:rPr lang="en-US" sz="2600" dirty="0"/>
              <a:t>Attend all state council organizational &amp; mid-year membership meetings</a:t>
            </a:r>
          </a:p>
          <a:p>
            <a:r>
              <a:rPr lang="en-US" sz="2600" dirty="0"/>
              <a:t>Hold district meetings </a:t>
            </a:r>
            <a:r>
              <a:rPr lang="en-US" sz="2400" dirty="0"/>
              <a:t>(Minimum 2/year  Maximum = as many as you need)</a:t>
            </a:r>
          </a:p>
          <a:p>
            <a:r>
              <a:rPr lang="en-US" sz="2600" dirty="0"/>
              <a:t>Encourage each council to conduct annual strategic planning meetings</a:t>
            </a:r>
          </a:p>
          <a:p>
            <a:r>
              <a:rPr lang="en-US" sz="2600" dirty="0"/>
              <a:t>Attend council meetings each month (Worst-case quarterly)</a:t>
            </a:r>
          </a:p>
          <a:p>
            <a:r>
              <a:rPr lang="en-US" sz="2600" dirty="0"/>
              <a:t>Monitor completion of council reports/forms</a:t>
            </a:r>
          </a:p>
          <a:p>
            <a:pPr marL="857250" lvl="2" indent="0">
              <a:buNone/>
            </a:pPr>
            <a:r>
              <a:rPr lang="en-US" sz="2000" dirty="0"/>
              <a:t>Council Forms Video</a:t>
            </a:r>
          </a:p>
          <a:p>
            <a:pPr marL="857250" lvl="2" indent="0">
              <a:buNone/>
            </a:pPr>
            <a:r>
              <a:rPr lang="en-US" sz="2000" dirty="0"/>
              <a:t>Council Forms Spreadsheet</a:t>
            </a:r>
          </a:p>
          <a:p>
            <a:r>
              <a:rPr lang="en-US" sz="2600" dirty="0"/>
              <a:t>File reports with Supreme &amp; State </a:t>
            </a:r>
          </a:p>
          <a:p>
            <a:pPr marL="800100" lvl="2" indent="0">
              <a:buNone/>
            </a:pPr>
            <a:r>
              <a:rPr lang="en-US" sz="2000" dirty="0"/>
              <a:t>Supreme District Deputy Forms</a:t>
            </a:r>
          </a:p>
          <a:p>
            <a:pPr marL="800100" lvl="2" indent="0">
              <a:buNone/>
            </a:pPr>
            <a:r>
              <a:rPr lang="en-US" sz="2000" dirty="0"/>
              <a:t>Michigan District Deputy Forms</a:t>
            </a:r>
          </a:p>
          <a:p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A74E8-19A1-4A69-8123-16707258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94582"/>
            <a:ext cx="3009900" cy="1375213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CF80D6E-21DC-4CDC-98D0-4CA74FA6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962400"/>
            <a:ext cx="381000" cy="33273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F95BF77E-7771-4035-9BAC-566B4C355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279" y="4295139"/>
            <a:ext cx="390042" cy="340636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9EAB0103-CF8F-4552-BC3D-EDE926E2A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279" y="5181600"/>
            <a:ext cx="381000" cy="332739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96854380-AD16-41C2-9964-4660A5074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758" y="5514339"/>
            <a:ext cx="390042" cy="340636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817EA9BA-7F76-48CE-BA02-F71A24CA2D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627-FB42-4837-8F04-37C9D9B9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District Deputy Training</a:t>
            </a:r>
            <a:br>
              <a:rPr lang="en-US" dirty="0"/>
            </a:br>
            <a:r>
              <a:rPr lang="en-US" dirty="0"/>
              <a:t>June 13</a:t>
            </a:r>
            <a:r>
              <a:rPr lang="en-US" baseline="30000" dirty="0"/>
              <a:t>th,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747D-BF3D-4036-9607-CBE97AF0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10439400" cy="4114800"/>
          </a:xfrm>
        </p:spPr>
        <p:txBody>
          <a:bodyPr/>
          <a:lstStyle/>
          <a:p>
            <a:r>
              <a:rPr lang="en-US" sz="2800" dirty="0"/>
              <a:t>Each presentation will be made available to all District deputies.</a:t>
            </a:r>
          </a:p>
          <a:p>
            <a:pPr lvl="1"/>
            <a:r>
              <a:rPr lang="en-US" sz="2000" dirty="0"/>
              <a:t>The PowerPoint version has audio attached, links to jump around &amp; links to resources (forms, videos, other websites)</a:t>
            </a:r>
          </a:p>
          <a:p>
            <a:pPr lvl="1"/>
            <a:r>
              <a:rPr lang="en-US" sz="2000" dirty="0"/>
              <a:t>The PDF version is for those who do not have PowerPoint and all links should still work.</a:t>
            </a:r>
          </a:p>
          <a:p>
            <a:pPr lvl="1"/>
            <a:r>
              <a:rPr lang="en-US" sz="2000" dirty="0"/>
              <a:t>A video will also be made available to watch from beginning to end</a:t>
            </a:r>
          </a:p>
          <a:p>
            <a:r>
              <a:rPr lang="en-US" sz="2800" dirty="0"/>
              <a:t>Websites are going through major changes</a:t>
            </a:r>
          </a:p>
          <a:p>
            <a:pPr lvl="1"/>
            <a:r>
              <a:rPr lang="en-US" sz="2000" dirty="0"/>
              <a:t>Supreme is working on a lot of additional information</a:t>
            </a:r>
          </a:p>
          <a:p>
            <a:pPr lvl="1"/>
            <a:r>
              <a:rPr lang="en-US" sz="2000" dirty="0"/>
              <a:t>Michigan website is being completely redone</a:t>
            </a:r>
          </a:p>
          <a:p>
            <a:pPr lvl="1"/>
            <a:r>
              <a:rPr lang="en-US" sz="2000" dirty="0"/>
              <a:t>I will update all presentations in July (or August) as the changes are made public.</a:t>
            </a:r>
          </a:p>
        </p:txBody>
      </p:sp>
    </p:spTree>
    <p:extLst>
      <p:ext uri="{BB962C8B-B14F-4D97-AF65-F5344CB8AC3E}">
        <p14:creationId xmlns:p14="http://schemas.microsoft.com/office/powerpoint/2010/main" val="11906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6146557" cy="2057400"/>
          </a:xfrm>
        </p:spPr>
        <p:txBody>
          <a:bodyPr/>
          <a:lstStyle/>
          <a:p>
            <a:r>
              <a:rPr lang="en-US" dirty="0"/>
              <a:t>3. How to get started</a:t>
            </a:r>
            <a:br>
              <a:rPr lang="en-US" dirty="0"/>
            </a:br>
            <a:r>
              <a:rPr lang="en-US" sz="3600" dirty="0"/>
              <a:t>First 3 months</a:t>
            </a:r>
            <a:br>
              <a:rPr lang="en-US" sz="3600" dirty="0"/>
            </a:br>
            <a:r>
              <a:rPr lang="en-US" sz="3600" dirty="0"/>
              <a:t>(July – September)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38400"/>
            <a:ext cx="9220200" cy="3810000"/>
          </a:xfrm>
        </p:spPr>
        <p:txBody>
          <a:bodyPr/>
          <a:lstStyle/>
          <a:p>
            <a:r>
              <a:rPr lang="en-US" dirty="0"/>
              <a:t>Get Educated</a:t>
            </a:r>
          </a:p>
          <a:p>
            <a:r>
              <a:rPr lang="en-US" dirty="0"/>
              <a:t>Assess your councils</a:t>
            </a:r>
          </a:p>
          <a:p>
            <a:r>
              <a:rPr lang="en-US" dirty="0"/>
              <a:t>Win over your councils</a:t>
            </a:r>
          </a:p>
          <a:p>
            <a:r>
              <a:rPr lang="en-US" dirty="0"/>
              <a:t>Set a good example (Rise up and answer the call)</a:t>
            </a:r>
          </a:p>
          <a:p>
            <a:r>
              <a:rPr lang="en-US" dirty="0"/>
              <a:t>Avoid being the bad guy (if possible)</a:t>
            </a:r>
          </a:p>
          <a:p>
            <a:r>
              <a:rPr lang="en-US" dirty="0"/>
              <a:t>Get 1-2 District Wardens &amp; get them involved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F5B57-DCDA-4927-8652-5EABA394B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57" y="152400"/>
            <a:ext cx="5078655" cy="24384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89E830A-E428-4A35-B2B7-8E432FEAF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4038600" cy="1143000"/>
          </a:xfrm>
        </p:spPr>
        <p:txBody>
          <a:bodyPr/>
          <a:lstStyle/>
          <a:p>
            <a:pPr algn="l"/>
            <a:r>
              <a:rPr lang="en-US" dirty="0"/>
              <a:t>Get Educated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364" y="1828800"/>
            <a:ext cx="956123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DD Training </a:t>
            </a:r>
            <a:r>
              <a:rPr lang="en-US" sz="2400" dirty="0"/>
              <a:t>– Officers Online – Fraternal Training Portal</a:t>
            </a:r>
          </a:p>
          <a:p>
            <a:pPr marL="0" indent="0">
              <a:buNone/>
            </a:pPr>
            <a:r>
              <a:rPr lang="en-US" dirty="0"/>
              <a:t>How to be a District Deputy </a:t>
            </a:r>
            <a:r>
              <a:rPr lang="en-US" sz="2400" i="1" dirty="0"/>
              <a:t>(see next page)</a:t>
            </a:r>
          </a:p>
          <a:p>
            <a:pPr marL="0" indent="0">
              <a:buNone/>
            </a:pPr>
            <a:r>
              <a:rPr lang="en-US" dirty="0"/>
              <a:t>Supreme District Deputy Reports/Forms</a:t>
            </a:r>
          </a:p>
          <a:p>
            <a:pPr marL="0" indent="0">
              <a:buNone/>
            </a:pPr>
            <a:r>
              <a:rPr lang="en-US" dirty="0"/>
              <a:t>State District Deputy Reports/Forms</a:t>
            </a:r>
          </a:p>
          <a:p>
            <a:pPr marL="0" indent="0">
              <a:buNone/>
            </a:pPr>
            <a:r>
              <a:rPr lang="en-US" dirty="0"/>
              <a:t>Fraternal Operations during Covid-19 </a:t>
            </a:r>
            <a:br>
              <a:rPr lang="en-US" dirty="0"/>
            </a:br>
            <a:r>
              <a:rPr lang="en-US" dirty="0"/>
              <a:t>Fraternal Webinars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4E06678-2FCD-412E-9CF3-FB0597685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4267200"/>
            <a:ext cx="497165" cy="43419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5166091E-C98A-4FAF-A004-1C7927DA2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4758209"/>
            <a:ext cx="497165" cy="434190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05A5C077-181D-4E97-92E0-802EF4D1D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1882696"/>
            <a:ext cx="497165" cy="434190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85C4954A-CFC4-4905-98FF-A1FE6FE5B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198" y="2475391"/>
            <a:ext cx="497165" cy="434190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E1721BA6-DEA8-4A98-8970-F3675986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198" y="3081809"/>
            <a:ext cx="497165" cy="434190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56E5E56-FF9A-4725-9A5A-DA54B3779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198" y="3657747"/>
            <a:ext cx="507517" cy="443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D8842-B0A4-41DD-A985-00F52BACE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90" y="152400"/>
            <a:ext cx="2823210" cy="19812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C4062754-B002-40D5-BA4C-E578300F71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229F6C1-2C86-4601-BFB7-DA25E173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2895600" cy="22880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26EB5-8717-4428-AF0E-89EED9673761}"/>
              </a:ext>
            </a:extLst>
          </p:cNvPr>
          <p:cNvSpPr/>
          <p:nvPr/>
        </p:nvSpPr>
        <p:spPr>
          <a:xfrm>
            <a:off x="5942428" y="533400"/>
            <a:ext cx="64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0000"/>
                </a:solidFill>
                <a:latin typeface="pt-sans-pro-narrow"/>
              </a:rPr>
              <a:t>TIPS FOR SUCCESS</a:t>
            </a:r>
          </a:p>
          <a:p>
            <a:r>
              <a:rPr lang="en-US" dirty="0">
                <a:solidFill>
                  <a:srgbClr val="0054A3"/>
                </a:solidFill>
                <a:latin typeface="pt-sans-pro"/>
                <a:hlinkClick r:id="rId3"/>
              </a:rPr>
              <a:t>How to Run an Open House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4"/>
              </a:rPr>
              <a:t>Council Health Assessment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5"/>
              </a:rPr>
              <a:t>Sample District Meeting Agenda</a:t>
            </a:r>
            <a:endParaRPr lang="en-US" dirty="0">
              <a:solidFill>
                <a:srgbClr val="000000"/>
              </a:solidFill>
              <a:latin typeface="pt-sans-pro"/>
            </a:endParaRPr>
          </a:p>
          <a:p>
            <a:endParaRPr lang="en-US" cap="all" dirty="0">
              <a:solidFill>
                <a:srgbClr val="000000"/>
              </a:solidFill>
              <a:latin typeface="pt-sans-pro-narrow"/>
            </a:endParaRPr>
          </a:p>
          <a:p>
            <a:r>
              <a:rPr lang="en-US" b="1" cap="all" dirty="0">
                <a:solidFill>
                  <a:srgbClr val="000000"/>
                </a:solidFill>
                <a:latin typeface="pt-sans-pro-narrow"/>
              </a:rPr>
              <a:t>ADMINISTRATIVE</a:t>
            </a:r>
          </a:p>
          <a:p>
            <a:r>
              <a:rPr lang="en-US" dirty="0">
                <a:solidFill>
                  <a:srgbClr val="0054A3"/>
                </a:solidFill>
                <a:latin typeface="pt-sans-pro"/>
                <a:hlinkClick r:id="rId6"/>
              </a:rPr>
              <a:t>944 Form Tips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7"/>
              </a:rPr>
              <a:t>Admission Degree Exemplification Schedule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#30 -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8"/>
              </a:rPr>
              <a:t>Charter, Constitution and Laws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#1831 -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9"/>
              </a:rPr>
              <a:t>Disability Exemption Application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#5087 -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0"/>
              </a:rPr>
              <a:t>District Deputy's Guide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#5093 -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1"/>
              </a:rPr>
              <a:t>Leadership Resources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#10318 -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2"/>
              </a:rPr>
              <a:t>Method of Conducting Council Meetings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#1612 -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3"/>
              </a:rPr>
              <a:t>Protocol Handbook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#2235 -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4"/>
              </a:rPr>
              <a:t>Public Relations and Publicity Guide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15"/>
              </a:rPr>
              <a:t>Request for Membership Suspension and Procedures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#1845A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6"/>
              </a:rPr>
              <a:t>Retention Billing Procedures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17"/>
              </a:rPr>
              <a:t>Sample Suggested District Meeting Agenda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0000"/>
                </a:solidFill>
                <a:latin typeface="pt-sans-pro"/>
              </a:rPr>
              <a:t>#10238 -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8"/>
              </a:rPr>
              <a:t>Summary of Financial Secretary's Responsibilities</a:t>
            </a:r>
            <a:endParaRPr lang="en-US" dirty="0">
              <a:solidFill>
                <a:srgbClr val="000000"/>
              </a:solidFill>
              <a:latin typeface="pt-sans-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07EE4-AFD5-4C94-B0EB-5A5857772001}"/>
              </a:ext>
            </a:extLst>
          </p:cNvPr>
          <p:cNvSpPr/>
          <p:nvPr/>
        </p:nvSpPr>
        <p:spPr>
          <a:xfrm>
            <a:off x="685800" y="2628543"/>
            <a:ext cx="5257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0000"/>
                </a:solidFill>
                <a:latin typeface="pt-sans-pro-narrow"/>
              </a:rPr>
              <a:t>TRAINING</a:t>
            </a:r>
          </a:p>
          <a:p>
            <a:r>
              <a:rPr lang="en-US" sz="1400" dirty="0">
                <a:solidFill>
                  <a:srgbClr val="000000"/>
                </a:solidFill>
                <a:latin typeface="pt-sans-pro"/>
              </a:rPr>
              <a:t>Please find below a link to the PowerPoint presentation for your jurisdiction's Organizational Meeting presentation on the new required DD Training as well as an attendance sign-in form.</a:t>
            </a:r>
          </a:p>
          <a:p>
            <a:r>
              <a:rPr lang="en-US" dirty="0">
                <a:solidFill>
                  <a:srgbClr val="0054A3"/>
                </a:solidFill>
                <a:latin typeface="pt-sans-pro"/>
                <a:hlinkClick r:id="rId19"/>
              </a:rPr>
              <a:t>District Deputy Training Course</a:t>
            </a:r>
            <a:br>
              <a:rPr lang="en-US" dirty="0">
                <a:solidFill>
                  <a:srgbClr val="000000"/>
                </a:solidFill>
                <a:latin typeface="pt-sans-pro"/>
              </a:rPr>
            </a:br>
            <a:r>
              <a:rPr lang="en-US" dirty="0">
                <a:solidFill>
                  <a:srgbClr val="0054A3"/>
                </a:solidFill>
                <a:latin typeface="pt-sans-pro"/>
                <a:hlinkClick r:id="rId20"/>
              </a:rPr>
              <a:t>District Deputy Training Attendance Sign-In Form</a:t>
            </a:r>
            <a:endParaRPr lang="en-US" dirty="0">
              <a:solidFill>
                <a:srgbClr val="000000"/>
              </a:solidFill>
              <a:latin typeface="pt-sans-pro"/>
            </a:endParaRPr>
          </a:p>
          <a:p>
            <a:endParaRPr lang="en-US" cap="all" dirty="0">
              <a:solidFill>
                <a:srgbClr val="000000"/>
              </a:solidFill>
              <a:latin typeface="pt-sans-pro-narrow"/>
            </a:endParaRPr>
          </a:p>
          <a:p>
            <a:r>
              <a:rPr lang="en-US" b="1" cap="all" dirty="0">
                <a:solidFill>
                  <a:srgbClr val="000000"/>
                </a:solidFill>
                <a:latin typeface="pt-sans-pro-narrow"/>
              </a:rPr>
              <a:t>LEADERSHIP RESOURCES</a:t>
            </a:r>
          </a:p>
          <a:p>
            <a:r>
              <a:rPr lang="en-US" dirty="0">
                <a:solidFill>
                  <a:srgbClr val="000000"/>
                </a:solidFill>
                <a:latin typeface="pt-sans-pro"/>
              </a:rPr>
              <a:t>#5093 - </a:t>
            </a:r>
            <a:r>
              <a:rPr lang="en-US" dirty="0">
                <a:solidFill>
                  <a:srgbClr val="0054A3"/>
                </a:solidFill>
                <a:latin typeface="pt-sans-pro"/>
                <a:hlinkClick r:id="rId11"/>
              </a:rPr>
              <a:t>Leadership Resources</a:t>
            </a:r>
            <a:endParaRPr lang="en-US" dirty="0">
              <a:solidFill>
                <a:srgbClr val="000000"/>
              </a:solidFill>
              <a:latin typeface="pt-sans-pro"/>
            </a:endParaRPr>
          </a:p>
        </p:txBody>
      </p:sp>
      <p:pic>
        <p:nvPicPr>
          <p:cNvPr id="20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id="{4D526713-A917-4FD9-8409-8521793332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9194800" cy="1143000"/>
          </a:xfrm>
        </p:spPr>
        <p:txBody>
          <a:bodyPr/>
          <a:lstStyle/>
          <a:p>
            <a:pPr algn="l"/>
            <a:r>
              <a:rPr lang="en-US" dirty="0"/>
              <a:t>Council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10058400" cy="4114800"/>
          </a:xfrm>
        </p:spPr>
        <p:txBody>
          <a:bodyPr/>
          <a:lstStyle/>
          <a:p>
            <a:r>
              <a:rPr lang="en-US" dirty="0"/>
              <a:t>Previous DD Assessment</a:t>
            </a:r>
          </a:p>
          <a:p>
            <a:r>
              <a:rPr lang="en-US" dirty="0"/>
              <a:t>Grand Knight Assessment</a:t>
            </a:r>
            <a:endParaRPr lang="en-US" sz="2800" dirty="0"/>
          </a:p>
          <a:p>
            <a:r>
              <a:rPr lang="en-US" dirty="0"/>
              <a:t>Council previous year forms</a:t>
            </a:r>
            <a:endParaRPr lang="en-US" sz="2800" dirty="0"/>
          </a:p>
          <a:p>
            <a:r>
              <a:rPr lang="en-US" dirty="0"/>
              <a:t>Observe them for 3 months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dirty="0"/>
              <a:t>#944A - </a:t>
            </a:r>
            <a:r>
              <a:rPr lang="en-US" dirty="0">
                <a:hlinkClick r:id="rId2"/>
              </a:rPr>
              <a:t>District Deputy Semiannual Report</a:t>
            </a:r>
            <a:r>
              <a:rPr lang="en-US" dirty="0"/>
              <a:t> – due 12/31</a:t>
            </a:r>
            <a:br>
              <a:rPr lang="en-US" sz="2800" dirty="0"/>
            </a:br>
            <a:r>
              <a:rPr lang="en-US" sz="2800" dirty="0"/>
              <a:t>     </a:t>
            </a:r>
            <a:r>
              <a:rPr lang="en-US" dirty="0"/>
              <a:t>#944B - </a:t>
            </a:r>
            <a:r>
              <a:rPr lang="en-US" dirty="0">
                <a:hlinkClick r:id="rId3"/>
              </a:rPr>
              <a:t>District Deputy Semiannual Report</a:t>
            </a:r>
            <a:r>
              <a:rPr lang="en-US" dirty="0"/>
              <a:t> – due  6/30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C941E-95E3-4B02-9A3E-AE1D2DC7B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39" y="375557"/>
            <a:ext cx="3664661" cy="2824843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4E06678-2FCD-412E-9CF3-FB0597685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4267200"/>
            <a:ext cx="497165" cy="434190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166091E-C98A-4FAF-A004-1C7927DA2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4758209"/>
            <a:ext cx="497165" cy="43419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0FEF82CE-08DE-44A5-A2A6-F5B29C01DA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5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40BFEF-5C0C-47F9-84FB-1911DF6C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68" y="384199"/>
            <a:ext cx="3709662" cy="2279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5791200" cy="1143000"/>
          </a:xfrm>
        </p:spPr>
        <p:txBody>
          <a:bodyPr/>
          <a:lstStyle/>
          <a:p>
            <a:pPr algn="l"/>
            <a:r>
              <a:rPr lang="en-US" dirty="0"/>
              <a:t>Win over your councils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7682792" cy="4114800"/>
          </a:xfrm>
        </p:spPr>
        <p:txBody>
          <a:bodyPr/>
          <a:lstStyle/>
          <a:p>
            <a:r>
              <a:rPr lang="en-US" dirty="0"/>
              <a:t>Offer to help them and follow through</a:t>
            </a:r>
          </a:p>
          <a:p>
            <a:r>
              <a:rPr lang="en-US" dirty="0"/>
              <a:t>When they ask a question, give a good answer.  If you don’t know…</a:t>
            </a:r>
          </a:p>
          <a:p>
            <a:pPr lvl="1"/>
            <a:r>
              <a:rPr lang="en-US" sz="2000" dirty="0"/>
              <a:t>Say so &amp; go find the answer (Don’t tell them to call someone else)</a:t>
            </a:r>
          </a:p>
          <a:p>
            <a:pPr lvl="1"/>
            <a:r>
              <a:rPr lang="en-US" sz="2000" dirty="0"/>
              <a:t>Don’t guess, make up an answer or B.S.</a:t>
            </a:r>
          </a:p>
          <a:p>
            <a:r>
              <a:rPr lang="en-US" dirty="0"/>
              <a:t>Look for opportunities to help</a:t>
            </a:r>
            <a:endParaRPr lang="en-US" sz="2800" dirty="0"/>
          </a:p>
          <a:p>
            <a:r>
              <a:rPr lang="en-US" dirty="0"/>
              <a:t>Listen to them and fill the needs they see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A58822-4332-44E6-A34D-27F02CC72752}"/>
              </a:ext>
            </a:extLst>
          </p:cNvPr>
          <p:cNvSpPr/>
          <p:nvPr/>
        </p:nvSpPr>
        <p:spPr>
          <a:xfrm>
            <a:off x="8508352" y="2966533"/>
            <a:ext cx="2540648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If you can’t answer a question, go find the answer.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Don’t tell them to call someone else.</a:t>
            </a:r>
            <a:endParaRPr lang="en-US" dirty="0"/>
          </a:p>
        </p:txBody>
      </p:sp>
      <p:pic>
        <p:nvPicPr>
          <p:cNvPr id="7" name="Picture 2" descr="tip-uai-516x516 -">
            <a:extLst>
              <a:ext uri="{FF2B5EF4-FFF2-40B4-BE49-F238E27FC236}">
                <a16:creationId xmlns:a16="http://schemas.microsoft.com/office/drawing/2014/main" id="{DAC377DF-865C-4231-BF77-F80AAA4B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05325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16191-E02D-44CD-9CCE-3918AE8F2EA0}"/>
              </a:ext>
            </a:extLst>
          </p:cNvPr>
          <p:cNvSpPr txBox="1"/>
          <p:nvPr/>
        </p:nvSpPr>
        <p:spPr>
          <a:xfrm>
            <a:off x="9525000" y="321206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an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Become an expert</a:t>
            </a: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F05F7F0A-016A-40A4-A170-57633B90F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5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0"/>
            <a:ext cx="6781800" cy="1143000"/>
          </a:xfrm>
        </p:spPr>
        <p:txBody>
          <a:bodyPr/>
          <a:lstStyle/>
          <a:p>
            <a:r>
              <a:rPr lang="en-US" dirty="0"/>
              <a:t>Set a good example</a:t>
            </a:r>
            <a:br>
              <a:rPr lang="en-US" dirty="0"/>
            </a:br>
            <a:r>
              <a:rPr lang="en-US" sz="4000" dirty="0"/>
              <a:t>Rise up and answer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10668000" cy="4114800"/>
          </a:xfrm>
        </p:spPr>
        <p:txBody>
          <a:bodyPr/>
          <a:lstStyle/>
          <a:p>
            <a:r>
              <a:rPr lang="en-US" b="1" dirty="0"/>
              <a:t>Educate yourself </a:t>
            </a:r>
            <a:r>
              <a:rPr lang="en-US" dirty="0"/>
              <a:t>on everything</a:t>
            </a:r>
          </a:p>
          <a:p>
            <a:r>
              <a:rPr lang="en-US" b="1" dirty="0"/>
              <a:t>Work hard for them </a:t>
            </a:r>
            <a:r>
              <a:rPr lang="en-US" sz="2800" dirty="0"/>
              <a:t>&amp; they will work hard for you</a:t>
            </a:r>
          </a:p>
          <a:p>
            <a:r>
              <a:rPr lang="en-US" b="1" dirty="0"/>
              <a:t>Be a great recruiter </a:t>
            </a:r>
            <a:r>
              <a:rPr lang="en-US" sz="2800" dirty="0"/>
              <a:t>– actively participate in council recruiting</a:t>
            </a:r>
          </a:p>
          <a:p>
            <a:r>
              <a:rPr lang="en-US" b="1" dirty="0"/>
              <a:t>Be positive and enthusiastic </a:t>
            </a:r>
            <a:r>
              <a:rPr lang="en-US" sz="2800" dirty="0"/>
              <a:t>– Smile are contagious</a:t>
            </a:r>
          </a:p>
          <a:p>
            <a:r>
              <a:rPr lang="en-US" sz="2800" dirty="0"/>
              <a:t>Set high standards, live them and expect them from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01EE7-CCA8-4FE9-B14B-1B60D2D2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266700"/>
            <a:ext cx="2933700" cy="293370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D3834E37-8CC9-48E8-84B9-BE20AD485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143000"/>
          </a:xfrm>
        </p:spPr>
        <p:txBody>
          <a:bodyPr/>
          <a:lstStyle/>
          <a:p>
            <a:r>
              <a:rPr lang="en-US" dirty="0"/>
              <a:t>Avoid being the bad guy</a:t>
            </a:r>
            <a:br>
              <a:rPr lang="en-US" dirty="0"/>
            </a:br>
            <a:r>
              <a:rPr lang="en-US" sz="3600" dirty="0"/>
              <a:t>Don’t expect their respect - Earn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8800"/>
            <a:ext cx="7772400" cy="4114800"/>
          </a:xfrm>
        </p:spPr>
        <p:txBody>
          <a:bodyPr/>
          <a:lstStyle/>
          <a:p>
            <a:r>
              <a:rPr lang="en-US" dirty="0"/>
              <a:t>If you tell them they are wrong…</a:t>
            </a:r>
          </a:p>
          <a:p>
            <a:pPr lvl="1"/>
            <a:r>
              <a:rPr lang="en-US" sz="2800" dirty="0"/>
              <a:t>You don’t fully understand the situation</a:t>
            </a:r>
          </a:p>
          <a:p>
            <a:pPr lvl="1"/>
            <a:r>
              <a:rPr lang="en-US" sz="2800" dirty="0"/>
              <a:t>You haven’t earned their respect</a:t>
            </a:r>
          </a:p>
          <a:p>
            <a:pPr lvl="1"/>
            <a:r>
              <a:rPr lang="en-US" sz="2800" dirty="0"/>
              <a:t>How will you ever win them over</a:t>
            </a:r>
          </a:p>
          <a:p>
            <a:r>
              <a:rPr lang="en-US" dirty="0"/>
              <a:t>If you see things you don’t like…</a:t>
            </a:r>
          </a:p>
          <a:p>
            <a:pPr lvl="1"/>
            <a:r>
              <a:rPr lang="en-US" sz="2800" dirty="0"/>
              <a:t>Weigh it’s importance</a:t>
            </a:r>
          </a:p>
          <a:p>
            <a:pPr lvl="1"/>
            <a:r>
              <a:rPr lang="en-US" sz="2800" dirty="0"/>
              <a:t>Observe and understand the situation first</a:t>
            </a:r>
          </a:p>
          <a:p>
            <a:pPr lvl="1"/>
            <a:r>
              <a:rPr lang="en-US" sz="2800" dirty="0"/>
              <a:t>Respond is a positive / helpful way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0163F-294A-499E-BA12-379F40D57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52400"/>
            <a:ext cx="3581400" cy="3581400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3C80258-5551-40DA-AC08-C7B7C2773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22723-4B0E-40B4-940F-04EE1EBD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32" y="109024"/>
            <a:ext cx="3202968" cy="3167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143000"/>
          </a:xfrm>
        </p:spPr>
        <p:txBody>
          <a:bodyPr/>
          <a:lstStyle/>
          <a:p>
            <a:r>
              <a:rPr lang="en-US" dirty="0"/>
              <a:t>District Wardens</a:t>
            </a:r>
            <a:br>
              <a:rPr lang="en-US" dirty="0"/>
            </a:br>
            <a:r>
              <a:rPr lang="en-US" sz="3600" dirty="0"/>
              <a:t>Assign 1-2 and put them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8800"/>
            <a:ext cx="9372600" cy="4114800"/>
          </a:xfrm>
        </p:spPr>
        <p:txBody>
          <a:bodyPr/>
          <a:lstStyle/>
          <a:p>
            <a:r>
              <a:rPr lang="en-US" sz="2400" dirty="0"/>
              <a:t>They are your backup</a:t>
            </a:r>
          </a:p>
          <a:p>
            <a:pPr lvl="1"/>
            <a:r>
              <a:rPr lang="en-US" sz="2000" dirty="0"/>
              <a:t>If you can’t make a meeting, council event or exemplification</a:t>
            </a:r>
          </a:p>
          <a:p>
            <a:pPr lvl="1"/>
            <a:r>
              <a:rPr lang="en-US" sz="2000" dirty="0"/>
              <a:t>Find people who compensate for your weaknesses</a:t>
            </a:r>
          </a:p>
          <a:p>
            <a:r>
              <a:rPr lang="en-US" sz="2400" dirty="0"/>
              <a:t>Assign them responsibilities for your District</a:t>
            </a:r>
          </a:p>
          <a:p>
            <a:pPr lvl="1"/>
            <a:r>
              <a:rPr lang="en-US" sz="2000" dirty="0"/>
              <a:t>Forms tracking</a:t>
            </a:r>
          </a:p>
          <a:p>
            <a:pPr lvl="1"/>
            <a:r>
              <a:rPr lang="en-US" sz="2000" dirty="0"/>
              <a:t>Membership</a:t>
            </a:r>
          </a:p>
          <a:p>
            <a:pPr lvl="1"/>
            <a:r>
              <a:rPr lang="en-US" sz="2000" dirty="0"/>
              <a:t>Programs</a:t>
            </a:r>
          </a:p>
          <a:p>
            <a:r>
              <a:rPr lang="en-US" sz="2400" dirty="0"/>
              <a:t>Train them so one day they can replace you</a:t>
            </a:r>
          </a:p>
          <a:p>
            <a:pPr lvl="1"/>
            <a:r>
              <a:rPr lang="en-US" sz="2000" dirty="0"/>
              <a:t>Educate them</a:t>
            </a:r>
          </a:p>
          <a:p>
            <a:pPr lvl="1"/>
            <a:r>
              <a:rPr lang="en-US" sz="2000" dirty="0"/>
              <a:t>Teach them so they can one day be a great District Deputy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3C80258-5551-40DA-AC08-C7B7C2773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4EF0CC-09EA-4D4B-9121-7C3FE01E2C0D}"/>
              </a:ext>
            </a:extLst>
          </p:cNvPr>
          <p:cNvSpPr/>
          <p:nvPr/>
        </p:nvSpPr>
        <p:spPr bwMode="auto">
          <a:xfrm>
            <a:off x="11506200" y="109024"/>
            <a:ext cx="228600" cy="29389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1000"/>
            <a:ext cx="5791200" cy="1143000"/>
          </a:xfrm>
        </p:spPr>
        <p:txBody>
          <a:bodyPr/>
          <a:lstStyle/>
          <a:p>
            <a:pPr algn="l"/>
            <a:r>
              <a:rPr lang="en-US" dirty="0"/>
              <a:t>4. Crawl, Walk,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00"/>
            <a:ext cx="8686800" cy="4572000"/>
          </a:xfrm>
        </p:spPr>
        <p:txBody>
          <a:bodyPr/>
          <a:lstStyle/>
          <a:p>
            <a:r>
              <a:rPr lang="en-US" dirty="0"/>
              <a:t>Set achievable expectations</a:t>
            </a:r>
          </a:p>
          <a:p>
            <a:pPr lvl="1"/>
            <a:r>
              <a:rPr lang="en-US" sz="2800" dirty="0"/>
              <a:t>Don’t set your councils up to fail</a:t>
            </a:r>
          </a:p>
          <a:p>
            <a:r>
              <a:rPr lang="en-US" dirty="0"/>
              <a:t>Struggling Councils –  Teach them to crawl</a:t>
            </a:r>
          </a:p>
          <a:p>
            <a:pPr lvl="1"/>
            <a:r>
              <a:rPr lang="en-US" sz="2800" dirty="0"/>
              <a:t>Get them moving in the right direction</a:t>
            </a:r>
          </a:p>
          <a:p>
            <a:r>
              <a:rPr lang="en-US" dirty="0"/>
              <a:t>OK Councils – Teach them to walk</a:t>
            </a:r>
          </a:p>
          <a:p>
            <a:pPr lvl="1"/>
            <a:r>
              <a:rPr lang="en-US" sz="2800" dirty="0"/>
              <a:t>Pick up the pace, Get some positive momentum</a:t>
            </a:r>
          </a:p>
          <a:p>
            <a:r>
              <a:rPr lang="en-US" dirty="0"/>
              <a:t>Good Councils – Teach them to run</a:t>
            </a:r>
          </a:p>
          <a:p>
            <a:pPr lvl="1"/>
            <a:r>
              <a:rPr lang="en-US" sz="2800" dirty="0"/>
              <a:t>They can become great, outstanding and awesome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D3DB2-D40C-4F70-A975-FC1F50D7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4800"/>
            <a:ext cx="2857500" cy="243840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E27193B0-FA0D-48FA-AFB9-D91EDFB7A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3180B6-D0BD-4E5B-9AF0-6A998143B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166468"/>
            <a:ext cx="1375951" cy="1159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76200"/>
            <a:ext cx="8077200" cy="1143000"/>
          </a:xfrm>
        </p:spPr>
        <p:txBody>
          <a:bodyPr/>
          <a:lstStyle/>
          <a:p>
            <a:pPr algn="l"/>
            <a:r>
              <a:rPr lang="en-US" dirty="0"/>
              <a:t>Membership </a:t>
            </a:r>
            <a:r>
              <a:rPr lang="en-US" sz="3600" dirty="0"/>
              <a:t>– 1 step at a time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7957CD3-731E-42D5-8242-D473C2A55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038804"/>
              </p:ext>
            </p:extLst>
          </p:nvPr>
        </p:nvGraphicFramePr>
        <p:xfrm>
          <a:off x="1600200" y="990600"/>
          <a:ext cx="10439400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447619271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777463028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5551696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86764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Membership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&amp; Retention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Right person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Basic Training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Show him how-to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Energize him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Advanced Training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Observe &amp; 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Empower him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Support him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Clone 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Quota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Ignore Quota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Focus on “any”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Use as a carrot “if / when achievable”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Double 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6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Recruiting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All the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3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Delta Drives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Share the process &amp; demonstrate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Help them through their 1</a:t>
                      </a:r>
                      <a:r>
                        <a:rPr lang="en-US" sz="1700" baseline="30000" dirty="0">
                          <a:solidFill>
                            <a:srgbClr val="002060"/>
                          </a:solidFill>
                        </a:rPr>
                        <a:t>st</a:t>
                      </a:r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 delta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Quarterly Delta Drives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5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Active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Follow the retention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Address “at risk”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Oversee “all”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9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Exemplifications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Provide  exemplifications for these councils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Get council members on an exemplification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Get council to have their own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4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Council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GK, PGKs, FA, DD, DMD, Pastor &amp; District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2-4 regular helpers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5-8 regular helpers</a:t>
                      </a:r>
                    </a:p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Whole council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2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Recognition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Recognize effort – regardless of results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Recognize improvement in results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16483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D85679D-019F-4A55-AAFF-C232BD232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10363200" cy="1470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438400"/>
            <a:ext cx="5562600" cy="30807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District Meetings</a:t>
            </a:r>
            <a:endParaRPr lang="en-US" sz="3600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Roles &amp; Responsibilities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How to get started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Crawl, walk, run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3600" b="1" dirty="0"/>
              <a:t>Where to go for help</a:t>
            </a:r>
            <a:endParaRPr lang="en-US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8484563" y="320769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11" y="359561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5975" y="3773542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025" y="4207732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7696199" y="2710407"/>
            <a:ext cx="3486411" cy="2548126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Here audio for current page</a:t>
            </a:r>
          </a:p>
          <a:p>
            <a:pPr marL="803275" indent="-120650"/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in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7897685" y="4641922"/>
            <a:ext cx="453844" cy="447884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A7DE49C1-741A-435C-842D-76D3E69B8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632" y="3156932"/>
            <a:ext cx="457368" cy="483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453EA5-D2A1-4310-93E2-1C5E536411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14" y="228600"/>
            <a:ext cx="2117586" cy="2160510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BEA0787C-0C98-4864-A6EE-16F0D4052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37" y="2493312"/>
            <a:ext cx="497165" cy="434190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DC706B4D-38DD-4A84-AFDF-D7C8D39E2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37" y="3156932"/>
            <a:ext cx="497165" cy="434190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FFF5FA4E-2ABA-4BE1-B67B-8F787FAA9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37" y="3773542"/>
            <a:ext cx="497165" cy="434190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id="{E199069E-B4BB-4CB7-B8B7-3A3BDF6DA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37" y="4358451"/>
            <a:ext cx="497165" cy="434190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2C23C751-B5B7-4948-94F2-4E568050C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37" y="4938822"/>
            <a:ext cx="497165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6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81D78-B32E-419A-B538-4E604B11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41" y="182232"/>
            <a:ext cx="2399959" cy="1875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0"/>
            <a:ext cx="8077200" cy="1143000"/>
          </a:xfrm>
        </p:spPr>
        <p:txBody>
          <a:bodyPr/>
          <a:lstStyle/>
          <a:p>
            <a:pPr algn="l"/>
            <a:r>
              <a:rPr lang="en-US" dirty="0"/>
              <a:t>Programs </a:t>
            </a:r>
            <a:r>
              <a:rPr lang="en-US" sz="3600" dirty="0"/>
              <a:t>– 1 step at a time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7957CD3-731E-42D5-8242-D473C2A55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649527"/>
              </p:ext>
            </p:extLst>
          </p:nvPr>
        </p:nvGraphicFramePr>
        <p:xfrm>
          <a:off x="1828800" y="1976120"/>
          <a:ext cx="96012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4761927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77746302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555169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86764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Program Director(s)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Right person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Basic Training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Show him how-to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Energize him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Advanced Training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Observe &amp; 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Empower him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Support him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Clone 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Program Director(s)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Establish a good Program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Faith, Family, Life and Community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Back-ups and many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6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Faith In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Educate FIA &amp; BDC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Pastor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Encourage Columbian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Encourage submitting a Program 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3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Recruiting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Recruit at 1 program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Recruit at 1 program /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Recruit at all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5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Youth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 form 365 done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 Directors on board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 council certified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 council leadership team trained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Get everyone who helps with youth programs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99429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56FD2254-4D32-4171-B170-E708C26FE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1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0A3F-C6FD-48AD-AB1E-CFA091AA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29" y="152400"/>
            <a:ext cx="2249471" cy="2219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8077200" cy="1143000"/>
          </a:xfrm>
        </p:spPr>
        <p:txBody>
          <a:bodyPr/>
          <a:lstStyle/>
          <a:p>
            <a:pPr algn="l"/>
            <a:r>
              <a:rPr lang="en-US" dirty="0"/>
              <a:t>Insurance </a:t>
            </a:r>
            <a:r>
              <a:rPr lang="en-US" sz="3600" dirty="0"/>
              <a:t>– 1 step at a time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7957CD3-731E-42D5-8242-D473C2A55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62670"/>
              </p:ext>
            </p:extLst>
          </p:nvPr>
        </p:nvGraphicFramePr>
        <p:xfrm>
          <a:off x="1447800" y="2362200"/>
          <a:ext cx="9601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44761927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77746302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555169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86764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Field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Invite FA/GA to council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Monthly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 on Membership  &amp; Retention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Fraternal Benefit Seminars (FBSs)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Invite Council to a District Seminar (to participate)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Council conducts their own FBS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Council hosts a District FBS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6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Grand Knight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 / GK Relationship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Support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FA/GK 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Speaks in lieu of FA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Recruits new FAs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3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Exemplifications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Invite FA to exemplifications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Ask your FA to speak at exemplification (5-min)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 on your exemplification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519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AA53338C-2480-4B81-AB2D-588447F3BA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76200"/>
            <a:ext cx="8077200" cy="1143000"/>
          </a:xfrm>
        </p:spPr>
        <p:txBody>
          <a:bodyPr/>
          <a:lstStyle/>
          <a:p>
            <a:pPr algn="l"/>
            <a:r>
              <a:rPr lang="en-US" dirty="0"/>
              <a:t>Forms </a:t>
            </a:r>
            <a:r>
              <a:rPr lang="en-US" sz="3600" dirty="0"/>
              <a:t>– 1 step at a time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7957CD3-731E-42D5-8242-D473C2A55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68914"/>
              </p:ext>
            </p:extLst>
          </p:nvPr>
        </p:nvGraphicFramePr>
        <p:xfrm>
          <a:off x="1447800" y="2921000"/>
          <a:ext cx="96012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4761927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7746302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555169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86764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Aware of what forms are due &amp; 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Understands each form that applies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Expertise in filling out each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GK &amp; FS own all forms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Worst case – DD does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Assigns owners to fill out each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6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Due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Need frequent DD reminders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Needs “a few” DD reminders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Has a 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Covers forms at officers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3818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A5BE36-67B0-461E-9EA5-D7B56F2B4E7B}"/>
              </a:ext>
            </a:extLst>
          </p:cNvPr>
          <p:cNvSpPr/>
          <p:nvPr/>
        </p:nvSpPr>
        <p:spPr>
          <a:xfrm>
            <a:off x="390315" y="975405"/>
            <a:ext cx="3021082" cy="1691595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1963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	Watch this video to see</a:t>
            </a:r>
          </a:p>
          <a:p>
            <a:pPr marL="461963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	where to find all forms</a:t>
            </a:r>
            <a:endParaRPr lang="en-US" dirty="0"/>
          </a:p>
        </p:txBody>
      </p:sp>
      <p:pic>
        <p:nvPicPr>
          <p:cNvPr id="10" name="Picture 2" descr="tip-uai-516x516 -">
            <a:extLst>
              <a:ext uri="{FF2B5EF4-FFF2-40B4-BE49-F238E27FC236}">
                <a16:creationId xmlns:a16="http://schemas.microsoft.com/office/drawing/2014/main" id="{BB1966D9-A89B-43CF-9271-DF3F0C12F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2228"/>
            <a:ext cx="1513537" cy="15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9355AD81-AC77-4BC5-AD26-40AA3D057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312" y="1137965"/>
            <a:ext cx="497165" cy="43419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CC1672-5C94-4CA7-8A41-7A1BAEDD66E1}"/>
              </a:ext>
            </a:extLst>
          </p:cNvPr>
          <p:cNvSpPr/>
          <p:nvPr/>
        </p:nvSpPr>
        <p:spPr>
          <a:xfrm>
            <a:off x="8789918" y="290732"/>
            <a:ext cx="3021082" cy="22238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61963"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61963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Use the tracking spread sheet to help keep you on track!</a:t>
            </a:r>
            <a:endParaRPr lang="en-US" dirty="0"/>
          </a:p>
        </p:txBody>
      </p:sp>
      <p:pic>
        <p:nvPicPr>
          <p:cNvPr id="13" name="Picture 2" descr="tip-uai-516x516 -">
            <a:extLst>
              <a:ext uri="{FF2B5EF4-FFF2-40B4-BE49-F238E27FC236}">
                <a16:creationId xmlns:a16="http://schemas.microsoft.com/office/drawing/2014/main" id="{B039FC48-6962-4BEF-ACFA-D0A84218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03" y="290732"/>
            <a:ext cx="1513537" cy="15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DC3537CA-6240-4978-BFE4-CBBBF20DA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3356" y="1804269"/>
            <a:ext cx="497165" cy="434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1CA15-FDC5-4765-9C67-66968F9CD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3867" y="554157"/>
            <a:ext cx="1629053" cy="986686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0D9DB163-F994-495D-A732-4774AC03DAA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78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381000"/>
            <a:ext cx="9194800" cy="1143000"/>
          </a:xfrm>
        </p:spPr>
        <p:txBody>
          <a:bodyPr/>
          <a:lstStyle/>
          <a:p>
            <a:pPr algn="l"/>
            <a:r>
              <a:rPr lang="en-US" dirty="0"/>
              <a:t>5. Where to go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552135"/>
            <a:ext cx="10058400" cy="4114800"/>
          </a:xfrm>
        </p:spPr>
        <p:txBody>
          <a:bodyPr/>
          <a:lstStyle/>
          <a:p>
            <a:r>
              <a:rPr lang="en-US" dirty="0"/>
              <a:t>Look up the answers yourself</a:t>
            </a:r>
          </a:p>
          <a:p>
            <a:pPr lvl="1"/>
            <a:r>
              <a:rPr lang="en-US" dirty="0"/>
              <a:t>We provided many websites, documents, videos,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State Deputy Regional Representative (SDRR)</a:t>
            </a:r>
          </a:p>
          <a:p>
            <a:pPr lvl="1"/>
            <a:r>
              <a:rPr lang="en-US" dirty="0"/>
              <a:t>New position this year specifically named to help District Deputies</a:t>
            </a:r>
          </a:p>
          <a:p>
            <a:r>
              <a:rPr lang="en-US" dirty="0"/>
              <a:t>State personnel</a:t>
            </a:r>
          </a:p>
          <a:p>
            <a:pPr lvl="1"/>
            <a:r>
              <a:rPr lang="en-US" dirty="0"/>
              <a:t>Lots of people here to help you</a:t>
            </a:r>
          </a:p>
          <a:p>
            <a:pPr lvl="1"/>
            <a:r>
              <a:rPr lang="en-US" dirty="0"/>
              <a:t>Look them up in the State Directory &amp; call them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F7470-E24A-4A99-AC1D-E24F9F7A4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6200"/>
            <a:ext cx="2133600" cy="2286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C534A-D80F-47EC-A7FE-FFFC0FF02B13}"/>
              </a:ext>
            </a:extLst>
          </p:cNvPr>
          <p:cNvSpPr/>
          <p:nvPr/>
        </p:nvSpPr>
        <p:spPr>
          <a:xfrm>
            <a:off x="8890000" y="4047873"/>
            <a:ext cx="2286000" cy="1257992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Be nice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Try again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Forgive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Escalate</a:t>
            </a:r>
            <a:endParaRPr lang="en-US" dirty="0"/>
          </a:p>
        </p:txBody>
      </p:sp>
      <p:pic>
        <p:nvPicPr>
          <p:cNvPr id="11" name="Picture 2" descr="tip-uai-516x516 -">
            <a:extLst>
              <a:ext uri="{FF2B5EF4-FFF2-40B4-BE49-F238E27FC236}">
                <a16:creationId xmlns:a16="http://schemas.microsoft.com/office/drawing/2014/main" id="{C78F50A7-0A9F-4B4B-B82D-7B1586DD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62" y="4082431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DBE7F0CF-BBBA-4030-947F-DA58E71E9F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3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F346B60-947A-487A-8DA7-82589916EA9A}"/>
              </a:ext>
            </a:extLst>
          </p:cNvPr>
          <p:cNvSpPr/>
          <p:nvPr/>
        </p:nvSpPr>
        <p:spPr>
          <a:xfrm>
            <a:off x="838200" y="228600"/>
            <a:ext cx="2362200" cy="2286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effectLst>
            <a:glow rad="101600">
              <a:schemeClr val="accent6">
                <a:lumMod val="20000"/>
                <a:lumOff val="80000"/>
                <a:alpha val="40000"/>
              </a:schemeClr>
            </a:glow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Deputy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6"/>
            <a:ext cx="8534400" cy="175260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Questions???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B08CD4-712D-4646-AE13-A7BE87B9573F}"/>
              </a:ext>
            </a:extLst>
          </p:cNvPr>
          <p:cNvSpPr/>
          <p:nvPr/>
        </p:nvSpPr>
        <p:spPr>
          <a:xfrm>
            <a:off x="8991602" y="228600"/>
            <a:ext cx="2362200" cy="2286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effectLst>
            <a:glow rad="101600">
              <a:schemeClr val="accent6">
                <a:lumMod val="20000"/>
                <a:lumOff val="80000"/>
                <a:alpha val="40000"/>
              </a:schemeClr>
            </a:glow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FE4F9467-FF8E-4CFB-AB63-D3ACACC9C5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400"/>
            <a:ext cx="8534400" cy="1470025"/>
          </a:xfrm>
        </p:spPr>
        <p:txBody>
          <a:bodyPr/>
          <a:lstStyle/>
          <a:p>
            <a:pPr algn="l"/>
            <a:r>
              <a:rPr lang="en-US" dirty="0"/>
              <a:t>1. District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8534400" cy="4495800"/>
          </a:xfrm>
        </p:spPr>
        <p:txBody>
          <a:bodyPr/>
          <a:lstStyle/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Purpose of a District Meeting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Tri-District Meeting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Invitations – Getting the right people to attend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Meeting logistics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Lot’s to cover in a short amount of time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Agenda Strategies – Categorize Agenda Items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District Deputies represent the State Deputy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Others to invite to your District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6CC81-39AF-44D0-B00C-45F7C64D3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2400"/>
            <a:ext cx="3904578" cy="2473518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6DC10F2E-0252-4E7F-BFF5-96BAA586B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9804400" cy="1143000"/>
          </a:xfrm>
        </p:spPr>
        <p:txBody>
          <a:bodyPr/>
          <a:lstStyle/>
          <a:p>
            <a:pPr algn="l"/>
            <a:r>
              <a:rPr lang="en-US" dirty="0"/>
              <a:t>Purpose of a District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19200"/>
            <a:ext cx="9448800" cy="4114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b="1" dirty="0"/>
              <a:t>There are three main purposes of a District meeting: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Push</a:t>
            </a:r>
            <a:r>
              <a:rPr lang="en-US" sz="2000" dirty="0"/>
              <a:t> – Pass along important information from the State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Pull</a:t>
            </a:r>
            <a:r>
              <a:rPr lang="en-US" sz="2000" dirty="0"/>
              <a:t> – Pass along important information your Councils want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Lead</a:t>
            </a:r>
            <a:r>
              <a:rPr lang="en-US" sz="2000" dirty="0"/>
              <a:t> – What do “You” think they need to be successful?</a:t>
            </a:r>
          </a:p>
          <a:p>
            <a:endParaRPr lang="en-US" sz="2000" dirty="0"/>
          </a:p>
          <a:p>
            <a:pPr>
              <a:spcBef>
                <a:spcPts val="200"/>
              </a:spcBef>
            </a:pPr>
            <a:r>
              <a:rPr lang="en-US" sz="2000" b="1" dirty="0"/>
              <a:t>How to measure the success of a District Meeting: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State</a:t>
            </a:r>
            <a:r>
              <a:rPr lang="en-US" sz="2000" dirty="0"/>
              <a:t> – Did you cover all topics the State requested you cover?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Councils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Did your Councils find the meeting as a valuable use of their time?  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Did they leave motivated, excited, fired up, gung ho, prepared?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/>
              <a:t>Results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Did your councils put into practice what they learned?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Did it make them more successful?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AF71E-9075-4BE4-A1C5-85B08EC2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84" y="471487"/>
            <a:ext cx="3263587" cy="189071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8EF99-7E23-44F7-B945-984047FF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02" y="304800"/>
            <a:ext cx="2847975" cy="175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28600"/>
            <a:ext cx="8966200" cy="1143000"/>
          </a:xfrm>
        </p:spPr>
        <p:txBody>
          <a:bodyPr/>
          <a:lstStyle/>
          <a:p>
            <a:pPr algn="l"/>
            <a:r>
              <a:rPr lang="en-US" dirty="0"/>
              <a:t>Tri-District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1600"/>
            <a:ext cx="9448800" cy="4648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b="1" dirty="0"/>
              <a:t>Advantages to Tri-District Meetings: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Each District Deputy can prepare (and present) part of the agenda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DDs can “learn” from each other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“Most” of the material is common anyway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State/Diocesan guests can attend (</a:t>
            </a:r>
            <a:r>
              <a:rPr lang="en-US" sz="2000" i="1" dirty="0"/>
              <a:t>Please coordinate the date of your meeting with your SDRR to ensure he can attend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>
              <a:spcBef>
                <a:spcPts val="200"/>
              </a:spcBef>
            </a:pPr>
            <a:r>
              <a:rPr lang="en-US" sz="2000" b="1" dirty="0"/>
              <a:t>Guidance: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Size: </a:t>
            </a:r>
            <a:r>
              <a:rPr lang="en-US" sz="2000" dirty="0"/>
              <a:t>Target 3 Districts per meeting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Fewer (1 or 2) is OK but minimizes the advantages listed above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More (4 or 5) is OK but can become too large (difficult to manage)</a:t>
            </a:r>
            <a:endParaRPr lang="en-US" sz="1600" dirty="0"/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Planning – Meet ahead of time (in person, phone or Zoom)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Have ALL DDs involved in a planning meeting. 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Have each DD prepare a portion of the material/agenda.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AE1F8-93AA-4E70-A2AD-ADE5E107CCF4}"/>
              </a:ext>
            </a:extLst>
          </p:cNvPr>
          <p:cNvSpPr/>
          <p:nvPr/>
        </p:nvSpPr>
        <p:spPr>
          <a:xfrm>
            <a:off x="9085887" y="3572934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Get your SDRR approval for District meetings with &lt; 3 Districts</a:t>
            </a:r>
            <a:endParaRPr lang="en-US" dirty="0"/>
          </a:p>
        </p:txBody>
      </p:sp>
      <p:pic>
        <p:nvPicPr>
          <p:cNvPr id="7" name="Picture 2" descr="tip-uai-516x516 -">
            <a:extLst>
              <a:ext uri="{FF2B5EF4-FFF2-40B4-BE49-F238E27FC236}">
                <a16:creationId xmlns:a16="http://schemas.microsoft.com/office/drawing/2014/main" id="{C55CC5DE-0D7B-4AD1-9144-55CA99A2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35" y="3611726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E69EBC98-622A-42FB-B5BE-D489FECD3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C283A3-6C50-4450-AD1B-847731FC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79540"/>
            <a:ext cx="1318846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10566400" cy="1143000"/>
          </a:xfrm>
        </p:spPr>
        <p:txBody>
          <a:bodyPr/>
          <a:lstStyle/>
          <a:p>
            <a:r>
              <a:rPr lang="en-US" dirty="0"/>
              <a:t>Council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0239-3BFC-4245-9DE3-4E6E449B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95400"/>
            <a:ext cx="8229600" cy="477346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200" b="1" dirty="0"/>
              <a:t>Ask for date preferences </a:t>
            </a:r>
            <a:r>
              <a:rPr lang="en-US" sz="2200" dirty="0"/>
              <a:t>– What dates work for your Councils?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E-mail</a:t>
            </a:r>
            <a:r>
              <a:rPr lang="en-US" sz="2200" dirty="0"/>
              <a:t> – Send e-mails (Scheduled, 1 month prior &amp; 1 week prior)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Cell Phone meeting reminders </a:t>
            </a:r>
            <a:r>
              <a:rPr lang="en-US" sz="2200" dirty="0"/>
              <a:t>– Use technology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Remind at Council Meetings </a:t>
            </a:r>
            <a:r>
              <a:rPr lang="en-US" sz="2200" dirty="0"/>
              <a:t>– Take 30 seconds at each meeting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GK RSVP</a:t>
            </a:r>
            <a:r>
              <a:rPr lang="en-US" sz="2200" dirty="0"/>
              <a:t> – Ask each GK to provide a count for his Council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Text the day of </a:t>
            </a:r>
            <a:r>
              <a:rPr lang="en-US" sz="2200" dirty="0"/>
              <a:t>– A morning text ensures they don’t forget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Agenda/pre-work </a:t>
            </a:r>
            <a:r>
              <a:rPr lang="en-US" sz="2200" dirty="0"/>
              <a:t>– Send out agenda &amp; pre-work in the email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Council Calendars </a:t>
            </a:r>
            <a:r>
              <a:rPr lang="en-US" sz="2200" dirty="0"/>
              <a:t>– Make sure it is on the Council Calendar</a:t>
            </a:r>
          </a:p>
          <a:p>
            <a:pPr>
              <a:spcBef>
                <a:spcPts val="300"/>
              </a:spcBef>
            </a:pPr>
            <a:r>
              <a:rPr lang="en-US" sz="2200" b="1" dirty="0"/>
              <a:t>When/where you expect no-shows 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Host</a:t>
            </a:r>
            <a:r>
              <a:rPr lang="en-US" sz="2000" dirty="0"/>
              <a:t> – Ask problem Councils to Host the District Meeting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Anticipate excuses</a:t>
            </a:r>
            <a:r>
              <a:rPr lang="en-US" sz="2000" dirty="0"/>
              <a:t> – Eliminate excuses BEFORE they are used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Accountability </a:t>
            </a:r>
            <a:r>
              <a:rPr lang="en-US" sz="2000" dirty="0"/>
              <a:t>– Hold the GK accountable to “know” the information</a:t>
            </a:r>
          </a:p>
          <a:p>
            <a:pPr lvl="1">
              <a:spcBef>
                <a:spcPts val="300"/>
              </a:spcBef>
            </a:pPr>
            <a:r>
              <a:rPr lang="en-US" sz="2000" b="1" dirty="0"/>
              <a:t>Remote participation </a:t>
            </a:r>
            <a:r>
              <a:rPr lang="en-US" sz="2000" dirty="0"/>
              <a:t>– For those who live “far” from the meeting</a:t>
            </a:r>
          </a:p>
          <a:p>
            <a:pPr lvl="1">
              <a:spcBef>
                <a:spcPts val="300"/>
              </a:spcBef>
            </a:pP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0A5364-5481-43DB-BC60-B319F4042F51}"/>
              </a:ext>
            </a:extLst>
          </p:cNvPr>
          <p:cNvSpPr/>
          <p:nvPr/>
        </p:nvSpPr>
        <p:spPr>
          <a:xfrm>
            <a:off x="9665154" y="1905000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Sending a Gmail invitation will provide automatic reminders</a:t>
            </a:r>
            <a:endParaRPr lang="en-US" dirty="0"/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B082E8FB-E284-4CF1-9E1E-FBC92D57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02" y="1943792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E80C3A06-C6B1-4171-89DF-BA4D15B7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828800"/>
            <a:ext cx="9448800" cy="4114800"/>
          </a:xfrm>
        </p:spPr>
        <p:txBody>
          <a:bodyPr/>
          <a:lstStyle/>
          <a:p>
            <a:r>
              <a:rPr lang="en-US" b="1" dirty="0"/>
              <a:t>Diocesan Program Director</a:t>
            </a:r>
          </a:p>
          <a:p>
            <a:r>
              <a:rPr lang="en-US" b="1" dirty="0"/>
              <a:t>Diocesan Membership Director</a:t>
            </a:r>
          </a:p>
          <a:p>
            <a:r>
              <a:rPr lang="en-US" b="1" dirty="0"/>
              <a:t>Field Agent </a:t>
            </a:r>
            <a:r>
              <a:rPr lang="en-US" sz="2400" dirty="0"/>
              <a:t>(or General Agent)</a:t>
            </a:r>
          </a:p>
          <a:p>
            <a:r>
              <a:rPr lang="en-US" b="1" dirty="0"/>
              <a:t>State Officer</a:t>
            </a:r>
          </a:p>
          <a:p>
            <a:r>
              <a:rPr lang="en-US" b="1" dirty="0"/>
              <a:t>State Deputy Regional Representative</a:t>
            </a:r>
          </a:p>
          <a:p>
            <a:r>
              <a:rPr lang="en-US" i="1" dirty="0"/>
              <a:t>Others you deem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4B171-8A78-4F15-9B04-E55F0CCE1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79540"/>
            <a:ext cx="1902992" cy="16492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379612-0E9A-42D4-8FD7-3B2DFE462609}"/>
              </a:ext>
            </a:extLst>
          </p:cNvPr>
          <p:cNvSpPr/>
          <p:nvPr/>
        </p:nvSpPr>
        <p:spPr>
          <a:xfrm>
            <a:off x="8965552" y="3618808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Ensure SDRR schedule allows him to attend</a:t>
            </a:r>
            <a:endParaRPr lang="en-US" dirty="0"/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E6CA7C77-469A-4E3C-89F0-AC652E04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760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83A2446-3B4E-4BA5-B01A-F22AD2272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8991600" cy="1143000"/>
          </a:xfrm>
        </p:spPr>
        <p:txBody>
          <a:bodyPr/>
          <a:lstStyle/>
          <a:p>
            <a:r>
              <a:rPr lang="en-US" dirty="0"/>
              <a:t>Meeting Logistics</a:t>
            </a:r>
            <a:br>
              <a:rPr lang="en-US" dirty="0"/>
            </a:br>
            <a:r>
              <a:rPr lang="en-US" sz="2800" dirty="0"/>
              <a:t>Covid-19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1196-54BB-44DF-BD3F-5F81132F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8787104" cy="465751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Option 1 – Teleconference (Zoom or other)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Have people join in from the safety of their homes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Technology challenged people can join with a friend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Option 2 – In-person AND teleconference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Follow Michigan Covid-19 guidelines (And Parish guidelines as well)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In-person participation for those who can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Teleconference participation for those more vulnerable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Social distance, wear masks, hand-sanitizer rules apply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Overall logistics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Have 3 Districts in one meeting (if possible)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Target 90 minutes of actual meeting time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Record the meeting for those who are unable to participate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3AC13D-1FD2-4906-A12B-F84E5F075509}"/>
              </a:ext>
            </a:extLst>
          </p:cNvPr>
          <p:cNvSpPr/>
          <p:nvPr/>
        </p:nvSpPr>
        <p:spPr>
          <a:xfrm>
            <a:off x="9677400" y="2362200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Record the meeting for any people who missed it</a:t>
            </a:r>
            <a:endParaRPr lang="en-US" dirty="0"/>
          </a:p>
        </p:txBody>
      </p:sp>
      <p:pic>
        <p:nvPicPr>
          <p:cNvPr id="7" name="Picture 2" descr="tip-uai-516x516 -">
            <a:extLst>
              <a:ext uri="{FF2B5EF4-FFF2-40B4-BE49-F238E27FC236}">
                <a16:creationId xmlns:a16="http://schemas.microsoft.com/office/drawing/2014/main" id="{9448ED9C-080A-43B5-AC42-56774F67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048" y="2400992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C209407-605B-445A-8CD4-B98B64D132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48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774</TotalTime>
  <Words>2508</Words>
  <Application>Microsoft Office PowerPoint</Application>
  <PresentationFormat>Widescreen</PresentationFormat>
  <Paragraphs>437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pt-sans-pro</vt:lpstr>
      <vt:lpstr>pt-sans-pro-narrow</vt:lpstr>
      <vt:lpstr>Times</vt:lpstr>
      <vt:lpstr>Times New Roman</vt:lpstr>
      <vt:lpstr>Trump Mediaeval</vt:lpstr>
      <vt:lpstr>Blank Presentation</vt:lpstr>
      <vt:lpstr>District Deputy </vt:lpstr>
      <vt:lpstr>New District Deputy Training June 13th, 2020</vt:lpstr>
      <vt:lpstr>Agenda</vt:lpstr>
      <vt:lpstr>1. District Meetings</vt:lpstr>
      <vt:lpstr>Purpose of a District Meeting</vt:lpstr>
      <vt:lpstr>Tri-District Meetings</vt:lpstr>
      <vt:lpstr>Council Invitations</vt:lpstr>
      <vt:lpstr>Other Invitations</vt:lpstr>
      <vt:lpstr>Meeting Logistics Covid-19 Recommendations</vt:lpstr>
      <vt:lpstr>Agenda Challenges Balance these constraints</vt:lpstr>
      <vt:lpstr>Agenda Strategies</vt:lpstr>
      <vt:lpstr>Inter-District cooperation</vt:lpstr>
      <vt:lpstr>2. Roles &amp; Responsibilities</vt:lpstr>
      <vt:lpstr>Represent the State Deputy</vt:lpstr>
      <vt:lpstr>Financial – Oversees Councils Assets</vt:lpstr>
      <vt:lpstr>Compliance to Laws &amp; Rules of the Order</vt:lpstr>
      <vt:lpstr>Promotes / Directs Membership Efforts</vt:lpstr>
      <vt:lpstr>Encourage effective Council Programs</vt:lpstr>
      <vt:lpstr>General care and well-being</vt:lpstr>
      <vt:lpstr>3. How to get started First 3 months (July – September)</vt:lpstr>
      <vt:lpstr>Get Educated</vt:lpstr>
      <vt:lpstr>PowerPoint Presentation</vt:lpstr>
      <vt:lpstr>Council Assessment</vt:lpstr>
      <vt:lpstr>Win over your councils</vt:lpstr>
      <vt:lpstr>Set a good example Rise up and answer the call</vt:lpstr>
      <vt:lpstr>Avoid being the bad guy Don’t expect their respect - Earn it</vt:lpstr>
      <vt:lpstr>District Wardens Assign 1-2 and put them to work</vt:lpstr>
      <vt:lpstr>4. Crawl, Walk, Run</vt:lpstr>
      <vt:lpstr>Membership – 1 step at a time</vt:lpstr>
      <vt:lpstr>Programs – 1 step at a time</vt:lpstr>
      <vt:lpstr>Insurance – 1 step at a time</vt:lpstr>
      <vt:lpstr>Forms – 1 step at a time</vt:lpstr>
      <vt:lpstr>5. Where to go for help</vt:lpstr>
      <vt:lpstr>District Deputy 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97</cp:revision>
  <cp:lastPrinted>2016-06-08T13:53:49Z</cp:lastPrinted>
  <dcterms:created xsi:type="dcterms:W3CDTF">2020-05-18T16:01:53Z</dcterms:created>
  <dcterms:modified xsi:type="dcterms:W3CDTF">2021-01-18T16:00:37Z</dcterms:modified>
</cp:coreProperties>
</file>