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8"/>
  </p:notesMasterIdLst>
  <p:handoutMasterIdLst>
    <p:handoutMasterId r:id="rId19"/>
  </p:handoutMasterIdLst>
  <p:sldIdLst>
    <p:sldId id="295" r:id="rId2"/>
    <p:sldId id="301" r:id="rId3"/>
    <p:sldId id="297" r:id="rId4"/>
    <p:sldId id="299" r:id="rId5"/>
    <p:sldId id="300" r:id="rId6"/>
    <p:sldId id="257" r:id="rId7"/>
    <p:sldId id="258" r:id="rId8"/>
    <p:sldId id="260" r:id="rId9"/>
    <p:sldId id="261" r:id="rId10"/>
    <p:sldId id="263" r:id="rId11"/>
    <p:sldId id="267" r:id="rId12"/>
    <p:sldId id="296" r:id="rId13"/>
    <p:sldId id="268" r:id="rId14"/>
    <p:sldId id="269" r:id="rId15"/>
    <p:sldId id="273" r:id="rId16"/>
    <p:sldId id="274" r:id="rId17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1" autoAdjust="0"/>
    <p:restoredTop sz="94660"/>
  </p:normalViewPr>
  <p:slideViewPr>
    <p:cSldViewPr>
      <p:cViewPr varScale="1">
        <p:scale>
          <a:sx n="68" d="100"/>
          <a:sy n="68" d="100"/>
        </p:scale>
        <p:origin x="144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D4971BF-25CD-4514-A431-92050A3DDD4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8390A5-469E-463A-9067-ECFDD2B67AF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014BDA3B-A9F5-4A0D-9AC2-DED4365F0B73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3C2E9E-94BF-46EC-B792-336F587EFCC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392171-441C-4790-82F6-DAF16D966E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922709DF-2084-4B25-A950-195A2824B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024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27B05561-2ADA-4B5E-A1BC-B45F2F111995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9988"/>
            <a:ext cx="4213225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AD06D079-C216-4BFE-B2FB-537189113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876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931BA8D-2616-403D-B963-AF8F60733373}" type="datetimeFigureOut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280539-B9A0-44C9-91B8-8C3CF8CB29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1BA8D-2616-403D-B963-AF8F60733373}" type="datetimeFigureOut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80539-B9A0-44C9-91B8-8C3CF8CB29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931BA8D-2616-403D-B963-AF8F60733373}" type="datetimeFigureOut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5280539-B9A0-44C9-91B8-8C3CF8CB29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1BA8D-2616-403D-B963-AF8F60733373}" type="datetimeFigureOut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280539-B9A0-44C9-91B8-8C3CF8CB29A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1BA8D-2616-403D-B963-AF8F60733373}" type="datetimeFigureOut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5280539-B9A0-44C9-91B8-8C3CF8CB29A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931BA8D-2616-403D-B963-AF8F60733373}" type="datetimeFigureOut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5280539-B9A0-44C9-91B8-8C3CF8CB29A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931BA8D-2616-403D-B963-AF8F60733373}" type="datetimeFigureOut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5280539-B9A0-44C9-91B8-8C3CF8CB29A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1BA8D-2616-403D-B963-AF8F60733373}" type="datetimeFigureOut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280539-B9A0-44C9-91B8-8C3CF8CB29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1BA8D-2616-403D-B963-AF8F60733373}" type="datetimeFigureOut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280539-B9A0-44C9-91B8-8C3CF8CB29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1BA8D-2616-403D-B963-AF8F60733373}" type="datetimeFigureOut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280539-B9A0-44C9-91B8-8C3CF8CB29A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931BA8D-2616-403D-B963-AF8F60733373}" type="datetimeFigureOut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5280539-B9A0-44C9-91B8-8C3CF8CB29A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931BA8D-2616-403D-B963-AF8F60733373}" type="datetimeFigureOut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5280539-B9A0-44C9-91B8-8C3CF8CB29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Creating a Winning Team?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2400" y="1600200"/>
            <a:ext cx="4233742" cy="2819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95800" y="3505200"/>
            <a:ext cx="3961686" cy="327541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798455" y="2026502"/>
            <a:ext cx="41931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/>
              <a:t>Communication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302655" y="4495800"/>
            <a:ext cx="419314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/>
              <a:t>By Phone,</a:t>
            </a:r>
          </a:p>
          <a:p>
            <a:pPr algn="ctr"/>
            <a:r>
              <a:rPr lang="en-US" sz="4800" b="1" dirty="0"/>
              <a:t>Email</a:t>
            </a:r>
          </a:p>
          <a:p>
            <a:pPr algn="ctr"/>
            <a:r>
              <a:rPr lang="en-US" sz="4800" b="1" dirty="0"/>
              <a:t> or Text</a:t>
            </a:r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236780-7FA1-40EE-84CB-777544EC0A7C}"/>
              </a:ext>
            </a:extLst>
          </p:cNvPr>
          <p:cNvSpPr txBox="1"/>
          <p:nvPr/>
        </p:nvSpPr>
        <p:spPr>
          <a:xfrm>
            <a:off x="5638800" y="609987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District Deputy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93EC53-1114-4222-BA0F-2C740E068822}"/>
              </a:ext>
            </a:extLst>
          </p:cNvPr>
          <p:cNvSpPr txBox="1"/>
          <p:nvPr/>
        </p:nvSpPr>
        <p:spPr>
          <a:xfrm>
            <a:off x="1848165" y="3123836"/>
            <a:ext cx="5510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FA</a:t>
            </a:r>
          </a:p>
        </p:txBody>
      </p:sp>
    </p:spTree>
    <p:extLst>
      <p:ext uri="{BB962C8B-B14F-4D97-AF65-F5344CB8AC3E}">
        <p14:creationId xmlns:p14="http://schemas.microsoft.com/office/powerpoint/2010/main" val="4009791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What counts as an Insurance Member “Owner”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Any Knights of Columbus product on the Member – who did not previously own one</a:t>
            </a:r>
          </a:p>
          <a:p>
            <a:pPr>
              <a:buNone/>
            </a:pPr>
            <a:endParaRPr lang="en-US" b="1" dirty="0"/>
          </a:p>
          <a:p>
            <a:r>
              <a:rPr lang="en-US" b="1" dirty="0"/>
              <a:t>Life insurance, Long Term Care, Annuities, Disability Income Insurance</a:t>
            </a:r>
          </a:p>
          <a:p>
            <a:endParaRPr lang="en-US" b="1" dirty="0"/>
          </a:p>
          <a:p>
            <a:r>
              <a:rPr lang="en-US" b="1" dirty="0"/>
              <a:t>Repeat or different products on the same member, wife and children, Do Not Count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Creating the Right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sz="3100" b="1" dirty="0"/>
              <a:t>Support starts at the beginning of your term as District Deputy as well as your Grand Knights and Officers</a:t>
            </a:r>
          </a:p>
          <a:p>
            <a:pPr>
              <a:buNone/>
            </a:pPr>
            <a:endParaRPr lang="en-US" sz="3100" b="1" dirty="0"/>
          </a:p>
          <a:p>
            <a:r>
              <a:rPr lang="en-US" sz="3100" b="1" dirty="0"/>
              <a:t>Supreme Council Insurance Agent wants to have a good working relationship with you and the council –             We all have a huge time crunch</a:t>
            </a:r>
          </a:p>
          <a:p>
            <a:pPr>
              <a:buNone/>
            </a:pPr>
            <a:endParaRPr lang="en-US" sz="3100" b="1" dirty="0"/>
          </a:p>
          <a:p>
            <a:r>
              <a:rPr lang="en-US" sz="3100" b="1" dirty="0"/>
              <a:t>Call/email us when you need something or hear something we need to know, or you have questions</a:t>
            </a:r>
          </a:p>
          <a:p>
            <a:pPr lvl="1"/>
            <a:r>
              <a:rPr lang="en-US" b="1" dirty="0"/>
              <a:t> </a:t>
            </a:r>
            <a:r>
              <a:rPr lang="en-US" sz="3100" b="1" dirty="0"/>
              <a:t>Death’s (Members and their </a:t>
            </a:r>
            <a:r>
              <a:rPr lang="en-US" sz="3100" b="1" u="sng" dirty="0"/>
              <a:t>Spouses/Widows</a:t>
            </a:r>
            <a:r>
              <a:rPr lang="en-US" sz="3100" b="1" dirty="0"/>
              <a:t>)</a:t>
            </a:r>
          </a:p>
          <a:p>
            <a:pPr lvl="1"/>
            <a:r>
              <a:rPr lang="en-US" sz="3100" b="1" dirty="0"/>
              <a:t> Degree’s </a:t>
            </a:r>
          </a:p>
          <a:p>
            <a:pPr lvl="1"/>
            <a:r>
              <a:rPr lang="en-US" sz="3100" b="1" dirty="0"/>
              <a:t> District Events</a:t>
            </a:r>
          </a:p>
          <a:p>
            <a:pPr lvl="1"/>
            <a:r>
              <a:rPr lang="en-US" sz="3100" b="1" dirty="0"/>
              <a:t> Council Events </a:t>
            </a:r>
          </a:p>
          <a:p>
            <a:pPr lvl="1"/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Supreme Council Insurance Agent’s Time Crunch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b="1" dirty="0"/>
              <a:t>The average agent has 5 - 8 councils</a:t>
            </a:r>
          </a:p>
          <a:p>
            <a:pPr lvl="1"/>
            <a:r>
              <a:rPr lang="en-US" b="1" dirty="0"/>
              <a:t>A council has 2 meeting a month</a:t>
            </a:r>
          </a:p>
          <a:p>
            <a:pPr>
              <a:buNone/>
            </a:pPr>
            <a:endParaRPr lang="en-US" dirty="0"/>
          </a:p>
          <a:p>
            <a:r>
              <a:rPr lang="en-US" b="1" dirty="0"/>
              <a:t>With 20 working days in a month – this only leaves  10 days to do the work of the Order</a:t>
            </a:r>
          </a:p>
          <a:p>
            <a:endParaRPr lang="en-US" dirty="0"/>
          </a:p>
          <a:p>
            <a:r>
              <a:rPr lang="en-US" b="1" dirty="0"/>
              <a:t>Even 5 meetings a month would impair his ability to meet Supreme Council’s expectations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445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Creating the Support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Support starts from the podium</a:t>
            </a:r>
          </a:p>
          <a:p>
            <a:pPr marL="365760" lvl="1" indent="0">
              <a:buNone/>
            </a:pPr>
            <a:r>
              <a:rPr lang="en-US" b="1" dirty="0"/>
              <a:t>“</a:t>
            </a:r>
            <a:r>
              <a:rPr lang="en-US" b="1" u="sng" dirty="0"/>
              <a:t>Supreme Council Insurance Agent</a:t>
            </a:r>
            <a:r>
              <a:rPr lang="en-US" b="1" dirty="0"/>
              <a:t>” is our title</a:t>
            </a:r>
          </a:p>
          <a:p>
            <a:pPr>
              <a:buNone/>
            </a:pPr>
            <a:endParaRPr lang="en-US" b="1" dirty="0"/>
          </a:p>
          <a:p>
            <a:r>
              <a:rPr lang="en-US" b="1" dirty="0"/>
              <a:t>Realizing how busy the Field Agents are and communicate that to the Councils</a:t>
            </a:r>
          </a:p>
          <a:p>
            <a:endParaRPr lang="en-US" b="1" dirty="0"/>
          </a:p>
          <a:p>
            <a:r>
              <a:rPr lang="en-US" b="1" dirty="0"/>
              <a:t>It’s not that the Field Agents doesn’t want to go to your meetings – it’s just that the system and structure doesn’t allow for that with today’s number of councils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What to do if there is a Concern?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First, call the </a:t>
            </a:r>
            <a:r>
              <a:rPr lang="en-US" b="1" u="sng" dirty="0"/>
              <a:t>Supreme Council Insurance Field Agent</a:t>
            </a:r>
          </a:p>
          <a:p>
            <a:pPr>
              <a:buNone/>
            </a:pPr>
            <a:endParaRPr lang="en-US" b="1" dirty="0"/>
          </a:p>
          <a:p>
            <a:r>
              <a:rPr lang="en-US" b="1" dirty="0"/>
              <a:t>If you can’t get a resolution – call the </a:t>
            </a:r>
          </a:p>
          <a:p>
            <a:pPr marL="0" indent="0">
              <a:buNone/>
            </a:pPr>
            <a:r>
              <a:rPr lang="en-US" b="1" dirty="0"/>
              <a:t>    </a:t>
            </a:r>
            <a:r>
              <a:rPr lang="en-US" b="1" u="sng" dirty="0"/>
              <a:t>Supreme Council Insurance General Agent</a:t>
            </a:r>
          </a:p>
          <a:p>
            <a:endParaRPr lang="en-US" b="1" dirty="0"/>
          </a:p>
          <a:p>
            <a:r>
              <a:rPr lang="en-US" b="1" dirty="0"/>
              <a:t>We realize you don’t want to “go over the agent’s head”…but realize that we will handle the situation as a Brother Knight – we’re in this together!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That being said…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The Benefits of the Order are for Members, Spouse and dependent children under the age of 18</a:t>
            </a:r>
          </a:p>
          <a:p>
            <a:r>
              <a:rPr lang="en-US" b="1" dirty="0"/>
              <a:t>To exercise the Benefits is voluntary</a:t>
            </a:r>
          </a:p>
          <a:p>
            <a:r>
              <a:rPr lang="en-US" b="1" u="sng" dirty="0"/>
              <a:t>To learn about the Benefits is a “Responsibility”</a:t>
            </a:r>
          </a:p>
          <a:p>
            <a:r>
              <a:rPr lang="en-US" b="1" dirty="0"/>
              <a:t>Our goal is to help our Councils make Star Council</a:t>
            </a:r>
          </a:p>
          <a:p>
            <a:r>
              <a:rPr lang="en-US" b="1" dirty="0"/>
              <a:t>Make sure the membership/admissions team is giving a good recommendation about the insurance program… Many join for this sole reason…..</a:t>
            </a:r>
          </a:p>
          <a:p>
            <a:r>
              <a:rPr lang="en-US" b="1" dirty="0"/>
              <a:t>Invite your agent to membership drives…             he’s a member of your recruiting team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600" dirty="0">
                <a:solidFill>
                  <a:schemeClr val="tx1"/>
                </a:solidFill>
              </a:rPr>
              <a:t>Thank You!!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Thank you for taking a leadership position</a:t>
            </a:r>
          </a:p>
          <a:p>
            <a:r>
              <a:rPr lang="en-US" b="1" dirty="0"/>
              <a:t>Thank you for the personal sacrifice you are making</a:t>
            </a:r>
          </a:p>
          <a:p>
            <a:r>
              <a:rPr lang="en-US" b="1" dirty="0"/>
              <a:t>Thank you for helping to expand the mission of     Fr. McGivney</a:t>
            </a:r>
          </a:p>
          <a:p>
            <a:r>
              <a:rPr lang="en-US" b="1" dirty="0"/>
              <a:t>Thank you for helping to make the world a better place through KofC charitable efforts in the community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Creating a Winning Team?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DD9222EB-E5D5-435F-960C-3E902F2904D7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1676400"/>
            <a:ext cx="8966661" cy="304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0FC4A2-FA44-4D7C-B3E1-849B738E1A2A}"/>
              </a:ext>
            </a:extLst>
          </p:cNvPr>
          <p:cNvSpPr txBox="1"/>
          <p:nvPr/>
        </p:nvSpPr>
        <p:spPr>
          <a:xfrm>
            <a:off x="648743" y="4575318"/>
            <a:ext cx="79979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ALL Councils have an Agent</a:t>
            </a:r>
          </a:p>
          <a:p>
            <a:pPr algn="ctr"/>
            <a:r>
              <a:rPr lang="en-US" sz="2800" b="1" dirty="0"/>
              <a:t>4 General Agents</a:t>
            </a:r>
          </a:p>
          <a:p>
            <a:pPr algn="ctr"/>
            <a:r>
              <a:rPr lang="en-US" sz="2800" b="1" dirty="0"/>
              <a:t>1 Assistant General Agent</a:t>
            </a:r>
          </a:p>
          <a:p>
            <a:pPr algn="ctr"/>
            <a:r>
              <a:rPr lang="en-US" sz="2800" b="1" dirty="0"/>
              <a:t>30 Field Agents</a:t>
            </a:r>
          </a:p>
        </p:txBody>
      </p:sp>
    </p:spTree>
    <p:extLst>
      <p:ext uri="{BB962C8B-B14F-4D97-AF65-F5344CB8AC3E}">
        <p14:creationId xmlns:p14="http://schemas.microsoft.com/office/powerpoint/2010/main" val="3737634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BE77F-E058-4E60-A3DF-0B6030F06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Find an Agent !!!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505CEEA-F965-4A91-A87A-E6B1F53189F9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28689" y="1524000"/>
            <a:ext cx="8469515" cy="4343400"/>
          </a:xfrm>
          <a:prstGeom prst="rect">
            <a:avLst/>
          </a:prstGeom>
        </p:spPr>
      </p:pic>
      <p:sp>
        <p:nvSpPr>
          <p:cNvPr id="5" name="Arrow: Up 4">
            <a:extLst>
              <a:ext uri="{FF2B5EF4-FFF2-40B4-BE49-F238E27FC236}">
                <a16:creationId xmlns:a16="http://schemas.microsoft.com/office/drawing/2014/main" id="{E4FA0D8D-3231-4EE6-A825-B8EF8A4F73AE}"/>
              </a:ext>
            </a:extLst>
          </p:cNvPr>
          <p:cNvSpPr/>
          <p:nvPr/>
        </p:nvSpPr>
        <p:spPr>
          <a:xfrm rot="13091305">
            <a:off x="4487253" y="627331"/>
            <a:ext cx="169493" cy="1879796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Up 5">
            <a:extLst>
              <a:ext uri="{FF2B5EF4-FFF2-40B4-BE49-F238E27FC236}">
                <a16:creationId xmlns:a16="http://schemas.microsoft.com/office/drawing/2014/main" id="{48FE41D0-1ED5-4C84-B245-AFDAC4199606}"/>
              </a:ext>
            </a:extLst>
          </p:cNvPr>
          <p:cNvSpPr/>
          <p:nvPr/>
        </p:nvSpPr>
        <p:spPr>
          <a:xfrm rot="3215313" flipH="1">
            <a:off x="6598853" y="5556506"/>
            <a:ext cx="195805" cy="969816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000000"/>
              </a:highligh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A95AAB-84BB-4393-B085-573E53BDE863}"/>
              </a:ext>
            </a:extLst>
          </p:cNvPr>
          <p:cNvSpPr txBox="1"/>
          <p:nvPr/>
        </p:nvSpPr>
        <p:spPr>
          <a:xfrm>
            <a:off x="4808285" y="6215430"/>
            <a:ext cx="1596739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Find an Agent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71FAFE-3C08-460D-B11E-BDDF588C7255}"/>
              </a:ext>
            </a:extLst>
          </p:cNvPr>
          <p:cNvSpPr txBox="1"/>
          <p:nvPr/>
        </p:nvSpPr>
        <p:spPr>
          <a:xfrm>
            <a:off x="5219701" y="376535"/>
            <a:ext cx="1295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About</a:t>
            </a:r>
          </a:p>
        </p:txBody>
      </p:sp>
    </p:spTree>
    <p:extLst>
      <p:ext uri="{BB962C8B-B14F-4D97-AF65-F5344CB8AC3E}">
        <p14:creationId xmlns:p14="http://schemas.microsoft.com/office/powerpoint/2010/main" val="2633021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BE77F-E058-4E60-A3DF-0B6030F06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Find an Agent !!!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5740BC2C-319D-452D-9E0A-16D7D00DF66F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12648" y="1676400"/>
            <a:ext cx="7647548" cy="4814070"/>
          </a:xfrm>
          <a:prstGeom prst="rect">
            <a:avLst/>
          </a:prstGeom>
        </p:spPr>
      </p:pic>
      <p:sp>
        <p:nvSpPr>
          <p:cNvPr id="12" name="Arrow: Up 11">
            <a:extLst>
              <a:ext uri="{FF2B5EF4-FFF2-40B4-BE49-F238E27FC236}">
                <a16:creationId xmlns:a16="http://schemas.microsoft.com/office/drawing/2014/main" id="{9D9DD1AA-E28B-40C2-A7B5-2FA4C8A5D3E3}"/>
              </a:ext>
            </a:extLst>
          </p:cNvPr>
          <p:cNvSpPr/>
          <p:nvPr/>
        </p:nvSpPr>
        <p:spPr>
          <a:xfrm rot="13981877">
            <a:off x="5520550" y="1656898"/>
            <a:ext cx="236499" cy="3064687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CF3FFA6-63BD-4119-89EF-AB7E40A5D11C}"/>
              </a:ext>
            </a:extLst>
          </p:cNvPr>
          <p:cNvSpPr txBox="1"/>
          <p:nvPr/>
        </p:nvSpPr>
        <p:spPr>
          <a:xfrm>
            <a:off x="6934200" y="1828800"/>
            <a:ext cx="1831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Council</a:t>
            </a:r>
          </a:p>
        </p:txBody>
      </p:sp>
      <p:sp>
        <p:nvSpPr>
          <p:cNvPr id="14" name="Arrow: Up 13">
            <a:extLst>
              <a:ext uri="{FF2B5EF4-FFF2-40B4-BE49-F238E27FC236}">
                <a16:creationId xmlns:a16="http://schemas.microsoft.com/office/drawing/2014/main" id="{640A679C-ABF2-4619-A760-FDA51A8FE4F1}"/>
              </a:ext>
            </a:extLst>
          </p:cNvPr>
          <p:cNvSpPr/>
          <p:nvPr/>
        </p:nvSpPr>
        <p:spPr>
          <a:xfrm rot="13981877">
            <a:off x="3578975" y="1535094"/>
            <a:ext cx="236499" cy="3064687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C6C2ED8-4D07-4813-B6D6-16A33DBA2A7E}"/>
              </a:ext>
            </a:extLst>
          </p:cNvPr>
          <p:cNvSpPr txBox="1"/>
          <p:nvPr/>
        </p:nvSpPr>
        <p:spPr>
          <a:xfrm>
            <a:off x="5049011" y="1803899"/>
            <a:ext cx="1179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Zip</a:t>
            </a:r>
          </a:p>
        </p:txBody>
      </p:sp>
    </p:spTree>
    <p:extLst>
      <p:ext uri="{BB962C8B-B14F-4D97-AF65-F5344CB8AC3E}">
        <p14:creationId xmlns:p14="http://schemas.microsoft.com/office/powerpoint/2010/main" val="2198472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BE77F-E058-4E60-A3DF-0B6030F06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Find an Agent !!!</a:t>
            </a:r>
          </a:p>
        </p:txBody>
      </p:sp>
      <p:sp>
        <p:nvSpPr>
          <p:cNvPr id="5" name="Arrow: Up 4">
            <a:extLst>
              <a:ext uri="{FF2B5EF4-FFF2-40B4-BE49-F238E27FC236}">
                <a16:creationId xmlns:a16="http://schemas.microsoft.com/office/drawing/2014/main" id="{E4FA0D8D-3231-4EE6-A825-B8EF8A4F73AE}"/>
              </a:ext>
            </a:extLst>
          </p:cNvPr>
          <p:cNvSpPr/>
          <p:nvPr/>
        </p:nvSpPr>
        <p:spPr>
          <a:xfrm rot="13091305">
            <a:off x="4070079" y="1459585"/>
            <a:ext cx="317072" cy="951104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Up 5">
            <a:extLst>
              <a:ext uri="{FF2B5EF4-FFF2-40B4-BE49-F238E27FC236}">
                <a16:creationId xmlns:a16="http://schemas.microsoft.com/office/drawing/2014/main" id="{48FE41D0-1ED5-4C84-B245-AFDAC4199606}"/>
              </a:ext>
            </a:extLst>
          </p:cNvPr>
          <p:cNvSpPr/>
          <p:nvPr/>
        </p:nvSpPr>
        <p:spPr>
          <a:xfrm rot="2377735">
            <a:off x="6579364" y="5628471"/>
            <a:ext cx="317072" cy="969894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4792033-3AD7-49F8-BE4E-8B4043007643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186722" y="1600199"/>
            <a:ext cx="7957277" cy="5106603"/>
          </a:xfrm>
          <a:prstGeom prst="rect">
            <a:avLst/>
          </a:prstGeom>
        </p:spPr>
      </p:pic>
      <p:sp>
        <p:nvSpPr>
          <p:cNvPr id="9" name="Arrow: Up 8">
            <a:extLst>
              <a:ext uri="{FF2B5EF4-FFF2-40B4-BE49-F238E27FC236}">
                <a16:creationId xmlns:a16="http://schemas.microsoft.com/office/drawing/2014/main" id="{DAA698EB-88D3-4D96-B7DE-60049E57D082}"/>
              </a:ext>
            </a:extLst>
          </p:cNvPr>
          <p:cNvSpPr/>
          <p:nvPr/>
        </p:nvSpPr>
        <p:spPr>
          <a:xfrm rot="4698388">
            <a:off x="855351" y="3291266"/>
            <a:ext cx="317072" cy="1488652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Up 9">
            <a:extLst>
              <a:ext uri="{FF2B5EF4-FFF2-40B4-BE49-F238E27FC236}">
                <a16:creationId xmlns:a16="http://schemas.microsoft.com/office/drawing/2014/main" id="{71918990-3B05-4C82-9309-5A847B84DA36}"/>
              </a:ext>
            </a:extLst>
          </p:cNvPr>
          <p:cNvSpPr/>
          <p:nvPr/>
        </p:nvSpPr>
        <p:spPr>
          <a:xfrm rot="4699345">
            <a:off x="867585" y="5109215"/>
            <a:ext cx="317072" cy="1512863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087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Supreme Council Insurance Agents Contractual Obligations to the Order?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997952" cy="4495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b="1" dirty="0"/>
              <a:t>Service existing Knights of Columbus policyholders to       </a:t>
            </a:r>
          </a:p>
          <a:p>
            <a:pPr marL="0" indent="0">
              <a:buNone/>
            </a:pPr>
            <a:r>
              <a:rPr lang="en-US" b="1" dirty="0"/>
              <a:t>    make sure what they own is up to date</a:t>
            </a:r>
          </a:p>
          <a:p>
            <a:pPr>
              <a:buNone/>
            </a:pPr>
            <a:endParaRPr lang="en-US" b="1" dirty="0"/>
          </a:p>
          <a:p>
            <a:r>
              <a:rPr lang="en-US" b="1" dirty="0"/>
              <a:t> Visits Associate/Insurance/Inactive members to find any areas that the Knights are able to assist with and fill the voids in their member benefits</a:t>
            </a:r>
          </a:p>
          <a:p>
            <a:pPr>
              <a:buNone/>
            </a:pPr>
            <a:endParaRPr lang="en-US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/>
              <a:t> Maintain good fraternal relationships with our  councils,  officers and members (Insurance and Associate)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Supreme Office Directive for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/>
          </a:bodyPr>
          <a:lstStyle/>
          <a:p>
            <a:r>
              <a:rPr lang="en-US" b="1" dirty="0"/>
              <a:t>Make 100% of his production quota for that calendar year</a:t>
            </a:r>
          </a:p>
          <a:p>
            <a:r>
              <a:rPr lang="en-US" b="1" dirty="0"/>
              <a:t>Creating “Owners of Order” with at least </a:t>
            </a:r>
          </a:p>
          <a:p>
            <a:pPr marL="0" indent="0">
              <a:buNone/>
            </a:pPr>
            <a:r>
              <a:rPr lang="en-US" b="1" dirty="0"/>
              <a:t>   24 associate to insured – including new and existing members.  </a:t>
            </a:r>
            <a:r>
              <a:rPr lang="en-US" sz="2400" b="1" u="sng" dirty="0"/>
              <a:t>12/YR RECRUITED BY FIELD AGENT</a:t>
            </a:r>
          </a:p>
          <a:p>
            <a:r>
              <a:rPr lang="en-US" b="1" dirty="0"/>
              <a:t>Provide personal service to our existing and future policyholders</a:t>
            </a:r>
          </a:p>
          <a:p>
            <a:r>
              <a:rPr lang="en-US" b="1" dirty="0"/>
              <a:t>Do all this in an extremely ethical, moral and Christian like manner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Supreme and Agency Directive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Attend the State, Diocesan and Local Meetings</a:t>
            </a:r>
          </a:p>
          <a:p>
            <a:r>
              <a:rPr lang="en-US" b="1" dirty="0"/>
              <a:t>Attend all First Degrees, when possible</a:t>
            </a:r>
          </a:p>
          <a:p>
            <a:r>
              <a:rPr lang="en-US" b="1" dirty="0"/>
              <a:t>Attend all Major Degrees, when possible</a:t>
            </a:r>
          </a:p>
          <a:p>
            <a:r>
              <a:rPr lang="en-US" b="1" dirty="0"/>
              <a:t>Put on a Fraternal Benefits Night(s) in each State, District or Council- </a:t>
            </a:r>
            <a:r>
              <a:rPr lang="en-US" sz="2000" b="1" dirty="0"/>
              <a:t>when possible</a:t>
            </a:r>
          </a:p>
          <a:p>
            <a:r>
              <a:rPr lang="en-US" b="1" dirty="0"/>
              <a:t>Make the Insurance Quota for our councils</a:t>
            </a:r>
          </a:p>
          <a:p>
            <a:pPr lvl="2"/>
            <a:r>
              <a:rPr lang="en-US" sz="2400" b="1" u="sng" dirty="0"/>
              <a:t>CURRENTLY 2 FRATERNAL BENEFIT EVENTS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The Process of Making an “Owner”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/>
          </a:bodyPr>
          <a:lstStyle/>
          <a:p>
            <a:r>
              <a:rPr lang="en-US" b="1" dirty="0"/>
              <a:t>Typically it takes anywhere from 3-8 phone calls or email contacts to obtain one appointment.</a:t>
            </a:r>
          </a:p>
          <a:p>
            <a:r>
              <a:rPr lang="en-US" b="1" dirty="0"/>
              <a:t>The initial visit is usually getting to know the member and his family where the new member gets to learn the history of the Order. </a:t>
            </a:r>
          </a:p>
          <a:p>
            <a:r>
              <a:rPr lang="en-US" b="1" dirty="0"/>
              <a:t>Meet the Agent - we learn about any voids in current plan and see how we can assist.</a:t>
            </a:r>
          </a:p>
          <a:p>
            <a:r>
              <a:rPr lang="en-US" b="1" dirty="0"/>
              <a:t>The 2</a:t>
            </a:r>
            <a:r>
              <a:rPr lang="en-US" b="1" baseline="30000" dirty="0"/>
              <a:t>nd</a:t>
            </a:r>
            <a:r>
              <a:rPr lang="en-US" b="1" dirty="0"/>
              <a:t> appointment is where we would show Knights of Columbus solutions and fill their voids</a:t>
            </a:r>
          </a:p>
          <a:p>
            <a:r>
              <a:rPr lang="en-US" b="1" dirty="0"/>
              <a:t>This Process could take up to 6 weeks or longer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4129</TotalTime>
  <Words>797</Words>
  <Application>Microsoft Office PowerPoint</Application>
  <PresentationFormat>On-screen Show (4:3)</PresentationFormat>
  <Paragraphs>96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Tw Cen MT</vt:lpstr>
      <vt:lpstr>Wingdings</vt:lpstr>
      <vt:lpstr>Wingdings 2</vt:lpstr>
      <vt:lpstr>Median</vt:lpstr>
      <vt:lpstr>Creating a Winning Team?</vt:lpstr>
      <vt:lpstr>Creating a Winning Team?</vt:lpstr>
      <vt:lpstr>Find an Agent !!!</vt:lpstr>
      <vt:lpstr>Find an Agent !!!</vt:lpstr>
      <vt:lpstr>Find an Agent !!!</vt:lpstr>
      <vt:lpstr>Supreme Council Insurance Agents Contractual Obligations to the Order?</vt:lpstr>
      <vt:lpstr>Supreme Office Directive for Agents</vt:lpstr>
      <vt:lpstr>Supreme and Agency Directive</vt:lpstr>
      <vt:lpstr>The Process of Making an “Owner”</vt:lpstr>
      <vt:lpstr>What counts as an Insurance Member “Owner”</vt:lpstr>
      <vt:lpstr>Creating the Right Environment</vt:lpstr>
      <vt:lpstr>Supreme Council Insurance Agent’s Time Crunch</vt:lpstr>
      <vt:lpstr>Creating the Support System</vt:lpstr>
      <vt:lpstr>What to do if there is a Concern?</vt:lpstr>
      <vt:lpstr>That being said…</vt:lpstr>
      <vt:lpstr>Thank You!!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Grand Knights Leadership Seminar 2014-2015</dc:title>
  <dc:creator>Daniel Thelen</dc:creator>
  <cp:lastModifiedBy>Jim Escott</cp:lastModifiedBy>
  <cp:revision>94</cp:revision>
  <cp:lastPrinted>2021-06-18T18:20:12Z</cp:lastPrinted>
  <dcterms:created xsi:type="dcterms:W3CDTF">2014-07-07T13:40:06Z</dcterms:created>
  <dcterms:modified xsi:type="dcterms:W3CDTF">2021-06-19T12:16:54Z</dcterms:modified>
</cp:coreProperties>
</file>