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96" r:id="rId2"/>
    <p:sldId id="337" r:id="rId3"/>
    <p:sldId id="298" r:id="rId4"/>
    <p:sldId id="345" r:id="rId5"/>
    <p:sldId id="350" r:id="rId6"/>
    <p:sldId id="352" r:id="rId7"/>
    <p:sldId id="353" r:id="rId8"/>
    <p:sldId id="338" r:id="rId9"/>
    <p:sldId id="346" r:id="rId10"/>
    <p:sldId id="349" r:id="rId11"/>
    <p:sldId id="348" r:id="rId12"/>
    <p:sldId id="359" r:id="rId13"/>
    <p:sldId id="354" r:id="rId14"/>
    <p:sldId id="355" r:id="rId15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5DBA"/>
    <a:srgbClr val="2D2D8A"/>
    <a:srgbClr val="A8CBDC"/>
    <a:srgbClr val="DAEDE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2" autoAdjust="0"/>
    <p:restoredTop sz="96305" autoAdjust="0"/>
  </p:normalViewPr>
  <p:slideViewPr>
    <p:cSldViewPr>
      <p:cViewPr varScale="1">
        <p:scale>
          <a:sx n="68" d="100"/>
          <a:sy n="68" d="100"/>
        </p:scale>
        <p:origin x="57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0" y="2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23786-A03A-453B-91CF-4ACE313674A4}" type="datetimeFigureOut">
              <a:rPr lang="en-US" smtClean="0"/>
              <a:pPr/>
              <a:t>7/13/2020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772527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0" y="8772527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5CC87-457D-4937-94F1-F4A1BB839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32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3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66549-9010-4B58-AFBC-2DF9F75BDFBA}" type="datetimeFigureOut">
              <a:rPr lang="en-US" smtClean="0"/>
              <a:pPr/>
              <a:t>7/13/2020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387853"/>
            <a:ext cx="5607050" cy="4156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772527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1" y="8772527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A91C7-F043-4CC1-AB1B-E4118A8499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81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A91C7-F043-4CC1-AB1B-E4118A84995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47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A91C7-F043-4CC1-AB1B-E4118A84995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40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A91C7-F043-4CC1-AB1B-E4118A84995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61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A91C7-F043-4CC1-AB1B-E4118A84995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63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6DE5BFCD-AB09-40C9-82FB-F3F51B2D5C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4E01B3D9-B931-46EB-AF87-61C0716EC43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381000"/>
            <a:ext cx="23876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32000" y="381000"/>
            <a:ext cx="6959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381000"/>
            <a:ext cx="955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33600" y="1752600"/>
            <a:ext cx="4622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59600" y="1752600"/>
            <a:ext cx="4622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10566400" cy="1143000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828800"/>
            <a:ext cx="9448800" cy="4114800"/>
          </a:xfrm>
        </p:spPr>
        <p:txBody>
          <a:bodyPr/>
          <a:lstStyle>
            <a:lvl2pPr>
              <a:defRPr sz="24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FBAF21FF-91AE-4C5C-8078-79FE0B3D27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FE263959-AC83-4A9A-90B7-E5E0BC686C1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AB55A3FF-E60C-4186-BEEA-D96AAC00C8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C2923602-E288-4886-92A3-57A976E13B8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1752600"/>
            <a:ext cx="462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59600" y="1752600"/>
            <a:ext cx="462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E55A9F40-7472-4CD0-9313-60EADBA658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6" name="Text Box 17">
            <a:extLst>
              <a:ext uri="{FF2B5EF4-FFF2-40B4-BE49-F238E27FC236}">
                <a16:creationId xmlns:a16="http://schemas.microsoft.com/office/drawing/2014/main" id="{CF64599E-8F4A-48A2-BDA6-420E0B7DBB7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15713170-62E9-4DC0-AA12-7ADB60CEB5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8" name="Text Box 17">
            <a:extLst>
              <a:ext uri="{FF2B5EF4-FFF2-40B4-BE49-F238E27FC236}">
                <a16:creationId xmlns:a16="http://schemas.microsoft.com/office/drawing/2014/main" id="{3F637088-1DF9-4C0A-86AC-B44E00C61EC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3FB67AF0-A316-4A48-90DF-C75EEC01E0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4" name="Text Box 17">
            <a:extLst>
              <a:ext uri="{FF2B5EF4-FFF2-40B4-BE49-F238E27FC236}">
                <a16:creationId xmlns:a16="http://schemas.microsoft.com/office/drawing/2014/main" id="{E6A67F02-C7C7-46F4-A825-01B244165AB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http://www.clker.com/cliparts/k/f/U/j/T/3/michigan-svg-md.png">
            <a:extLst>
              <a:ext uri="{FF2B5EF4-FFF2-40B4-BE49-F238E27FC236}">
                <a16:creationId xmlns:a16="http://schemas.microsoft.com/office/drawing/2014/main" id="{A42A85D2-B3B2-46EB-BC5D-B3BE3D131F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02" y="6211094"/>
            <a:ext cx="582402" cy="531812"/>
          </a:xfrm>
          <a:prstGeom prst="rect">
            <a:avLst/>
          </a:prstGeom>
          <a:noFill/>
          <a:effectLst/>
        </p:spPr>
      </p:pic>
      <p:sp>
        <p:nvSpPr>
          <p:cNvPr id="3" name="Text Box 17">
            <a:extLst>
              <a:ext uri="{FF2B5EF4-FFF2-40B4-BE49-F238E27FC236}">
                <a16:creationId xmlns:a16="http://schemas.microsoft.com/office/drawing/2014/main" id="{26BAF67E-D48C-43F3-99BE-A95AEEFCD8E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01200" y="6326187"/>
            <a:ext cx="1828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Michigan State Council</a:t>
            </a:r>
          </a:p>
          <a:p>
            <a:pPr eaLnBrk="0" hangingPunct="0"/>
            <a:endParaRPr lang="en-US" sz="300" dirty="0">
              <a:solidFill>
                <a:schemeClr val="accent1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eaLnBrk="0" hangingPunct="0"/>
            <a:r>
              <a:rPr lang="en-US" sz="1200" dirty="0">
                <a:solidFill>
                  <a:schemeClr val="accent1">
                    <a:lumMod val="90000"/>
                  </a:schemeClr>
                </a:solidFill>
                <a:latin typeface="Bookman Old Style" panose="02050604050505020204" pitchFamily="18" charset="0"/>
              </a:rPr>
              <a:t>Knights of Columbus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en.wikipedia.org/wiki/Knights_of_Columbu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0" y="381000"/>
            <a:ext cx="955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1752600"/>
            <a:ext cx="9448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rump Mediaev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Tx/>
        <a:buBlip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slide" Target="slide2.xml"/><Relationship Id="rId11" Type="http://schemas.openxmlformats.org/officeDocument/2006/relationships/image" Target="../media/image6.png"/><Relationship Id="rId5" Type="http://schemas.openxmlformats.org/officeDocument/2006/relationships/image" Target="../media/image4.jpg"/><Relationship Id="rId10" Type="http://schemas.openxmlformats.org/officeDocument/2006/relationships/slide" Target="slide12.xml"/><Relationship Id="rId4" Type="http://schemas.openxmlformats.org/officeDocument/2006/relationships/notesSlide" Target="../notesSlides/notesSlide1.xml"/><Relationship Id="rId9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12" Type="http://schemas.openxmlformats.org/officeDocument/2006/relationships/image" Target="../media/image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3.wdp"/><Relationship Id="rId11" Type="http://schemas.openxmlformats.org/officeDocument/2006/relationships/image" Target="../media/image13.jpeg"/><Relationship Id="rId5" Type="http://schemas.openxmlformats.org/officeDocument/2006/relationships/image" Target="../media/image8.png"/><Relationship Id="rId10" Type="http://schemas.openxmlformats.org/officeDocument/2006/relationships/slide" Target="slide4.xml"/><Relationship Id="rId4" Type="http://schemas.openxmlformats.org/officeDocument/2006/relationships/slide" Target="slide1.xml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8.png"/><Relationship Id="rId5" Type="http://schemas.openxmlformats.org/officeDocument/2006/relationships/slide" Target="slide1.xml"/><Relationship Id="rId4" Type="http://schemas.openxmlformats.org/officeDocument/2006/relationships/hyperlink" Target="http://www.mikofc.org/" TargetMode="Externa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12" Type="http://schemas.microsoft.com/office/2007/relationships/hdphoto" Target="../media/hdphoto2.wdp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slide" Target="slide1.xml"/><Relationship Id="rId10" Type="http://schemas.openxmlformats.org/officeDocument/2006/relationships/hyperlink" Target="http://www.councilnet.us/Assets/2030.xls" TargetMode="Externa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slide" Target="slide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11" Type="http://schemas.openxmlformats.org/officeDocument/2006/relationships/slide" Target="slide4.xml"/><Relationship Id="rId5" Type="http://schemas.openxmlformats.org/officeDocument/2006/relationships/slide" Target="slide1.xml"/><Relationship Id="rId10" Type="http://schemas.microsoft.com/office/2007/relationships/hdphoto" Target="../media/hdphoto2.wdp"/><Relationship Id="rId4" Type="http://schemas.openxmlformats.org/officeDocument/2006/relationships/image" Target="../media/image7.jp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" Target="slide1.xml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Knights_of_Columbus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slide" Target="slide1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Knights_of_Columbus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slide" Target="slide1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12" Type="http://schemas.openxmlformats.org/officeDocument/2006/relationships/image" Target="../media/image10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3.wdp"/><Relationship Id="rId11" Type="http://schemas.openxmlformats.org/officeDocument/2006/relationships/slide" Target="slide9.xml"/><Relationship Id="rId5" Type="http://schemas.openxmlformats.org/officeDocument/2006/relationships/image" Target="../media/image8.png"/><Relationship Id="rId10" Type="http://schemas.openxmlformats.org/officeDocument/2006/relationships/slide" Target="slide8.xml"/><Relationship Id="rId4" Type="http://schemas.openxmlformats.org/officeDocument/2006/relationships/slide" Target="slide1.xml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slide" Target="slide1.xml"/><Relationship Id="rId4" Type="http://schemas.openxmlformats.org/officeDocument/2006/relationships/hyperlink" Target="http://www.mikofc.org/" TargetMode="Externa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1.xml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slide" Target="slide1.xml"/><Relationship Id="rId4" Type="http://schemas.openxmlformats.org/officeDocument/2006/relationships/hyperlink" Target="mailto:w.winkle@mikofc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533400"/>
            <a:ext cx="7162800" cy="1927225"/>
          </a:xfrm>
        </p:spPr>
        <p:txBody>
          <a:bodyPr/>
          <a:lstStyle/>
          <a:p>
            <a:r>
              <a:rPr lang="en-US" sz="6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District Deputy</a:t>
            </a:r>
            <a:br>
              <a:rPr lang="en-US" sz="6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Expense Report Overview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EE8201-4F4D-4243-8D6C-32C788C0C9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392"/>
            <a:ext cx="3524388" cy="37683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24BFB8-0A77-4EDA-B985-F729A6AEC329}"/>
              </a:ext>
            </a:extLst>
          </p:cNvPr>
          <p:cNvSpPr/>
          <p:nvPr/>
        </p:nvSpPr>
        <p:spPr bwMode="auto">
          <a:xfrm>
            <a:off x="7924800" y="3886200"/>
            <a:ext cx="3524388" cy="282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74CB79-8256-4D16-B4DE-361B1DD3520D}"/>
              </a:ext>
            </a:extLst>
          </p:cNvPr>
          <p:cNvSpPr txBox="1"/>
          <p:nvPr/>
        </p:nvSpPr>
        <p:spPr>
          <a:xfrm>
            <a:off x="1828800" y="2819400"/>
            <a:ext cx="722685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4000" dirty="0"/>
              <a:t>General Overview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4000" dirty="0"/>
              <a:t>Supreme Expense Reports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4000" dirty="0"/>
              <a:t>Michigan State Expense Reports</a:t>
            </a:r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886B166E-0E7C-4AAF-BBAC-C7FD7B41E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37" l="333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635" y="2975317"/>
            <a:ext cx="497165" cy="43419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51B7CE55-161A-4A79-9F48-5B944300B7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37" l="333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634" y="3565424"/>
            <a:ext cx="497165" cy="434190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6281D718-74A7-4D3A-B977-E5A0CAC679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37" l="333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634" y="4155444"/>
            <a:ext cx="497165" cy="434190"/>
          </a:xfrm>
          <a:prstGeom prst="rect">
            <a:avLst/>
          </a:prstGeom>
        </p:spPr>
      </p:pic>
      <p:pic>
        <p:nvPicPr>
          <p:cNvPr id="4" name="DD ER 01 - Intro Slide">
            <a:hlinkClick r:id="" action="ppaction://media"/>
            <a:extLst>
              <a:ext uri="{FF2B5EF4-FFF2-40B4-BE49-F238E27FC236}">
                <a16:creationId xmlns:a16="http://schemas.microsoft.com/office/drawing/2014/main" id="{540C56C1-51BF-4DA8-8FC1-A88665774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3557" y="195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9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4B5BB-4A3F-4B88-9643-3EC6D270E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52400"/>
            <a:ext cx="9296400" cy="1143000"/>
          </a:xfrm>
        </p:spPr>
        <p:txBody>
          <a:bodyPr/>
          <a:lstStyle/>
          <a:p>
            <a:pPr algn="l"/>
            <a:r>
              <a:rPr lang="en-US" i="0" dirty="0">
                <a:effectLst/>
              </a:rPr>
              <a:t>2c. Supreme Instructions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98F67-84DB-4DF8-9DCA-00B049807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219200"/>
            <a:ext cx="4343400" cy="4114800"/>
          </a:xfrm>
        </p:spPr>
        <p:txBody>
          <a:bodyPr/>
          <a:lstStyle/>
          <a:p>
            <a:r>
              <a:rPr lang="en-US" sz="2400" dirty="0"/>
              <a:t>Use your cell phone App to determine mileage.</a:t>
            </a:r>
          </a:p>
          <a:p>
            <a:r>
              <a:rPr lang="en-US" sz="2400" dirty="0"/>
              <a:t>Hotels are reimbursable for Summer/Winter meetings.</a:t>
            </a:r>
          </a:p>
          <a:p>
            <a:r>
              <a:rPr lang="en-US" sz="2400" dirty="0"/>
              <a:t>Meals – Use common sense</a:t>
            </a:r>
          </a:p>
          <a:p>
            <a:pPr lvl="1"/>
            <a:r>
              <a:rPr lang="en-US" sz="1600" dirty="0"/>
              <a:t>If possible, eat at home</a:t>
            </a:r>
          </a:p>
          <a:p>
            <a:pPr lvl="1"/>
            <a:r>
              <a:rPr lang="en-US" sz="1600" dirty="0"/>
              <a:t>If you need to eat out prior to a meeting, by all means expense it.</a:t>
            </a:r>
          </a:p>
          <a:p>
            <a:r>
              <a:rPr lang="en-US" sz="2400" dirty="0"/>
              <a:t>Telephone expenses should be rare.</a:t>
            </a:r>
          </a:p>
        </p:txBody>
      </p:sp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0F525DD4-D974-45B5-86D0-210F8F3DB3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69478" y="6248400"/>
            <a:ext cx="453844" cy="447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3F2F2C-13E1-4127-B149-5EC074B1CB1C}"/>
              </a:ext>
            </a:extLst>
          </p:cNvPr>
          <p:cNvSpPr txBox="1"/>
          <p:nvPr/>
        </p:nvSpPr>
        <p:spPr>
          <a:xfrm>
            <a:off x="5638801" y="1143000"/>
            <a:ext cx="5791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Form Instructions </a:t>
            </a:r>
            <a:r>
              <a:rPr lang="en-US" dirty="0"/>
              <a:t>– </a:t>
            </a:r>
          </a:p>
          <a:p>
            <a:pPr marL="342900" indent="-342900">
              <a:buFont typeface="+mj-lt"/>
              <a:buAutoNum type="alphaUcPeriod"/>
            </a:pPr>
            <a:r>
              <a:rPr lang="en-US" b="1" dirty="0"/>
              <a:t>Transportation</a:t>
            </a:r>
            <a:r>
              <a:rPr lang="en-US" dirty="0"/>
              <a:t>  Round trip mileage is reimbursed at the rate of $.30 per mile for actual mileage traveled.</a:t>
            </a:r>
          </a:p>
          <a:p>
            <a:pPr marL="342900" indent="-342900">
              <a:buFont typeface="+mj-lt"/>
              <a:buAutoNum type="alphaUcPeriod"/>
            </a:pPr>
            <a:r>
              <a:rPr lang="en-US" b="1" dirty="0"/>
              <a:t>Hotel/Meals  </a:t>
            </a:r>
            <a:r>
              <a:rPr lang="en-US" dirty="0"/>
              <a:t>Hotel charges for one nights’ lodging, in </a:t>
            </a:r>
            <a:r>
              <a:rPr lang="en-US" b="1" dirty="0"/>
              <a:t>connection with the summer and winter meetings </a:t>
            </a:r>
            <a:r>
              <a:rPr lang="en-US" dirty="0"/>
              <a:t>of district deputies, are chargeable to the Supreme Council. All hotel charges must be supported by copy of itemized bill. When required, </a:t>
            </a:r>
            <a:r>
              <a:rPr lang="en-US" b="1" dirty="0"/>
              <a:t>meal reimbursement will be made for the district deputy </a:t>
            </a:r>
            <a:r>
              <a:rPr lang="en-US" dirty="0"/>
              <a:t>only, on the basis of actual cost. Receipts are required for all meal expenditures. </a:t>
            </a:r>
          </a:p>
          <a:p>
            <a:pPr marL="342900" indent="-342900">
              <a:buFont typeface="+mj-lt"/>
              <a:buAutoNum type="alphaUcPeriod"/>
            </a:pPr>
            <a:r>
              <a:rPr lang="en-US" b="1" dirty="0"/>
              <a:t>Miscellaneous</a:t>
            </a:r>
            <a:r>
              <a:rPr lang="en-US" dirty="0"/>
              <a:t>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/>
              <a:t>Telephone</a:t>
            </a:r>
            <a:r>
              <a:rPr lang="en-US" dirty="0"/>
              <a:t> — Phone calls made in connection with the Order’s business within the assigned district are reimbursable.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/>
              <a:t>Tolls/Parking </a:t>
            </a:r>
            <a:r>
              <a:rPr lang="en-US" dirty="0"/>
              <a:t>— Receipts are required.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E181E46-9027-4389-8928-0CD4AA74867E}"/>
              </a:ext>
            </a:extLst>
          </p:cNvPr>
          <p:cNvCxnSpPr>
            <a:cxnSpLocks/>
          </p:cNvCxnSpPr>
          <p:nvPr/>
        </p:nvCxnSpPr>
        <p:spPr bwMode="auto">
          <a:xfrm>
            <a:off x="4648200" y="1600200"/>
            <a:ext cx="1066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6953A3-4BA6-41DD-92CE-C3A9D5BE4808}"/>
              </a:ext>
            </a:extLst>
          </p:cNvPr>
          <p:cNvCxnSpPr>
            <a:cxnSpLocks/>
          </p:cNvCxnSpPr>
          <p:nvPr/>
        </p:nvCxnSpPr>
        <p:spPr bwMode="auto">
          <a:xfrm>
            <a:off x="4724400" y="2286000"/>
            <a:ext cx="12192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4879898-57F2-49EF-961E-81E9B1ADD8F5}"/>
              </a:ext>
            </a:extLst>
          </p:cNvPr>
          <p:cNvCxnSpPr>
            <a:cxnSpLocks/>
          </p:cNvCxnSpPr>
          <p:nvPr/>
        </p:nvCxnSpPr>
        <p:spPr bwMode="auto">
          <a:xfrm>
            <a:off x="4724400" y="3124200"/>
            <a:ext cx="1219200" cy="3111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2CCAF84-AC17-4B84-9B4F-920D3E95FBD7}"/>
              </a:ext>
            </a:extLst>
          </p:cNvPr>
          <p:cNvCxnSpPr>
            <a:cxnSpLocks/>
          </p:cNvCxnSpPr>
          <p:nvPr/>
        </p:nvCxnSpPr>
        <p:spPr bwMode="auto">
          <a:xfrm>
            <a:off x="5029201" y="4502124"/>
            <a:ext cx="1219200" cy="3111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" name="DD ER 10 Sup Inst 3">
            <a:hlinkClick r:id="" action="ppaction://media"/>
            <a:extLst>
              <a:ext uri="{FF2B5EF4-FFF2-40B4-BE49-F238E27FC236}">
                <a16:creationId xmlns:a16="http://schemas.microsoft.com/office/drawing/2014/main" id="{9394BEAC-9B68-4BAD-BEF8-4ACCCA7AD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336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6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4B5BB-4A3F-4B88-9643-3EC6D270E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52400"/>
            <a:ext cx="8763000" cy="1143000"/>
          </a:xfrm>
        </p:spPr>
        <p:txBody>
          <a:bodyPr/>
          <a:lstStyle/>
          <a:p>
            <a:pPr algn="l"/>
            <a:r>
              <a:rPr lang="en-US" i="0" dirty="0">
                <a:effectLst/>
              </a:rPr>
              <a:t>2c. Supreme Instructions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98F67-84DB-4DF8-9DCA-00B049807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371600"/>
            <a:ext cx="3810000" cy="4114800"/>
          </a:xfrm>
        </p:spPr>
        <p:txBody>
          <a:bodyPr/>
          <a:lstStyle/>
          <a:p>
            <a:r>
              <a:rPr lang="en-US" sz="2400" dirty="0"/>
              <a:t>NCD expenses are reimbursable</a:t>
            </a:r>
          </a:p>
          <a:p>
            <a:r>
              <a:rPr lang="en-US" sz="2400" dirty="0"/>
              <a:t>District Warden meals can be covered on a DD expense report for…</a:t>
            </a:r>
          </a:p>
          <a:p>
            <a:pPr lvl="1"/>
            <a:r>
              <a:rPr lang="en-US" sz="1600" dirty="0"/>
              <a:t>Installation of Officers</a:t>
            </a:r>
          </a:p>
          <a:p>
            <a:pPr lvl="1"/>
            <a:r>
              <a:rPr lang="en-US" sz="1600" dirty="0"/>
              <a:t>Exemplifications</a:t>
            </a:r>
          </a:p>
        </p:txBody>
      </p:sp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0F525DD4-D974-45B5-86D0-210F8F3DB3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69478" y="6248400"/>
            <a:ext cx="453844" cy="447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3F2F2C-13E1-4127-B149-5EC074B1CB1C}"/>
              </a:ext>
            </a:extLst>
          </p:cNvPr>
          <p:cNvSpPr txBox="1"/>
          <p:nvPr/>
        </p:nvSpPr>
        <p:spPr>
          <a:xfrm>
            <a:off x="5638800" y="1143000"/>
            <a:ext cx="59435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Form Instructions</a:t>
            </a:r>
          </a:p>
          <a:p>
            <a:pPr marL="342900" indent="-342900">
              <a:buFont typeface="+mj-lt"/>
              <a:buAutoNum type="alphaUcPeriod" startAt="4"/>
            </a:pPr>
            <a:r>
              <a:rPr lang="en-US" b="1" dirty="0"/>
              <a:t>New Council Development</a:t>
            </a:r>
            <a:r>
              <a:rPr lang="en-US" dirty="0"/>
              <a:t> Expenses incurred by district deputies in New Council Development work will be reimbursed on the same basis as above. It should be noted on the expense form as N.C.D. work.</a:t>
            </a:r>
          </a:p>
          <a:p>
            <a:pPr marL="342900" indent="-342900">
              <a:buFont typeface="+mj-lt"/>
              <a:buAutoNum type="alphaUcPeriod" startAt="4"/>
            </a:pPr>
            <a:r>
              <a:rPr lang="en-US" b="1" dirty="0"/>
              <a:t>District Warden  </a:t>
            </a:r>
            <a:r>
              <a:rPr lang="en-US" dirty="0"/>
              <a:t>In the performance of his duties in </a:t>
            </a:r>
            <a:r>
              <a:rPr lang="en-US" b="1" dirty="0"/>
              <a:t>installing officers or conferring ceremonials</a:t>
            </a:r>
            <a:r>
              <a:rPr lang="en-US" dirty="0"/>
              <a:t>, the district deputy is permitted to be accompanied by a warden. The expenses of the warden </a:t>
            </a:r>
            <a:r>
              <a:rPr lang="en-US" b="1" dirty="0"/>
              <a:t>are limited to meals </a:t>
            </a:r>
            <a:r>
              <a:rPr lang="en-US" dirty="0"/>
              <a:t>and are </a:t>
            </a:r>
            <a:r>
              <a:rPr lang="en-US" b="1" dirty="0"/>
              <a:t>reportable on the district deputy expense account</a:t>
            </a:r>
            <a:r>
              <a:rPr lang="en-US" dirty="0"/>
              <a:t>. </a:t>
            </a:r>
            <a:endParaRPr lang="en-US" b="1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E181E46-9027-4389-8928-0CD4AA74867E}"/>
              </a:ext>
            </a:extLst>
          </p:cNvPr>
          <p:cNvCxnSpPr>
            <a:cxnSpLocks/>
          </p:cNvCxnSpPr>
          <p:nvPr/>
        </p:nvCxnSpPr>
        <p:spPr bwMode="auto">
          <a:xfrm>
            <a:off x="3048000" y="1852832"/>
            <a:ext cx="2590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A46888-0E16-4560-9B3D-9324258A132D}"/>
              </a:ext>
            </a:extLst>
          </p:cNvPr>
          <p:cNvCxnSpPr>
            <a:cxnSpLocks/>
          </p:cNvCxnSpPr>
          <p:nvPr/>
        </p:nvCxnSpPr>
        <p:spPr bwMode="auto">
          <a:xfrm>
            <a:off x="3733800" y="2729133"/>
            <a:ext cx="1905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EDCA4A-612E-4D38-B98C-42DC318D1388}"/>
              </a:ext>
            </a:extLst>
          </p:cNvPr>
          <p:cNvSpPr/>
          <p:nvPr/>
        </p:nvSpPr>
        <p:spPr>
          <a:xfrm>
            <a:off x="3200400" y="3658589"/>
            <a:ext cx="2667000" cy="2666011"/>
          </a:xfrm>
          <a:prstGeom prst="roundRect">
            <a:avLst/>
          </a:prstGeom>
          <a:noFill/>
          <a:ln w="571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District Wardens cannot submit an expense report.  Please add his meals to your expense report.</a:t>
            </a:r>
          </a:p>
        </p:txBody>
      </p:sp>
      <p:pic>
        <p:nvPicPr>
          <p:cNvPr id="10" name="Picture 2" descr="tip-uai-516x516 -">
            <a:extLst>
              <a:ext uri="{FF2B5EF4-FFF2-40B4-BE49-F238E27FC236}">
                <a16:creationId xmlns:a16="http://schemas.microsoft.com/office/drawing/2014/main" id="{3D0A3EED-516E-4A5D-A5B1-5479ACF15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509" y="3697381"/>
            <a:ext cx="1074891" cy="11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D ER 11 Sup Inst 4">
            <a:hlinkClick r:id="" action="ppaction://media"/>
            <a:extLst>
              <a:ext uri="{FF2B5EF4-FFF2-40B4-BE49-F238E27FC236}">
                <a16:creationId xmlns:a16="http://schemas.microsoft.com/office/drawing/2014/main" id="{5188E59C-6884-4255-B3C1-6C86802169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358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8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4B5BB-4A3F-4B88-9643-3EC6D270E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52400"/>
            <a:ext cx="8458200" cy="1143000"/>
          </a:xfrm>
        </p:spPr>
        <p:txBody>
          <a:bodyPr/>
          <a:lstStyle/>
          <a:p>
            <a:pPr algn="l"/>
            <a:r>
              <a:rPr lang="en-US" dirty="0"/>
              <a:t>3. Michigan State Expense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98F67-84DB-4DF8-9DCA-00B049807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1371600"/>
            <a:ext cx="6553200" cy="4114800"/>
          </a:xfrm>
        </p:spPr>
        <p:txBody>
          <a:bodyPr/>
          <a:lstStyle/>
          <a:p>
            <a:r>
              <a:rPr lang="en-US" sz="3600" dirty="0"/>
              <a:t>Step-by-step process</a:t>
            </a:r>
          </a:p>
          <a:p>
            <a:r>
              <a:rPr lang="en-US" sz="3600" dirty="0"/>
              <a:t>Form &amp; Instructions</a:t>
            </a:r>
          </a:p>
        </p:txBody>
      </p:sp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0F525DD4-D974-45B5-86D0-210F8F3DB3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69478" y="6248400"/>
            <a:ext cx="453844" cy="447884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BA220EA6-6461-4EC7-BFD4-698758232F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37" l="333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721" y="1394610"/>
            <a:ext cx="497165" cy="434190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  <a:extLst>
              <a:ext uri="{FF2B5EF4-FFF2-40B4-BE49-F238E27FC236}">
                <a16:creationId xmlns:a16="http://schemas.microsoft.com/office/drawing/2014/main" id="{B4BC9ADA-0A7E-410A-A0AA-FA0002FFE4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37" l="333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04" y="2080410"/>
            <a:ext cx="497165" cy="4341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DE1DDE-FE70-4C0A-8B5C-453CABAAD27F}"/>
              </a:ext>
            </a:extLst>
          </p:cNvPr>
          <p:cNvSpPr/>
          <p:nvPr/>
        </p:nvSpPr>
        <p:spPr bwMode="auto">
          <a:xfrm>
            <a:off x="9069478" y="3505200"/>
            <a:ext cx="2379709" cy="3001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9C2C2A-8B5B-4F24-9735-D842F884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539" y="990600"/>
            <a:ext cx="4422648" cy="4572000"/>
          </a:xfrm>
          <a:prstGeom prst="rect">
            <a:avLst/>
          </a:prstGeom>
        </p:spPr>
      </p:pic>
      <p:pic>
        <p:nvPicPr>
          <p:cNvPr id="4" name="DD ER 12 Michigan Overview">
            <a:hlinkClick r:id="" action="ppaction://media"/>
            <a:extLst>
              <a:ext uri="{FF2B5EF4-FFF2-40B4-BE49-F238E27FC236}">
                <a16:creationId xmlns:a16="http://schemas.microsoft.com/office/drawing/2014/main" id="{8C4CFA4B-85DA-481D-ABAC-A892F4002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2400" y="1811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6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4B5BB-4A3F-4B88-9643-3EC6D270E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52400"/>
            <a:ext cx="6934200" cy="1143000"/>
          </a:xfrm>
        </p:spPr>
        <p:txBody>
          <a:bodyPr/>
          <a:lstStyle/>
          <a:p>
            <a:pPr algn="l"/>
            <a:r>
              <a:rPr lang="en-US" i="0" dirty="0">
                <a:effectLst/>
              </a:rPr>
              <a:t>3a. Step-by-step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98F67-84DB-4DF8-9DCA-00B049807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371600"/>
            <a:ext cx="10668000" cy="4114800"/>
          </a:xfrm>
        </p:spPr>
        <p:txBody>
          <a:bodyPr/>
          <a:lstStyle/>
          <a:p>
            <a:r>
              <a:rPr lang="en-US" sz="2800" dirty="0"/>
              <a:t>Go to Michigan State website (</a:t>
            </a:r>
            <a:r>
              <a:rPr lang="en-US" sz="2800" dirty="0">
                <a:hlinkClick r:id="rId4"/>
              </a:rPr>
              <a:t>www.mikofc.org</a:t>
            </a:r>
            <a:r>
              <a:rPr lang="en-US" sz="2800" dirty="0"/>
              <a:t>)</a:t>
            </a:r>
          </a:p>
          <a:p>
            <a:r>
              <a:rPr lang="en-US" sz="2800" dirty="0"/>
              <a:t>Click on </a:t>
            </a:r>
            <a:r>
              <a:rPr lang="en-US" sz="2800" b="1" dirty="0"/>
              <a:t>RESOURCES</a:t>
            </a:r>
            <a:r>
              <a:rPr lang="en-US" sz="2800" dirty="0"/>
              <a:t> and scroll down and click on </a:t>
            </a:r>
            <a:r>
              <a:rPr lang="en-US" sz="2800" b="1" dirty="0"/>
              <a:t>District Forms</a:t>
            </a:r>
          </a:p>
          <a:p>
            <a:r>
              <a:rPr lang="en-US" sz="2800" dirty="0"/>
              <a:t>Click on State Council Expense Form</a:t>
            </a:r>
          </a:p>
          <a:p>
            <a:r>
              <a:rPr lang="en-US" sz="2800" i="1" dirty="0"/>
              <a:t>Save it to your computer</a:t>
            </a:r>
          </a:p>
          <a:p>
            <a:r>
              <a:rPr lang="en-US" sz="2800" i="1" dirty="0"/>
              <a:t>For each expense report</a:t>
            </a:r>
          </a:p>
          <a:p>
            <a:pPr lvl="1"/>
            <a:r>
              <a:rPr lang="en-US" i="1" dirty="0"/>
              <a:t>Fill it out, print it &amp; sign it.</a:t>
            </a:r>
          </a:p>
          <a:p>
            <a:pPr lvl="1"/>
            <a:r>
              <a:rPr lang="en-US" i="1" dirty="0"/>
              <a:t>Scan it &amp; email it (with receipts</a:t>
            </a:r>
          </a:p>
          <a:p>
            <a:pPr marL="857250" lvl="2" indent="0">
              <a:buNone/>
            </a:pPr>
            <a:r>
              <a:rPr lang="en-US" sz="2400" i="1" dirty="0"/>
              <a:t>to the State Deputy</a:t>
            </a:r>
          </a:p>
          <a:p>
            <a:endParaRPr lang="en-US" sz="2400" dirty="0"/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0F525DD4-D974-45B5-86D0-210F8F3DB3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69478" y="6248400"/>
            <a:ext cx="453844" cy="44788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6B7212-4524-476F-9CB8-99145EDE95AC}"/>
              </a:ext>
            </a:extLst>
          </p:cNvPr>
          <p:cNvSpPr/>
          <p:nvPr/>
        </p:nvSpPr>
        <p:spPr>
          <a:xfrm>
            <a:off x="7772400" y="2667000"/>
            <a:ext cx="3657600" cy="3048000"/>
          </a:xfrm>
          <a:prstGeom prst="roundRect">
            <a:avLst/>
          </a:prstGeom>
          <a:noFill/>
          <a:ln w="571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Save it to your computer. Then, key in the information that doesn’t change &amp; save it again.</a:t>
            </a:r>
          </a:p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Name &amp; Position</a:t>
            </a:r>
          </a:p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Name, Street Address</a:t>
            </a:r>
          </a:p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City, State &amp; Zip code</a:t>
            </a:r>
          </a:p>
        </p:txBody>
      </p:sp>
      <p:pic>
        <p:nvPicPr>
          <p:cNvPr id="8" name="Picture 2" descr="tip-uai-516x516 -">
            <a:extLst>
              <a:ext uri="{FF2B5EF4-FFF2-40B4-BE49-F238E27FC236}">
                <a16:creationId xmlns:a16="http://schemas.microsoft.com/office/drawing/2014/main" id="{1B035FC3-63FE-4331-A4B0-74F63DD5F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705792"/>
            <a:ext cx="1074891" cy="11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1737562-1772-4477-A991-20FA15AA875C}"/>
              </a:ext>
            </a:extLst>
          </p:cNvPr>
          <p:cNvCxnSpPr/>
          <p:nvPr/>
        </p:nvCxnSpPr>
        <p:spPr bwMode="auto">
          <a:xfrm flipH="1">
            <a:off x="4800600" y="3276600"/>
            <a:ext cx="2438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" name="DD ER 13 Mich Steps">
            <a:hlinkClick r:id="" action="ppaction://media"/>
            <a:extLst>
              <a:ext uri="{FF2B5EF4-FFF2-40B4-BE49-F238E27FC236}">
                <a16:creationId xmlns:a16="http://schemas.microsoft.com/office/drawing/2014/main" id="{FB59DA4F-3BC5-46D7-82C5-D8C2E9B14F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9292" y="2051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0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3873" y="457200"/>
            <a:ext cx="10696127" cy="1165225"/>
          </a:xfrm>
        </p:spPr>
        <p:txBody>
          <a:bodyPr/>
          <a:lstStyle/>
          <a:p>
            <a:pPr algn="l"/>
            <a:r>
              <a:rPr lang="en-US" dirty="0"/>
              <a:t>3b. State Expense Report form &amp; Instructions</a:t>
            </a:r>
            <a:endParaRPr lang="en-US" sz="2400" dirty="0"/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A43D0859-9BC0-455D-BE86-DE8B224EA6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69478" y="6248400"/>
            <a:ext cx="453844" cy="447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9F14F8-1218-4B59-906C-EF5B031CFC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" y="1295400"/>
            <a:ext cx="4210638" cy="3715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EFE24E-84B2-4CE3-B1BD-AB8EF2BD75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8606" y="1391909"/>
            <a:ext cx="5780448" cy="2799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BD9D3B-7D96-4F26-8BB4-BEB9AB7C44A1}"/>
              </a:ext>
            </a:extLst>
          </p:cNvPr>
          <p:cNvSpPr txBox="1"/>
          <p:nvPr/>
        </p:nvSpPr>
        <p:spPr>
          <a:xfrm>
            <a:off x="5668606" y="4297620"/>
            <a:ext cx="54085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1:  Get your SDRR approval BEFORE submitting postage, phone, copies and supplies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Postage – Try to use email as much as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Phone – typically not expensed without line item charges for a specific phone call.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Copies – Preferably paper &amp; ink for home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Supplies – Check with SDRR for reasonableness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11979-D265-4D52-B9BB-3C5D8E4796CC}"/>
              </a:ext>
            </a:extLst>
          </p:cNvPr>
          <p:cNvSpPr txBox="1"/>
          <p:nvPr/>
        </p:nvSpPr>
        <p:spPr>
          <a:xfrm>
            <a:off x="10016384" y="2613025"/>
            <a:ext cx="956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(Note 1)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C344B59-4940-473A-A91C-D139B6CDFD30}"/>
              </a:ext>
            </a:extLst>
          </p:cNvPr>
          <p:cNvCxnSpPr/>
          <p:nvPr/>
        </p:nvCxnSpPr>
        <p:spPr bwMode="auto">
          <a:xfrm flipH="1">
            <a:off x="1524000" y="2286000"/>
            <a:ext cx="4144606" cy="196858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43F39FA-46A0-48C0-96AC-E4B7C34D1C6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114800" y="1622425"/>
            <a:ext cx="1553806" cy="84824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6D50599-91B2-45C1-91B0-582FB076B64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733800" y="1949450"/>
            <a:ext cx="1934806" cy="9429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4" name="Picture 13">
            <a:hlinkClick r:id="rId10"/>
            <a:extLst>
              <a:ext uri="{FF2B5EF4-FFF2-40B4-BE49-F238E27FC236}">
                <a16:creationId xmlns:a16="http://schemas.microsoft.com/office/drawing/2014/main" id="{9124DCC1-D8FD-4FB0-9D1B-4F0717F236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237" l="3333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835" y="861210"/>
            <a:ext cx="497165" cy="434190"/>
          </a:xfrm>
          <a:prstGeom prst="rect">
            <a:avLst/>
          </a:prstGeom>
        </p:spPr>
      </p:pic>
      <p:pic>
        <p:nvPicPr>
          <p:cNvPr id="13" name="DD ER 14 Mich Instruction">
            <a:hlinkClick r:id="" action="ppaction://media"/>
            <a:extLst>
              <a:ext uri="{FF2B5EF4-FFF2-40B4-BE49-F238E27FC236}">
                <a16:creationId xmlns:a16="http://schemas.microsoft.com/office/drawing/2014/main" id="{17856B8E-5C6A-49AE-BA47-0847EB22E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0075" y="9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5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9A90252-F285-46FD-83B0-15C6FEE63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242" y="223910"/>
            <a:ext cx="3940758" cy="35860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B4B5BB-4A3F-4B88-9643-3EC6D270E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52400"/>
            <a:ext cx="5791200" cy="1143000"/>
          </a:xfrm>
        </p:spPr>
        <p:txBody>
          <a:bodyPr/>
          <a:lstStyle/>
          <a:p>
            <a:pPr algn="l"/>
            <a:r>
              <a:rPr lang="en-US" dirty="0"/>
              <a:t>1. General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98F67-84DB-4DF8-9DCA-00B049807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1371600"/>
            <a:ext cx="6553200" cy="4114800"/>
          </a:xfrm>
        </p:spPr>
        <p:txBody>
          <a:bodyPr/>
          <a:lstStyle/>
          <a:p>
            <a:r>
              <a:rPr lang="en-US" sz="3600" dirty="0"/>
              <a:t>Purpose</a:t>
            </a:r>
          </a:p>
          <a:p>
            <a:r>
              <a:rPr lang="en-US" sz="3600" dirty="0"/>
              <a:t>Supreme vs. State</a:t>
            </a:r>
          </a:p>
          <a:p>
            <a:r>
              <a:rPr lang="en-US" sz="3600" dirty="0"/>
              <a:t>What is NOT reimbursable?</a:t>
            </a: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0F525DD4-D974-45B5-86D0-210F8F3DB3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69478" y="6248400"/>
            <a:ext cx="453844" cy="447884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BA220EA6-6461-4EC7-BFD4-698758232F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237" l="333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721" y="1394610"/>
            <a:ext cx="497165" cy="434190"/>
          </a:xfrm>
          <a:prstGeom prst="rect">
            <a:avLst/>
          </a:prstGeom>
        </p:spPr>
      </p:pic>
      <p:pic>
        <p:nvPicPr>
          <p:cNvPr id="15" name="Picture 14">
            <a:hlinkClick r:id="rId11" action="ppaction://hlinksldjump"/>
            <a:extLst>
              <a:ext uri="{FF2B5EF4-FFF2-40B4-BE49-F238E27FC236}">
                <a16:creationId xmlns:a16="http://schemas.microsoft.com/office/drawing/2014/main" id="{B4BC9ADA-0A7E-410A-A0AA-FA0002FFE4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237" l="333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04" y="2080410"/>
            <a:ext cx="497165" cy="434190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D1FC42C4-FF6D-4E52-9FC6-7194D6E6E0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237" l="333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721" y="2766210"/>
            <a:ext cx="497165" cy="4341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DE1DDE-FE70-4C0A-8B5C-453CABAAD27F}"/>
              </a:ext>
            </a:extLst>
          </p:cNvPr>
          <p:cNvSpPr/>
          <p:nvPr/>
        </p:nvSpPr>
        <p:spPr bwMode="auto">
          <a:xfrm>
            <a:off x="9069478" y="3505200"/>
            <a:ext cx="2379709" cy="3001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4" name="DD ER 02 - Overview">
            <a:hlinkClick r:id="" action="ppaction://media"/>
            <a:extLst>
              <a:ext uri="{FF2B5EF4-FFF2-40B4-BE49-F238E27FC236}">
                <a16:creationId xmlns:a16="http://schemas.microsoft.com/office/drawing/2014/main" id="{D345CF28-8311-4898-AC1B-AD3B5257E8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4800" y="2239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4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9401AF-7042-49AD-9A57-321072058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242" y="223910"/>
            <a:ext cx="3940758" cy="3586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52400"/>
            <a:ext cx="9525000" cy="1470025"/>
          </a:xfrm>
        </p:spPr>
        <p:txBody>
          <a:bodyPr/>
          <a:lstStyle/>
          <a:p>
            <a:pPr algn="l"/>
            <a:r>
              <a:rPr lang="en-US" dirty="0"/>
              <a:t>1a. Expense Report Purpose</a:t>
            </a:r>
            <a:endParaRPr lang="en-US" sz="4000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1AABE7DB-4F98-4395-8650-4F711E481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567406"/>
            <a:ext cx="7086600" cy="2471194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As District Deputy, you should be (and will be) compensated for reasonable out-of-pocket expenses as you fulfill your duties.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sz="2800" dirty="0"/>
              <a:t>Filling out and submitting expense reports regularly will ensure your expenses are appropriately.</a:t>
            </a:r>
          </a:p>
          <a:p>
            <a:pPr algn="l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6" name="Picture 25">
            <a:hlinkClick r:id="rId6" action="ppaction://hlinksldjump"/>
            <a:extLst>
              <a:ext uri="{FF2B5EF4-FFF2-40B4-BE49-F238E27FC236}">
                <a16:creationId xmlns:a16="http://schemas.microsoft.com/office/drawing/2014/main" id="{ADE2779B-5B0D-4645-AA34-43E71E5732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69478" y="6248400"/>
            <a:ext cx="453844" cy="4478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1AFEB6-615F-451D-93C1-FDEDDA903936}"/>
              </a:ext>
            </a:extLst>
          </p:cNvPr>
          <p:cNvSpPr/>
          <p:nvPr/>
        </p:nvSpPr>
        <p:spPr>
          <a:xfrm>
            <a:off x="2438400" y="4690429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Corbel" pitchFamily="34" charset="0"/>
              </a:rPr>
              <a:t>“The position of district deputy doesn’t pay much, but the personal rewards can be many &amp; are often and truly immeasurable”.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9520EB-F9CB-4C23-8E1F-918A7F9E56E4}"/>
              </a:ext>
            </a:extLst>
          </p:cNvPr>
          <p:cNvSpPr/>
          <p:nvPr/>
        </p:nvSpPr>
        <p:spPr bwMode="auto">
          <a:xfrm>
            <a:off x="9069478" y="3505200"/>
            <a:ext cx="2379709" cy="3001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4" name="DD ER 03 - Purpose">
            <a:hlinkClick r:id="" action="ppaction://media"/>
            <a:extLst>
              <a:ext uri="{FF2B5EF4-FFF2-40B4-BE49-F238E27FC236}">
                <a16:creationId xmlns:a16="http://schemas.microsoft.com/office/drawing/2014/main" id="{CE9D5BFF-7CE6-4D75-B1F0-7623604D7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3522" y="2239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1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4B5BB-4A3F-4B88-9643-3EC6D270E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52400"/>
            <a:ext cx="6705600" cy="1143000"/>
          </a:xfrm>
        </p:spPr>
        <p:txBody>
          <a:bodyPr/>
          <a:lstStyle/>
          <a:p>
            <a:pPr algn="l"/>
            <a:r>
              <a:rPr lang="en-US" i="0" dirty="0">
                <a:effectLst/>
              </a:rPr>
              <a:t>1b. Supreme versus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98F67-84DB-4DF8-9DCA-00B049807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371600"/>
            <a:ext cx="48006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Supreme Expenses</a:t>
            </a:r>
          </a:p>
          <a:p>
            <a:r>
              <a:rPr lang="en-US" sz="2800" dirty="0"/>
              <a:t>Visiting your councils</a:t>
            </a:r>
          </a:p>
          <a:p>
            <a:pPr lvl="1"/>
            <a:r>
              <a:rPr lang="en-US" sz="2000" dirty="0"/>
              <a:t>Council Meetings</a:t>
            </a:r>
          </a:p>
          <a:p>
            <a:pPr lvl="1"/>
            <a:r>
              <a:rPr lang="en-US" sz="2000" dirty="0"/>
              <a:t>Council Events</a:t>
            </a:r>
          </a:p>
          <a:p>
            <a:pPr lvl="1"/>
            <a:r>
              <a:rPr lang="en-US" sz="2000" dirty="0"/>
              <a:t>Exemplifications</a:t>
            </a:r>
          </a:p>
          <a:p>
            <a:pPr lvl="1"/>
            <a:r>
              <a:rPr lang="en-US" sz="2000" dirty="0"/>
              <a:t>New Council Development activities</a:t>
            </a:r>
          </a:p>
          <a:p>
            <a:r>
              <a:rPr lang="en-US" sz="2800" dirty="0"/>
              <a:t>Summer &amp; Winter Meetings</a:t>
            </a:r>
          </a:p>
          <a:p>
            <a:pPr lvl="1"/>
            <a:r>
              <a:rPr lang="en-US" sz="2000" dirty="0"/>
              <a:t>Even though these are outside your District.</a:t>
            </a:r>
          </a:p>
        </p:txBody>
      </p:sp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0F525DD4-D974-45B5-86D0-210F8F3DB3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69478" y="6248400"/>
            <a:ext cx="453844" cy="44788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09D2FFD-0C6E-4AD2-9B61-C5EF0C830BFE}"/>
              </a:ext>
            </a:extLst>
          </p:cNvPr>
          <p:cNvSpPr txBox="1">
            <a:spLocks/>
          </p:cNvSpPr>
          <p:nvPr/>
        </p:nvSpPr>
        <p:spPr bwMode="auto">
          <a:xfrm>
            <a:off x="5867400" y="1371600"/>
            <a:ext cx="4800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</a:buBlip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</a:buBlip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</a:buBlip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800" b="1" kern="0" dirty="0"/>
              <a:t>Michigan State Expenses</a:t>
            </a:r>
          </a:p>
          <a:p>
            <a:r>
              <a:rPr lang="en-US" sz="2800" kern="0" dirty="0"/>
              <a:t>Travel outside your District</a:t>
            </a:r>
          </a:p>
          <a:p>
            <a:pPr lvl="1"/>
            <a:r>
              <a:rPr lang="en-US" sz="2000" kern="0" dirty="0"/>
              <a:t>State Convention (No report required)</a:t>
            </a:r>
          </a:p>
          <a:p>
            <a:pPr lvl="1"/>
            <a:r>
              <a:rPr lang="en-US" sz="2000" kern="0" dirty="0"/>
              <a:t>State &amp; Diocesan Meetings</a:t>
            </a:r>
          </a:p>
          <a:p>
            <a:pPr lvl="1"/>
            <a:r>
              <a:rPr lang="en-US" sz="2000" kern="0" dirty="0"/>
              <a:t>Training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7C6A9D-7564-40E9-8CF2-D0D850518BF4}"/>
              </a:ext>
            </a:extLst>
          </p:cNvPr>
          <p:cNvSpPr/>
          <p:nvPr/>
        </p:nvSpPr>
        <p:spPr>
          <a:xfrm>
            <a:off x="8561363" y="3606412"/>
            <a:ext cx="2057400" cy="2413388"/>
          </a:xfrm>
          <a:prstGeom prst="roundRect">
            <a:avLst/>
          </a:prstGeom>
          <a:noFill/>
          <a:ln w="571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95% of the time, use a Supreme Expense Report</a:t>
            </a:r>
          </a:p>
        </p:txBody>
      </p:sp>
      <p:pic>
        <p:nvPicPr>
          <p:cNvPr id="7" name="Picture 2" descr="tip-uai-516x516 -">
            <a:extLst>
              <a:ext uri="{FF2B5EF4-FFF2-40B4-BE49-F238E27FC236}">
                <a16:creationId xmlns:a16="http://schemas.microsoft.com/office/drawing/2014/main" id="{046DCD77-BEB5-4DFD-8CE7-C49952C25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472" y="3645204"/>
            <a:ext cx="1074891" cy="11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D ER 04 - State vs. Supreme">
            <a:hlinkClick r:id="" action="ppaction://media"/>
            <a:extLst>
              <a:ext uri="{FF2B5EF4-FFF2-40B4-BE49-F238E27FC236}">
                <a16:creationId xmlns:a16="http://schemas.microsoft.com/office/drawing/2014/main" id="{58FE5E29-A0A2-4EEA-8BD6-DC9C57E42B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3360" y="177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4B5BB-4A3F-4B88-9643-3EC6D270E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52400"/>
            <a:ext cx="7924800" cy="1143000"/>
          </a:xfrm>
        </p:spPr>
        <p:txBody>
          <a:bodyPr/>
          <a:lstStyle/>
          <a:p>
            <a:pPr algn="l"/>
            <a:r>
              <a:rPr lang="en-US" i="0" dirty="0">
                <a:effectLst/>
              </a:rPr>
              <a:t>1c. What is NOT reimbursable?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98F67-84DB-4DF8-9DCA-00B049807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71600"/>
            <a:ext cx="48006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Supreme Expenses</a:t>
            </a:r>
          </a:p>
          <a:p>
            <a:r>
              <a:rPr lang="en-US" sz="2000" dirty="0"/>
              <a:t>Expenses incurred for Chapter meetings and Fourth Degree events.</a:t>
            </a:r>
          </a:p>
          <a:p>
            <a:r>
              <a:rPr lang="en-US" sz="2000" dirty="0"/>
              <a:t>Postage, guest meals, stenographic and clerical assistance, printing, stationery and duplicating.</a:t>
            </a:r>
          </a:p>
          <a:p>
            <a:r>
              <a:rPr lang="en-US" sz="2000" dirty="0"/>
              <a:t>Annual State Convention (You will receive a check without submitting an expense report)</a:t>
            </a:r>
          </a:p>
          <a:p>
            <a:r>
              <a:rPr lang="en-US" sz="2000" dirty="0"/>
              <a:t>Travel Outside of District</a:t>
            </a:r>
          </a:p>
        </p:txBody>
      </p:sp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0F525DD4-D974-45B5-86D0-210F8F3DB3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69478" y="6248400"/>
            <a:ext cx="453844" cy="44788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09D2FFD-0C6E-4AD2-9B61-C5EF0C830BFE}"/>
              </a:ext>
            </a:extLst>
          </p:cNvPr>
          <p:cNvSpPr txBox="1">
            <a:spLocks/>
          </p:cNvSpPr>
          <p:nvPr/>
        </p:nvSpPr>
        <p:spPr bwMode="auto">
          <a:xfrm>
            <a:off x="6477000" y="1371600"/>
            <a:ext cx="4800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</a:buBlip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</a:buBlip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7">
                  <a:extLs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</a:buBlip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800" b="1" kern="0" dirty="0"/>
              <a:t>Michigan State Expenses</a:t>
            </a:r>
          </a:p>
          <a:p>
            <a:r>
              <a:rPr lang="en-US" sz="2000" dirty="0"/>
              <a:t>Expenses incurred for Chapter meetings and Fourth Degree events.</a:t>
            </a:r>
          </a:p>
          <a:p>
            <a:r>
              <a:rPr lang="en-US" sz="2000" dirty="0"/>
              <a:t>Guest meals, stenographic and clerical assistance.</a:t>
            </a:r>
          </a:p>
          <a:p>
            <a:r>
              <a:rPr lang="en-US" sz="2000" dirty="0"/>
              <a:t>Items that should be expensed on a Supreme expense report</a:t>
            </a:r>
          </a:p>
          <a:p>
            <a:r>
              <a:rPr lang="en-US" sz="2000" dirty="0"/>
              <a:t>Travel Outside of District  (If not pre-approved by your SDRR).</a:t>
            </a:r>
          </a:p>
          <a:p>
            <a:r>
              <a:rPr lang="en-US" sz="2000" dirty="0"/>
              <a:t>District Warden expenses, State Officer Installation expenses.</a:t>
            </a:r>
          </a:p>
        </p:txBody>
      </p:sp>
      <p:pic>
        <p:nvPicPr>
          <p:cNvPr id="4" name="DD ER 05 Not Reimbursable">
            <a:hlinkClick r:id="" action="ppaction://media"/>
            <a:extLst>
              <a:ext uri="{FF2B5EF4-FFF2-40B4-BE49-F238E27FC236}">
                <a16:creationId xmlns:a16="http://schemas.microsoft.com/office/drawing/2014/main" id="{3A984312-EC45-4695-B0F9-39DFAA373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8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2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4B5BB-4A3F-4B88-9643-3EC6D270E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52400"/>
            <a:ext cx="6934200" cy="1143000"/>
          </a:xfrm>
        </p:spPr>
        <p:txBody>
          <a:bodyPr/>
          <a:lstStyle/>
          <a:p>
            <a:pPr algn="l"/>
            <a:r>
              <a:rPr lang="en-US" dirty="0"/>
              <a:t>2. Supreme Expense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98F67-84DB-4DF8-9DCA-00B049807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1371600"/>
            <a:ext cx="6553200" cy="4114800"/>
          </a:xfrm>
        </p:spPr>
        <p:txBody>
          <a:bodyPr/>
          <a:lstStyle/>
          <a:p>
            <a:r>
              <a:rPr lang="en-US" sz="3600" dirty="0"/>
              <a:t>Step-by-step process</a:t>
            </a:r>
          </a:p>
          <a:p>
            <a:r>
              <a:rPr lang="en-US" sz="3600" dirty="0"/>
              <a:t>Form &amp; Instructions</a:t>
            </a:r>
          </a:p>
          <a:p>
            <a:r>
              <a:rPr lang="en-US" sz="3600" dirty="0"/>
              <a:t>Detailed Instructions</a:t>
            </a:r>
          </a:p>
        </p:txBody>
      </p:sp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0F525DD4-D974-45B5-86D0-210F8F3DB3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69478" y="6248400"/>
            <a:ext cx="453844" cy="447884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BA220EA6-6461-4EC7-BFD4-698758232F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37" l="333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721" y="1394610"/>
            <a:ext cx="497165" cy="434190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  <a:extLst>
              <a:ext uri="{FF2B5EF4-FFF2-40B4-BE49-F238E27FC236}">
                <a16:creationId xmlns:a16="http://schemas.microsoft.com/office/drawing/2014/main" id="{B4BC9ADA-0A7E-410A-A0AA-FA0002FFE4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37" l="333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04" y="2080410"/>
            <a:ext cx="497165" cy="4341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DE1DDE-FE70-4C0A-8B5C-453CABAAD27F}"/>
              </a:ext>
            </a:extLst>
          </p:cNvPr>
          <p:cNvSpPr/>
          <p:nvPr/>
        </p:nvSpPr>
        <p:spPr bwMode="auto">
          <a:xfrm>
            <a:off x="9069478" y="3505200"/>
            <a:ext cx="2379709" cy="3001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AB8E21CE-FC19-4BC8-A39A-52CCDA1F1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37" l="333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721" y="2766210"/>
            <a:ext cx="497165" cy="434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1CFA3F-5663-4B8C-AAF0-A391F7B483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115" y="1335331"/>
            <a:ext cx="4276726" cy="986937"/>
          </a:xfrm>
          <a:prstGeom prst="rect">
            <a:avLst/>
          </a:prstGeom>
        </p:spPr>
      </p:pic>
      <p:pic>
        <p:nvPicPr>
          <p:cNvPr id="4" name="DD ER 06 Supreme Intro">
            <a:hlinkClick r:id="" action="ppaction://media"/>
            <a:extLst>
              <a:ext uri="{FF2B5EF4-FFF2-40B4-BE49-F238E27FC236}">
                <a16:creationId xmlns:a16="http://schemas.microsoft.com/office/drawing/2014/main" id="{5460A473-6D0D-4C18-93F5-B5FC17CB70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4800" y="2051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2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4B5BB-4A3F-4B88-9643-3EC6D270E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52400"/>
            <a:ext cx="6934200" cy="1143000"/>
          </a:xfrm>
        </p:spPr>
        <p:txBody>
          <a:bodyPr/>
          <a:lstStyle/>
          <a:p>
            <a:pPr algn="l"/>
            <a:r>
              <a:rPr lang="en-US" i="0" dirty="0">
                <a:effectLst/>
              </a:rPr>
              <a:t>2a. Step-by-step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98F67-84DB-4DF8-9DCA-00B049807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371600"/>
            <a:ext cx="10668000" cy="4114800"/>
          </a:xfrm>
        </p:spPr>
        <p:txBody>
          <a:bodyPr/>
          <a:lstStyle/>
          <a:p>
            <a:r>
              <a:rPr lang="en-US" sz="2800" dirty="0"/>
              <a:t>Go to Michigan State website (</a:t>
            </a:r>
            <a:r>
              <a:rPr lang="en-US" sz="2800" dirty="0">
                <a:hlinkClick r:id="rId4"/>
              </a:rPr>
              <a:t>www.mikofc.org</a:t>
            </a:r>
            <a:r>
              <a:rPr lang="en-US" sz="2800" dirty="0"/>
              <a:t>)</a:t>
            </a:r>
          </a:p>
          <a:p>
            <a:r>
              <a:rPr lang="en-US" sz="2800" dirty="0"/>
              <a:t>Click on </a:t>
            </a:r>
            <a:r>
              <a:rPr lang="en-US" sz="2800" b="1" dirty="0"/>
              <a:t>RESOURCES</a:t>
            </a:r>
            <a:r>
              <a:rPr lang="en-US" sz="2800" dirty="0"/>
              <a:t> and scroll down and click on </a:t>
            </a:r>
            <a:r>
              <a:rPr lang="en-US" sz="2800" b="1" dirty="0"/>
              <a:t>District Forms</a:t>
            </a:r>
          </a:p>
          <a:p>
            <a:r>
              <a:rPr lang="en-US" sz="2800" dirty="0"/>
              <a:t>Click on Supreme Council Expense Form</a:t>
            </a:r>
          </a:p>
          <a:p>
            <a:r>
              <a:rPr lang="en-US" sz="2800" i="1" dirty="0"/>
              <a:t>Save it to your computer</a:t>
            </a:r>
          </a:p>
          <a:p>
            <a:r>
              <a:rPr lang="en-US" sz="2800" i="1" dirty="0"/>
              <a:t>For each expense report</a:t>
            </a:r>
          </a:p>
          <a:p>
            <a:pPr lvl="1"/>
            <a:r>
              <a:rPr lang="en-US" i="1" dirty="0"/>
              <a:t>Fill it out, print it &amp; sign it.</a:t>
            </a:r>
          </a:p>
          <a:p>
            <a:pPr lvl="1"/>
            <a:r>
              <a:rPr lang="en-US" i="1" dirty="0"/>
              <a:t>Scan it &amp; email it (with receipts)</a:t>
            </a:r>
          </a:p>
          <a:p>
            <a:pPr marL="857250" lvl="2" indent="0">
              <a:buNone/>
            </a:pPr>
            <a:r>
              <a:rPr lang="en-US" sz="2400" i="1" dirty="0"/>
              <a:t>to the State Deputy</a:t>
            </a:r>
          </a:p>
          <a:p>
            <a:endParaRPr lang="en-US" sz="2400" dirty="0"/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0F525DD4-D974-45B5-86D0-210F8F3DB3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69478" y="6248400"/>
            <a:ext cx="453844" cy="44788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6B7212-4524-476F-9CB8-99145EDE95AC}"/>
              </a:ext>
            </a:extLst>
          </p:cNvPr>
          <p:cNvSpPr/>
          <p:nvPr/>
        </p:nvSpPr>
        <p:spPr>
          <a:xfrm>
            <a:off x="7543800" y="2667000"/>
            <a:ext cx="3886200" cy="2413388"/>
          </a:xfrm>
          <a:prstGeom prst="roundRect">
            <a:avLst/>
          </a:prstGeom>
          <a:noFill/>
          <a:ln w="571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This version is slightly different from the official form on the Supreme website.  This form automatically does all the math for you.</a:t>
            </a:r>
          </a:p>
        </p:txBody>
      </p:sp>
      <p:pic>
        <p:nvPicPr>
          <p:cNvPr id="8" name="Picture 2" descr="tip-uai-516x516 -">
            <a:extLst>
              <a:ext uri="{FF2B5EF4-FFF2-40B4-BE49-F238E27FC236}">
                <a16:creationId xmlns:a16="http://schemas.microsoft.com/office/drawing/2014/main" id="{1B035FC3-63FE-4331-A4B0-74F63DD5F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295" y="2705792"/>
            <a:ext cx="1074891" cy="11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DD ER 07 Sup steps">
            <a:hlinkClick r:id="" action="ppaction://media"/>
            <a:extLst>
              <a:ext uri="{FF2B5EF4-FFF2-40B4-BE49-F238E27FC236}">
                <a16:creationId xmlns:a16="http://schemas.microsoft.com/office/drawing/2014/main" id="{8D3163CC-E7A7-4299-91FC-80C59A690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86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6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11125200" cy="1470025"/>
          </a:xfrm>
        </p:spPr>
        <p:txBody>
          <a:bodyPr/>
          <a:lstStyle/>
          <a:p>
            <a:pPr algn="l"/>
            <a:r>
              <a:rPr lang="en-US" sz="4200" dirty="0"/>
              <a:t>2b. Supreme Expense Report form &amp; Instructions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F91FCC8-34F9-4D1B-8DB3-C247D81CC76A}"/>
              </a:ext>
            </a:extLst>
          </p:cNvPr>
          <p:cNvSpPr/>
          <p:nvPr/>
        </p:nvSpPr>
        <p:spPr>
          <a:xfrm>
            <a:off x="5638800" y="2158612"/>
            <a:ext cx="2057400" cy="2413388"/>
          </a:xfrm>
          <a:prstGeom prst="roundRect">
            <a:avLst/>
          </a:prstGeom>
          <a:noFill/>
          <a:ln w="571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Follow the instructions and fill out the form</a:t>
            </a:r>
          </a:p>
        </p:txBody>
      </p:sp>
      <p:pic>
        <p:nvPicPr>
          <p:cNvPr id="32" name="Picture 2" descr="tip-uai-516x516 -">
            <a:extLst>
              <a:ext uri="{FF2B5EF4-FFF2-40B4-BE49-F238E27FC236}">
                <a16:creationId xmlns:a16="http://schemas.microsoft.com/office/drawing/2014/main" id="{CC4D0C6F-4741-458D-9FBC-6794CD6AA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909" y="2197404"/>
            <a:ext cx="1074891" cy="11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hlinkClick r:id="rId6" action="ppaction://hlinksldjump"/>
            <a:extLst>
              <a:ext uri="{FF2B5EF4-FFF2-40B4-BE49-F238E27FC236}">
                <a16:creationId xmlns:a16="http://schemas.microsoft.com/office/drawing/2014/main" id="{A43D0859-9BC0-455D-BE86-DE8B224EA6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69478" y="6248400"/>
            <a:ext cx="453844" cy="447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760B46-F797-429D-B2B4-146F3C9457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2600" y="1600200"/>
            <a:ext cx="3661645" cy="47376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F4C3C6-5750-4FE0-87E6-1FDE9A96E3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0755" y="1600200"/>
            <a:ext cx="3741113" cy="4737689"/>
          </a:xfrm>
          <a:prstGeom prst="rect">
            <a:avLst/>
          </a:prstGeom>
        </p:spPr>
      </p:pic>
      <p:pic>
        <p:nvPicPr>
          <p:cNvPr id="5" name="DD ER 08 Sup Instructions">
            <a:hlinkClick r:id="" action="ppaction://media"/>
            <a:extLst>
              <a:ext uri="{FF2B5EF4-FFF2-40B4-BE49-F238E27FC236}">
                <a16:creationId xmlns:a16="http://schemas.microsoft.com/office/drawing/2014/main" id="{DB91FDAB-5437-4AAD-A23F-70AF92788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8600" y="2543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5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4B5BB-4A3F-4B88-9643-3EC6D270E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52400"/>
            <a:ext cx="6705600" cy="1143000"/>
          </a:xfrm>
        </p:spPr>
        <p:txBody>
          <a:bodyPr/>
          <a:lstStyle/>
          <a:p>
            <a:pPr algn="l"/>
            <a:r>
              <a:rPr lang="en-US" i="0" dirty="0">
                <a:effectLst/>
              </a:rPr>
              <a:t>2c. Supreme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98F67-84DB-4DF8-9DCA-00B049807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371600"/>
            <a:ext cx="3810000" cy="4114800"/>
          </a:xfrm>
        </p:spPr>
        <p:txBody>
          <a:bodyPr/>
          <a:lstStyle/>
          <a:p>
            <a:r>
              <a:rPr lang="en-US" sz="2400" dirty="0"/>
              <a:t>Send to the State Deputy </a:t>
            </a:r>
            <a:r>
              <a:rPr lang="en-US" sz="2400" dirty="0">
                <a:hlinkClick r:id="rId4"/>
              </a:rPr>
              <a:t>w.winkle@mikofc.org</a:t>
            </a:r>
            <a:endParaRPr lang="en-US" sz="2400" dirty="0"/>
          </a:p>
          <a:p>
            <a:r>
              <a:rPr lang="en-US" sz="2400" dirty="0"/>
              <a:t>Note what expenses are allowed</a:t>
            </a:r>
          </a:p>
          <a:p>
            <a:r>
              <a:rPr lang="en-US" sz="2400" dirty="0"/>
              <a:t>Note what purposes are allowed</a:t>
            </a:r>
          </a:p>
          <a:p>
            <a:r>
              <a:rPr lang="en-US" sz="2400" dirty="0"/>
              <a:t>Receipts are required</a:t>
            </a:r>
          </a:p>
          <a:p>
            <a:r>
              <a:rPr lang="en-US" sz="2400" dirty="0"/>
              <a:t>Submit “at least” quarterly</a:t>
            </a: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0F525DD4-D974-45B5-86D0-210F8F3DB3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413" t="9513" r="8535" b="9513"/>
          <a:stretch/>
        </p:blipFill>
        <p:spPr>
          <a:xfrm>
            <a:off x="9069478" y="6248400"/>
            <a:ext cx="453844" cy="447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3F2F2C-13E1-4127-B149-5EC074B1CB1C}"/>
              </a:ext>
            </a:extLst>
          </p:cNvPr>
          <p:cNvSpPr txBox="1"/>
          <p:nvPr/>
        </p:nvSpPr>
        <p:spPr>
          <a:xfrm>
            <a:off x="5638800" y="1143000"/>
            <a:ext cx="59435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Form Instructions </a:t>
            </a:r>
            <a:r>
              <a:rPr lang="en-US" dirty="0"/>
              <a:t>– The expense accounts of district deputies and conferring officers shall be </a:t>
            </a:r>
            <a:r>
              <a:rPr lang="en-US" b="1" dirty="0"/>
              <a:t>forwarded through the state deputy</a:t>
            </a:r>
            <a:r>
              <a:rPr lang="en-US" dirty="0"/>
              <a:t>, whose approval is required before they will be given attention by the Supreme Secretary. The travel expenses of district deputies for </a:t>
            </a:r>
            <a:r>
              <a:rPr lang="en-US" b="1" dirty="0"/>
              <a:t>transportation, meals, telephone, tolls and parking</a:t>
            </a:r>
            <a:r>
              <a:rPr lang="en-US" dirty="0"/>
              <a:t>, in connection with official business in their assigned district are chargeable to the Supreme Council. These charges may be submitted as a result of traveling to </a:t>
            </a:r>
            <a:r>
              <a:rPr lang="en-US" b="1" dirty="0"/>
              <a:t>installation of officers, degree exemplifications and council visitations</a:t>
            </a:r>
            <a:r>
              <a:rPr lang="en-US" dirty="0"/>
              <a:t>. Expense accounts shall be submitted on this Form (267). All travel expenses must be itemized </a:t>
            </a:r>
            <a:r>
              <a:rPr lang="en-US" b="1" dirty="0"/>
              <a:t>and supported by receipts</a:t>
            </a:r>
            <a:r>
              <a:rPr lang="en-US" dirty="0"/>
              <a:t>, showing the date, place visited and purpose of the trip. District deputies are requested </a:t>
            </a:r>
            <a:r>
              <a:rPr lang="en-US" b="1" dirty="0"/>
              <a:t>to submit expense accounts on a quarterly basis</a:t>
            </a:r>
            <a:r>
              <a:rPr lang="en-US" dirty="0"/>
              <a:t>.</a:t>
            </a:r>
          </a:p>
          <a:p>
            <a:endParaRPr lang="en-US" b="1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E181E46-9027-4389-8928-0CD4AA74867E}"/>
              </a:ext>
            </a:extLst>
          </p:cNvPr>
          <p:cNvCxnSpPr>
            <a:cxnSpLocks/>
          </p:cNvCxnSpPr>
          <p:nvPr/>
        </p:nvCxnSpPr>
        <p:spPr bwMode="auto">
          <a:xfrm>
            <a:off x="4343400" y="1852832"/>
            <a:ext cx="1295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A46888-0E16-4560-9B3D-9324258A132D}"/>
              </a:ext>
            </a:extLst>
          </p:cNvPr>
          <p:cNvCxnSpPr>
            <a:cxnSpLocks/>
          </p:cNvCxnSpPr>
          <p:nvPr/>
        </p:nvCxnSpPr>
        <p:spPr bwMode="auto">
          <a:xfrm>
            <a:off x="4343400" y="2400311"/>
            <a:ext cx="1295400" cy="32882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6953A3-4BA6-41DD-92CE-C3A9D5BE4808}"/>
              </a:ext>
            </a:extLst>
          </p:cNvPr>
          <p:cNvCxnSpPr>
            <a:cxnSpLocks/>
          </p:cNvCxnSpPr>
          <p:nvPr/>
        </p:nvCxnSpPr>
        <p:spPr bwMode="auto">
          <a:xfrm>
            <a:off x="4343400" y="3266658"/>
            <a:ext cx="1295400" cy="3147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4879898-57F2-49EF-961E-81E9B1ADD8F5}"/>
              </a:ext>
            </a:extLst>
          </p:cNvPr>
          <p:cNvCxnSpPr>
            <a:cxnSpLocks/>
          </p:cNvCxnSpPr>
          <p:nvPr/>
        </p:nvCxnSpPr>
        <p:spPr bwMode="auto">
          <a:xfrm>
            <a:off x="3924300" y="4013745"/>
            <a:ext cx="1714500" cy="36278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A0FA409-B56F-47E2-A765-1690C7A1CE83}"/>
              </a:ext>
            </a:extLst>
          </p:cNvPr>
          <p:cNvCxnSpPr>
            <a:cxnSpLocks/>
          </p:cNvCxnSpPr>
          <p:nvPr/>
        </p:nvCxnSpPr>
        <p:spPr bwMode="auto">
          <a:xfrm>
            <a:off x="3324078" y="4531973"/>
            <a:ext cx="2314722" cy="42102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" name="DD ER 09 Sup Inst 2">
            <a:hlinkClick r:id="" action="ppaction://media"/>
            <a:extLst>
              <a:ext uri="{FF2B5EF4-FFF2-40B4-BE49-F238E27FC236}">
                <a16:creationId xmlns:a16="http://schemas.microsoft.com/office/drawing/2014/main" id="{8825DAEB-5B83-414B-ACF8-47597314D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1811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6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rump Mediaeval"/>
        <a:ea typeface=""/>
        <a:cs typeface=""/>
      </a:majorFont>
      <a:minorFont>
        <a:latin typeface="Trump Mediaev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KofC Blank.pptx" id="{448A4003-2DB4-433B-AF9C-F754CB74CF43}" vid="{41EBF02C-D5F3-461B-8169-CD90AA4AA3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KofC Blank Wide (1)</Template>
  <TotalTime>888</TotalTime>
  <Words>1039</Words>
  <Application>Microsoft Office PowerPoint</Application>
  <PresentationFormat>Widescreen</PresentationFormat>
  <Paragraphs>136</Paragraphs>
  <Slides>14</Slides>
  <Notes>4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Bookman Old Style</vt:lpstr>
      <vt:lpstr>Calibri</vt:lpstr>
      <vt:lpstr>Corbel</vt:lpstr>
      <vt:lpstr>Times</vt:lpstr>
      <vt:lpstr>Times New Roman</vt:lpstr>
      <vt:lpstr>Trump Mediaeval</vt:lpstr>
      <vt:lpstr>Blank Presentation</vt:lpstr>
      <vt:lpstr>District Deputy Expense Report Overview</vt:lpstr>
      <vt:lpstr>1. General Overview</vt:lpstr>
      <vt:lpstr>1a. Expense Report Purpose</vt:lpstr>
      <vt:lpstr>1b. Supreme versus State</vt:lpstr>
      <vt:lpstr>1c. What is NOT reimbursable?</vt:lpstr>
      <vt:lpstr>2. Supreme Expense Reports</vt:lpstr>
      <vt:lpstr>2a. Step-by-step instructions</vt:lpstr>
      <vt:lpstr>2b. Supreme Expense Report form &amp; Instructions</vt:lpstr>
      <vt:lpstr>2c. Supreme Instructions</vt:lpstr>
      <vt:lpstr>2c. Supreme Instructions Continued</vt:lpstr>
      <vt:lpstr>2c. Supreme Instructions Continued</vt:lpstr>
      <vt:lpstr>3. Michigan State Expense Reports</vt:lpstr>
      <vt:lpstr>3a. Step-by-step instructions</vt:lpstr>
      <vt:lpstr>3b. State Expense Report form &amp; Instructions</vt:lpstr>
    </vt:vector>
  </TitlesOfParts>
  <Company>Knights of Columbus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District Deputy</dc:title>
  <dc:creator>Jim Escott</dc:creator>
  <cp:lastModifiedBy>Jim Escott</cp:lastModifiedBy>
  <cp:revision>111</cp:revision>
  <cp:lastPrinted>2016-06-08T13:53:49Z</cp:lastPrinted>
  <dcterms:created xsi:type="dcterms:W3CDTF">2020-05-18T16:01:53Z</dcterms:created>
  <dcterms:modified xsi:type="dcterms:W3CDTF">2020-07-13T14:24:18Z</dcterms:modified>
</cp:coreProperties>
</file>