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handoutMasterIdLst>
    <p:handoutMasterId r:id="rId25"/>
  </p:handoutMasterIdLst>
  <p:sldIdLst>
    <p:sldId id="426" r:id="rId2"/>
    <p:sldId id="429" r:id="rId3"/>
    <p:sldId id="449" r:id="rId4"/>
    <p:sldId id="517" r:id="rId5"/>
    <p:sldId id="518" r:id="rId6"/>
    <p:sldId id="519" r:id="rId7"/>
    <p:sldId id="520" r:id="rId8"/>
    <p:sldId id="521" r:id="rId9"/>
    <p:sldId id="506" r:id="rId10"/>
    <p:sldId id="507" r:id="rId11"/>
    <p:sldId id="514" r:id="rId12"/>
    <p:sldId id="522" r:id="rId13"/>
    <p:sldId id="505" r:id="rId14"/>
    <p:sldId id="476" r:id="rId15"/>
    <p:sldId id="523" r:id="rId16"/>
    <p:sldId id="525" r:id="rId17"/>
    <p:sldId id="526" r:id="rId18"/>
    <p:sldId id="527" r:id="rId19"/>
    <p:sldId id="528" r:id="rId20"/>
    <p:sldId id="478" r:id="rId21"/>
    <p:sldId id="443" r:id="rId22"/>
    <p:sldId id="524" r:id="rId2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uch, Robert" initials="RR" lastIdx="10" clrIdx="0">
    <p:extLst>
      <p:ext uri="{19B8F6BF-5375-455C-9EA6-DF929625EA0E}">
        <p15:presenceInfo xmlns:p15="http://schemas.microsoft.com/office/powerpoint/2012/main" userId="S::robert.rauch@kofc.org::5fde4364-1cd2-4ee5-bb5e-782531fcca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240"/>
    <a:srgbClr val="F6C045"/>
    <a:srgbClr val="762312"/>
    <a:srgbClr val="317593"/>
    <a:srgbClr val="D2CBBB"/>
    <a:srgbClr val="0066FF"/>
    <a:srgbClr val="324554"/>
    <a:srgbClr val="618A9F"/>
    <a:srgbClr val="608B9F"/>
    <a:srgbClr val="2E8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65" autoAdjust="0"/>
    <p:restoredTop sz="93792" autoAdjust="0"/>
  </p:normalViewPr>
  <p:slideViewPr>
    <p:cSldViewPr snapToGrid="0">
      <p:cViewPr varScale="1">
        <p:scale>
          <a:sx n="68" d="100"/>
          <a:sy n="68" d="100"/>
        </p:scale>
        <p:origin x="582" y="66"/>
      </p:cViewPr>
      <p:guideLst/>
    </p:cSldViewPr>
  </p:slideViewPr>
  <p:outlineViewPr>
    <p:cViewPr>
      <p:scale>
        <a:sx n="33" d="100"/>
        <a:sy n="33" d="100"/>
      </p:scale>
      <p:origin x="0" y="-43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20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r>
              <a:rPr lang="en-US"/>
              <a:t>Delta Church Drives 2019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r>
              <a:rPr lang="en-US"/>
              <a:t>01/08/2019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71800" cy="466433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r>
              <a:rPr lang="en-US"/>
              <a:t>Copyright © 2019 Knights of Columbus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9"/>
            <a:ext cx="2971800" cy="466433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1FD93AB2-7EC1-4424-9770-AE45D4AAFA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424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r>
              <a:rPr lang="en-US"/>
              <a:t>Delta Church Drives 2019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r>
              <a:rPr lang="en-US"/>
              <a:t>01/08/2019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5"/>
            <a:ext cx="5486400" cy="3660458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3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r>
              <a:rPr lang="en-US"/>
              <a:t>Copyright © 2019 Knights of Columbus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6433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51543BB0-06E9-4BCF-9D3E-97C8266CA1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3373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247650"/>
            <a:ext cx="6175375" cy="3475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1141" y="3722370"/>
            <a:ext cx="6175717" cy="4900930"/>
          </a:xfrm>
        </p:spPr>
        <p:txBody>
          <a:bodyPr/>
          <a:lstStyle/>
          <a:p>
            <a:endParaRPr lang="en-US" b="1" dirty="0"/>
          </a:p>
          <a:p>
            <a:endParaRPr lang="en-US" b="1" baseline="0" dirty="0"/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3C77-F691-D845-87CD-86962E275DA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01/08/2019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2019 Knights of Columbus All Rights Reserved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Delta Church Drives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58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466725"/>
            <a:ext cx="6175375" cy="3475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1141" y="4104167"/>
            <a:ext cx="6175717" cy="47258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01/08/2019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 Knights of Columbus All Rights Reserved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Delta Church Drives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543BB0-06E9-4BCF-9D3E-97C8266CA1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82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466725"/>
            <a:ext cx="6175375" cy="3475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1141" y="4104167"/>
            <a:ext cx="6175717" cy="47258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01/08/2019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 Knights of Columbus All Rights Reserved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Delta Church Drives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543BB0-06E9-4BCF-9D3E-97C8266CA14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36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466725"/>
            <a:ext cx="6175375" cy="3475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1141" y="3941763"/>
            <a:ext cx="6175717" cy="488820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01/08/2019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 Knights of Columbus All Rights Reserved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Delta Church Drives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543BB0-06E9-4BCF-9D3E-97C8266CA14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0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466725"/>
            <a:ext cx="6175375" cy="3475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1141" y="3941763"/>
            <a:ext cx="6175717" cy="488820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01/08/2019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 Knights of Columbus All Rights Reserved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Delta Church Drives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543BB0-06E9-4BCF-9D3E-97C8266CA14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263525"/>
            <a:ext cx="6175375" cy="3475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1141" y="3875568"/>
            <a:ext cx="6175717" cy="4258786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3C77-F691-D845-87CD-86962E275DA0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01/08/2019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2019 Knights of Columbus All Rights Reserved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Delta Church Drives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54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466725"/>
            <a:ext cx="6172200" cy="3471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3939176"/>
            <a:ext cx="6172200" cy="4195177"/>
          </a:xfrm>
        </p:spPr>
        <p:txBody>
          <a:bodyPr/>
          <a:lstStyle/>
          <a:p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3C77-F691-D845-87CD-86962E275DA0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01/08/2019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2019 Knights of Columbus All Rights Reserved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Delta Church Drives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7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230188"/>
            <a:ext cx="617537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1141" y="3875964"/>
            <a:ext cx="6175717" cy="4954005"/>
          </a:xfrm>
        </p:spPr>
        <p:txBody>
          <a:bodyPr/>
          <a:lstStyle/>
          <a:p>
            <a:endParaRPr lang="en-US" b="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3C77-F691-D845-87CD-86962E275DA0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01/08/2019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2019 Knights of Columbus All Rights Reserved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Delta Church Drives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7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466725"/>
            <a:ext cx="6175375" cy="3475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1141" y="4104167"/>
            <a:ext cx="6175717" cy="4725802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01/08/2019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 Knights of Columbus All Rights Reserved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Delta Church Drives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543BB0-06E9-4BCF-9D3E-97C8266CA1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8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230188"/>
            <a:ext cx="617537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1141" y="3875964"/>
            <a:ext cx="6175717" cy="4258389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3C77-F691-D845-87CD-86962E275D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6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3C77-F691-D845-87CD-86962E275D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90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3C77-F691-D845-87CD-86962E275D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95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3C77-F691-D845-87CD-86962E275D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70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3C77-F691-D845-87CD-86962E275D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99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466725"/>
            <a:ext cx="6175375" cy="3475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1141" y="4104167"/>
            <a:ext cx="6175717" cy="472580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01/08/2019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 Knights of Columbus All Rights Reserved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Delta Church Drives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543BB0-06E9-4BCF-9D3E-97C8266CA14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0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6E4-F7BB-497A-BD60-675155E72C6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702-F092-4155-98A8-4963B673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6E4-F7BB-497A-BD60-675155E72C6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702-F092-4155-98A8-4963B673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6E4-F7BB-497A-BD60-675155E72C6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702-F092-4155-98A8-4963B673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Garamond" panose="02020404030301010803" pitchFamily="18" charset="0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Garamond" panose="02020404030301010803" pitchFamily="18" charset="0"/>
              </a:defRPr>
            </a:lvl1pPr>
            <a:lvl2pPr marL="0" indent="0" algn="l">
              <a:buNone/>
              <a:defRPr sz="1765">
                <a:latin typeface="Garamond" panose="02020404030301010803" pitchFamily="18" charset="0"/>
              </a:defRPr>
            </a:lvl2pPr>
            <a:lvl3pPr marL="0" indent="0" algn="l">
              <a:buNone/>
              <a:defRPr sz="1568">
                <a:latin typeface="Garamond" panose="02020404030301010803" pitchFamily="18" charset="0"/>
              </a:defRPr>
            </a:lvl3pPr>
            <a:lvl4pPr marL="0" indent="0" algn="l">
              <a:buNone/>
              <a:defRPr sz="1372">
                <a:latin typeface="Garamond" panose="02020404030301010803" pitchFamily="18" charset="0"/>
              </a:defRPr>
            </a:lvl4pPr>
            <a:lvl5pPr marL="0" indent="0" algn="l">
              <a:buNone/>
              <a:defRPr sz="1372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>
                <a:solidFill>
                  <a:srgbClr val="0074AF"/>
                </a:solidFill>
              </a:rPr>
              <a:pPr/>
              <a:t>‹#›</a:t>
            </a:fld>
            <a:endParaRPr lang="en-US">
              <a:solidFill>
                <a:srgbClr val="0074A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Garamond" panose="02020404030301010803" pitchFamily="18" charset="0"/>
              </a:defRPr>
            </a:lvl1pPr>
            <a:lvl2pPr marL="0" indent="0" algn="l">
              <a:buNone/>
              <a:defRPr sz="1765">
                <a:latin typeface="Garamond" panose="02020404030301010803" pitchFamily="18" charset="0"/>
              </a:defRPr>
            </a:lvl2pPr>
            <a:lvl3pPr marL="0" indent="0" algn="l">
              <a:buNone/>
              <a:defRPr sz="1568">
                <a:latin typeface="Garamond" panose="02020404030301010803" pitchFamily="18" charset="0"/>
              </a:defRPr>
            </a:lvl3pPr>
            <a:lvl4pPr marL="0" indent="0" algn="l">
              <a:buNone/>
              <a:defRPr sz="1372">
                <a:latin typeface="Garamond" panose="02020404030301010803" pitchFamily="18" charset="0"/>
              </a:defRPr>
            </a:lvl4pPr>
            <a:lvl5pPr marL="0" indent="0" algn="l">
              <a:buNone/>
              <a:defRPr sz="1372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Garamond" panose="02020404030301010803" pitchFamily="18" charset="0"/>
              </a:defRPr>
            </a:lvl1pPr>
            <a:lvl2pPr marL="0" indent="0" algn="l">
              <a:buNone/>
              <a:defRPr sz="1765">
                <a:latin typeface="Garamond" panose="02020404030301010803" pitchFamily="18" charset="0"/>
              </a:defRPr>
            </a:lvl2pPr>
            <a:lvl3pPr marL="0" indent="0" algn="l">
              <a:buNone/>
              <a:defRPr sz="1568">
                <a:latin typeface="Garamond" panose="02020404030301010803" pitchFamily="18" charset="0"/>
              </a:defRPr>
            </a:lvl3pPr>
            <a:lvl4pPr marL="0" indent="0" algn="l">
              <a:buNone/>
              <a:defRPr sz="1372">
                <a:latin typeface="Garamond" panose="02020404030301010803" pitchFamily="18" charset="0"/>
              </a:defRPr>
            </a:lvl4pPr>
            <a:lvl5pPr marL="0" indent="0" algn="l">
              <a:buNone/>
              <a:defRPr sz="1372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6312" y="5930122"/>
            <a:ext cx="5720239" cy="822960"/>
            <a:chOff x="216312" y="5930122"/>
            <a:chExt cx="5720239" cy="82296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172" y="5930122"/>
              <a:ext cx="822960" cy="82296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216312" y="6341602"/>
              <a:ext cx="2286000" cy="0"/>
            </a:xfrm>
            <a:prstGeom prst="line">
              <a:avLst/>
            </a:prstGeom>
            <a:ln w="12700">
              <a:solidFill>
                <a:srgbClr val="0072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3650551" y="6341602"/>
              <a:ext cx="2286000" cy="0"/>
            </a:xfrm>
            <a:prstGeom prst="line">
              <a:avLst/>
            </a:prstGeom>
            <a:ln w="12700">
              <a:solidFill>
                <a:srgbClr val="0072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901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6E4-F7BB-497A-BD60-675155E72C6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702-F092-4155-98A8-4963B673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5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6E4-F7BB-497A-BD60-675155E72C6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702-F092-4155-98A8-4963B673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0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6E4-F7BB-497A-BD60-675155E72C6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702-F092-4155-98A8-4963B673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6E4-F7BB-497A-BD60-675155E72C6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702-F092-4155-98A8-4963B673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6E4-F7BB-497A-BD60-675155E72C6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702-F092-4155-98A8-4963B673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7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6E4-F7BB-497A-BD60-675155E72C6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702-F092-4155-98A8-4963B673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9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6E4-F7BB-497A-BD60-675155E72C6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702-F092-4155-98A8-4963B673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1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6E4-F7BB-497A-BD60-675155E72C6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F702-F092-4155-98A8-4963B673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3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A6E4-F7BB-497A-BD60-675155E72C6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F702-F092-4155-98A8-4963B673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7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66E44C-937D-CA44-87E9-BBFA54BB7320}"/>
              </a:ext>
            </a:extLst>
          </p:cNvPr>
          <p:cNvSpPr/>
          <p:nvPr/>
        </p:nvSpPr>
        <p:spPr>
          <a:xfrm>
            <a:off x="0" y="10391"/>
            <a:ext cx="12192000" cy="6858000"/>
          </a:xfrm>
          <a:prstGeom prst="rect">
            <a:avLst/>
          </a:prstGeom>
          <a:solidFill>
            <a:srgbClr val="0072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EF13D1-91DD-4B44-B330-4153BCAE160E}"/>
              </a:ext>
            </a:extLst>
          </p:cNvPr>
          <p:cNvSpPr/>
          <p:nvPr/>
        </p:nvSpPr>
        <p:spPr>
          <a:xfrm>
            <a:off x="0" y="1583473"/>
            <a:ext cx="11255604" cy="2676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18015-D4EE-CB46-8DBC-6FD139388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67" y="1865792"/>
            <a:ext cx="2134607" cy="2111654"/>
          </a:xfrm>
          <a:prstGeom prst="rect">
            <a:avLst/>
          </a:prstGeom>
        </p:spPr>
      </p:pic>
      <p:sp>
        <p:nvSpPr>
          <p:cNvPr id="9" name="Shape 230">
            <a:extLst>
              <a:ext uri="{FF2B5EF4-FFF2-40B4-BE49-F238E27FC236}">
                <a16:creationId xmlns:a16="http://schemas.microsoft.com/office/drawing/2014/main" id="{836C4F2F-953F-0240-88B7-492A28528AD2}"/>
              </a:ext>
            </a:extLst>
          </p:cNvPr>
          <p:cNvSpPr txBox="1"/>
          <p:nvPr/>
        </p:nvSpPr>
        <p:spPr>
          <a:xfrm>
            <a:off x="174198" y="4343620"/>
            <a:ext cx="8400361" cy="299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US" sz="1200" dirty="0">
              <a:solidFill>
                <a:schemeClr val="lt1"/>
              </a:solidFill>
              <a:latin typeface="Gotham Book" charset="0"/>
              <a:ea typeface="Gotham Book" charset="0"/>
              <a:cs typeface="Gotham Book" charset="0"/>
              <a:sym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0D4291-E844-D840-8F5F-560E8B8B466D}"/>
              </a:ext>
            </a:extLst>
          </p:cNvPr>
          <p:cNvCxnSpPr>
            <a:cxnSpLocks/>
          </p:cNvCxnSpPr>
          <p:nvPr/>
        </p:nvCxnSpPr>
        <p:spPr>
          <a:xfrm>
            <a:off x="3131464" y="2248740"/>
            <a:ext cx="0" cy="134575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 230">
            <a:extLst>
              <a:ext uri="{FF2B5EF4-FFF2-40B4-BE49-F238E27FC236}">
                <a16:creationId xmlns:a16="http://schemas.microsoft.com/office/drawing/2014/main" id="{269C9E12-E25C-7645-9BB5-5A8B74ED2AC7}"/>
              </a:ext>
            </a:extLst>
          </p:cNvPr>
          <p:cNvSpPr txBox="1"/>
          <p:nvPr/>
        </p:nvSpPr>
        <p:spPr>
          <a:xfrm>
            <a:off x="3293354" y="2013513"/>
            <a:ext cx="7800360" cy="1138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6600" b="1" dirty="0">
                <a:solidFill>
                  <a:srgbClr val="0072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  <a:sym typeface="Calibri"/>
              </a:rPr>
              <a:t>DISTRICT DEPUTY</a:t>
            </a:r>
          </a:p>
          <a:p>
            <a:pPr algn="ctr">
              <a:buSzPct val="25000"/>
            </a:pPr>
            <a:r>
              <a:rPr lang="en-US" sz="6600" b="1" dirty="0">
                <a:solidFill>
                  <a:srgbClr val="0072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  <a:sym typeface="Calibri"/>
              </a:rPr>
              <a:t>TRAINING</a:t>
            </a:r>
          </a:p>
          <a:p>
            <a:pPr>
              <a:buSzPct val="25000"/>
            </a:pPr>
            <a:endParaRPr lang="en-US" sz="2000" b="1" dirty="0">
              <a:solidFill>
                <a:srgbClr val="0072BD"/>
              </a:solidFill>
              <a:latin typeface="Avenir Light"/>
              <a:ea typeface="Gotham Book" charset="0"/>
              <a:cs typeface="Gotham Book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99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86289" y="295424"/>
            <a:ext cx="5348177" cy="15098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WEB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RESOURCES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117591" y="295424"/>
            <a:ext cx="5860016" cy="6486376"/>
          </a:xfrm>
        </p:spPr>
        <p:txBody>
          <a:bodyPr/>
          <a:lstStyle/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Kofc.org/training</a:t>
            </a:r>
          </a:p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Kofc.org/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formembers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Kofc.org/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FIAresources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Kofc.org/star</a:t>
            </a:r>
          </a:p>
          <a:p>
            <a:pPr marL="0" lvl="3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</a:pP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Kofc.org/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crp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DFF5B-412A-49FD-87E9-698C097B3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65" y="2483138"/>
            <a:ext cx="5748346" cy="30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9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4875389"/>
          </a:xfrm>
        </p:spPr>
        <p:txBody>
          <a:bodyPr>
            <a:normAutofit fontScale="25000" lnSpcReduction="20000"/>
          </a:bodyPr>
          <a:lstStyle/>
          <a:p>
            <a:pPr marL="342900" lvl="3" indent="-342900" defTabSz="914367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Secure Access for Fraternal Leaders</a:t>
            </a:r>
          </a:p>
          <a:p>
            <a:pPr marL="342900" lvl="3" indent="-342900" defTabSz="914367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sz="1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lvl="3" indent="-342900" defTabSz="914367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Permissions based on role code</a:t>
            </a:r>
          </a:p>
          <a:p>
            <a:pPr marL="342900" lvl="3" indent="-342900" defTabSz="914367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sz="1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lvl="3" indent="-342900" defTabSz="914367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Access code sent once election or appointment is processed</a:t>
            </a:r>
          </a:p>
          <a:p>
            <a:pPr marL="342900" lvl="3" indent="-342900" defTabSz="914367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sz="1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236" y="224590"/>
            <a:ext cx="4083304" cy="135729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Officers </a:t>
            </a:r>
            <a:br>
              <a:rPr lang="en-US" sz="4000" b="1" dirty="0">
                <a:latin typeface="Corbel" panose="020B0503020204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Online</a:t>
            </a:r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089316"/>
            <a:ext cx="4602852" cy="3542427"/>
          </a:xfrm>
          <a:prstGeom prst="rect">
            <a:avLst/>
          </a:prstGeom>
          <a:effectLst>
            <a:outerShdw blurRad="127000" dist="381000" dir="72000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34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0" y="903237"/>
            <a:ext cx="5671764" cy="4875389"/>
          </a:xfrm>
        </p:spPr>
        <p:txBody>
          <a:bodyPr>
            <a:normAutofit fontScale="32500" lnSpcReduction="20000"/>
          </a:bodyPr>
          <a:lstStyle/>
          <a:p>
            <a:pPr marL="342900" lvl="3" indent="-342900" defTabSz="914367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Officer Desk Reference</a:t>
            </a:r>
          </a:p>
          <a:p>
            <a:pPr marL="342900" lvl="3" indent="-342900" defTabSz="914367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Member Management</a:t>
            </a:r>
          </a:p>
          <a:p>
            <a:pPr marL="342900" lvl="3" indent="-342900" defTabSz="914367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Member Billing</a:t>
            </a:r>
          </a:p>
          <a:p>
            <a:pPr marL="342900" lvl="3" indent="-342900" defTabSz="914367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Supplies Online</a:t>
            </a:r>
          </a:p>
          <a:p>
            <a:pPr marL="342900" lvl="3" indent="-342900" defTabSz="914367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Knights Gear</a:t>
            </a:r>
          </a:p>
          <a:p>
            <a:pPr marL="342900" lvl="3" indent="-342900" defTabSz="914367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Ceremonials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236" y="224590"/>
            <a:ext cx="4083304" cy="135729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Officers </a:t>
            </a:r>
            <a:br>
              <a:rPr lang="en-US" sz="4000" b="1" dirty="0">
                <a:latin typeface="Corbel" panose="020B0503020204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Online (cont.)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D2610-BA0C-4CB0-A15D-06539BCC4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4" y="1962885"/>
            <a:ext cx="4442139" cy="3331604"/>
          </a:xfrm>
          <a:prstGeom prst="rect">
            <a:avLst/>
          </a:prstGeom>
          <a:ln w="19050">
            <a:noFill/>
          </a:ln>
          <a:effectLst>
            <a:outerShdw blurRad="127000" dist="381000" dir="7200000" algn="tr" rotWithShape="0">
              <a:prstClr val="black">
                <a:alpha val="7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72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37544"/>
            <a:ext cx="5001768" cy="15098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Officers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Online (cont.)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188" y="3191062"/>
            <a:ext cx="4618798" cy="1231106"/>
          </a:xfrm>
        </p:spPr>
        <p:txBody>
          <a:bodyPr/>
          <a:lstStyle/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Found in FLA</a:t>
            </a:r>
          </a:p>
          <a:p>
            <a:pPr marL="563884" lvl="4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Updated 6/17/2021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8566A0B-8D60-4BFF-8F1D-74309BB68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34" y="285750"/>
            <a:ext cx="4762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71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83476" y="-1"/>
            <a:ext cx="4155072" cy="228939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Publications From Supreme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58774" y="2658694"/>
            <a:ext cx="4899650" cy="3474413"/>
          </a:xfrm>
        </p:spPr>
        <p:txBody>
          <a:bodyPr/>
          <a:lstStyle/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Fraternal Leader Advisory</a:t>
            </a:r>
          </a:p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Knightline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Columbia </a:t>
            </a:r>
          </a:p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Emails</a:t>
            </a:r>
          </a:p>
          <a:p>
            <a:pPr marL="563884" lvl="4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Note who it was sent to:</a:t>
            </a:r>
          </a:p>
          <a:p>
            <a:pPr lvl="2">
              <a:lnSpc>
                <a:spcPct val="100000"/>
              </a:lnSpc>
            </a:pPr>
            <a:endParaRPr lang="en-US" sz="156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7"/>
          <a:stretch/>
        </p:blipFill>
        <p:spPr>
          <a:xfrm>
            <a:off x="6633577" y="0"/>
            <a:ext cx="4239986" cy="653538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68352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83476" y="-1"/>
            <a:ext cx="4155072" cy="228939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Awards from Supreme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6000" y="412799"/>
            <a:ext cx="4899650" cy="4120743"/>
          </a:xfrm>
        </p:spPr>
        <p:txBody>
          <a:bodyPr/>
          <a:lstStyle/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Promote Star Council</a:t>
            </a:r>
          </a:p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Achieve Star District</a:t>
            </a:r>
          </a:p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All Star District</a:t>
            </a:r>
          </a:p>
          <a:p>
            <a:pPr marL="342900" lvl="3" indent="-342900" defTabSz="914367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lvl="2">
              <a:lnSpc>
                <a:spcPct val="100000"/>
              </a:lnSpc>
            </a:pPr>
            <a:endParaRPr lang="en-US" sz="156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06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6E3CA-87D1-4456-B448-403554BFFA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2472751"/>
            <a:ext cx="4566001" cy="1759777"/>
          </a:xfrm>
        </p:spPr>
        <p:txBody>
          <a:bodyPr/>
          <a:lstStyle/>
          <a:p>
            <a:r>
              <a:rPr lang="en-US" sz="4000" dirty="0"/>
              <a:t>Outstanding Achievement Growth of Council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A9FC9-58ED-40C9-ACA4-D5FB044CA9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62973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365 Service Program Personnel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1728 Annual Survey of Fraternal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Father McGivney Award ( Membership goal)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Founders Award (FBN goal)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Columbian Award ( Programs in all 4 FIA)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Safe Environment Compliant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Good Standing with Supreme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BC155F-7C84-44D2-AC6B-468AE076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Star Council</a:t>
            </a:r>
          </a:p>
        </p:txBody>
      </p:sp>
    </p:spTree>
    <p:extLst>
      <p:ext uri="{BB962C8B-B14F-4D97-AF65-F5344CB8AC3E}">
        <p14:creationId xmlns:p14="http://schemas.microsoft.com/office/powerpoint/2010/main" val="306234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6E3CA-87D1-4456-B448-403554BFFA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2472751"/>
            <a:ext cx="4566001" cy="1759777"/>
          </a:xfrm>
        </p:spPr>
        <p:txBody>
          <a:bodyPr/>
          <a:lstStyle/>
          <a:p>
            <a:r>
              <a:rPr lang="en-US" sz="4000" dirty="0"/>
              <a:t>Outstanding Achievement Growth of a District Deputy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A9FC9-58ED-40C9-ACA4-D5FB044CA9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791200" cy="62973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Membership Growth (70% of Combined Quotas)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Insurance Growth (Founders Awards for all councils in District)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Both 944 forms for every Council ( 1/1/22 and 6/30/22)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1 Star Council in District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BC155F-7C84-44D2-AC6B-468AE076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Star District</a:t>
            </a:r>
          </a:p>
        </p:txBody>
      </p:sp>
    </p:spTree>
    <p:extLst>
      <p:ext uri="{BB962C8B-B14F-4D97-AF65-F5344CB8AC3E}">
        <p14:creationId xmlns:p14="http://schemas.microsoft.com/office/powerpoint/2010/main" val="4119019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6E3CA-87D1-4456-B448-403554BFFA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2472751"/>
            <a:ext cx="4566001" cy="1759777"/>
          </a:xfrm>
        </p:spPr>
        <p:txBody>
          <a:bodyPr/>
          <a:lstStyle/>
          <a:p>
            <a:r>
              <a:rPr lang="en-US" sz="4000" dirty="0"/>
              <a:t>Outstanding Achievement Growth of a District Deputy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A9FC9-58ED-40C9-ACA4-D5FB044CA9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887038"/>
            <a:ext cx="5791200" cy="3829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All Star Councils in District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BC155F-7C84-44D2-AC6B-468AE076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43" y="0"/>
            <a:ext cx="9944945" cy="1357295"/>
          </a:xfrm>
        </p:spPr>
        <p:txBody>
          <a:bodyPr>
            <a:noAutofit/>
          </a:bodyPr>
          <a:lstStyle/>
          <a:p>
            <a:r>
              <a:rPr lang="en-US" sz="4800" dirty="0"/>
              <a:t>All Star District</a:t>
            </a:r>
          </a:p>
        </p:txBody>
      </p:sp>
    </p:spTree>
    <p:extLst>
      <p:ext uri="{BB962C8B-B14F-4D97-AF65-F5344CB8AC3E}">
        <p14:creationId xmlns:p14="http://schemas.microsoft.com/office/powerpoint/2010/main" val="1553020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6E3CA-87D1-4456-B448-403554BFFA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2472751"/>
            <a:ext cx="5325438" cy="1205779"/>
          </a:xfrm>
        </p:spPr>
        <p:txBody>
          <a:bodyPr/>
          <a:lstStyle/>
          <a:p>
            <a:r>
              <a:rPr lang="en-US" sz="4000" dirty="0"/>
              <a:t>In-person and by Webinar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A9FC9-58ED-40C9-ACA4-D5FB044CA9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119883"/>
            <a:ext cx="5791200" cy="55966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Delta Church Drive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Council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Council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You R your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CRP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Council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Specific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BC155F-7C84-44D2-AC6B-468AE076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43" y="0"/>
            <a:ext cx="11403876" cy="135729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Shameless Plug for my Webinars and Trainings</a:t>
            </a:r>
          </a:p>
        </p:txBody>
      </p:sp>
    </p:spTree>
    <p:extLst>
      <p:ext uri="{BB962C8B-B14F-4D97-AF65-F5344CB8AC3E}">
        <p14:creationId xmlns:p14="http://schemas.microsoft.com/office/powerpoint/2010/main" val="93327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8ED319-0C39-0748-8528-1647F392CE3B}"/>
              </a:ext>
            </a:extLst>
          </p:cNvPr>
          <p:cNvSpPr/>
          <p:nvPr/>
        </p:nvSpPr>
        <p:spPr>
          <a:xfrm>
            <a:off x="0" y="0"/>
            <a:ext cx="12246634" cy="6858000"/>
          </a:xfrm>
          <a:prstGeom prst="rect">
            <a:avLst/>
          </a:prstGeom>
          <a:solidFill>
            <a:srgbClr val="007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2BD"/>
                </a:solidFill>
              </a:rPr>
              <a:t> </a:t>
            </a:r>
            <a:endParaRPr lang="en-US" dirty="0">
              <a:solidFill>
                <a:srgbClr val="0072BD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E41DFF-FCF3-614E-B2CF-CEE51B123ED5}"/>
              </a:ext>
            </a:extLst>
          </p:cNvPr>
          <p:cNvCxnSpPr/>
          <p:nvPr/>
        </p:nvCxnSpPr>
        <p:spPr>
          <a:xfrm>
            <a:off x="0" y="935317"/>
            <a:ext cx="599958" cy="0"/>
          </a:xfrm>
          <a:prstGeom prst="line">
            <a:avLst/>
          </a:prstGeom>
          <a:ln w="12700">
            <a:solidFill>
              <a:srgbClr val="007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Logo">
            <a:extLst>
              <a:ext uri="{FF2B5EF4-FFF2-40B4-BE49-F238E27FC236}">
                <a16:creationId xmlns:a16="http://schemas.microsoft.com/office/drawing/2014/main" id="{5195FC12-0933-3643-9BA1-597F17E06F32}"/>
              </a:ext>
            </a:extLst>
          </p:cNvPr>
          <p:cNvGrpSpPr/>
          <p:nvPr/>
        </p:nvGrpSpPr>
        <p:grpSpPr>
          <a:xfrm>
            <a:off x="273132" y="5536627"/>
            <a:ext cx="11645212" cy="1168400"/>
            <a:chOff x="836577" y="5536627"/>
            <a:chExt cx="11645212" cy="1168400"/>
          </a:xfrm>
        </p:grpSpPr>
        <p:pic>
          <p:nvPicPr>
            <p:cNvPr id="6" name="Logo">
              <a:extLst>
                <a:ext uri="{FF2B5EF4-FFF2-40B4-BE49-F238E27FC236}">
                  <a16:creationId xmlns:a16="http://schemas.microsoft.com/office/drawing/2014/main" id="{00718015-D4EE-CB46-8DBC-6FD139388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5536627"/>
              <a:ext cx="1181100" cy="1168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8C8A9D-229C-1A4A-9F2E-4D92D04F707A}"/>
                </a:ext>
              </a:extLst>
            </p:cNvPr>
            <p:cNvCxnSpPr>
              <a:cxnSpLocks/>
            </p:cNvCxnSpPr>
            <p:nvPr/>
          </p:nvCxnSpPr>
          <p:spPr>
            <a:xfrm>
              <a:off x="836577" y="6097819"/>
              <a:ext cx="516688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A6CFD-3BDF-B04E-9BDF-50CFA413C158}"/>
                </a:ext>
              </a:extLst>
            </p:cNvPr>
            <p:cNvCxnSpPr>
              <a:cxnSpLocks/>
            </p:cNvCxnSpPr>
            <p:nvPr/>
          </p:nvCxnSpPr>
          <p:spPr>
            <a:xfrm>
              <a:off x="7315429" y="6097819"/>
              <a:ext cx="51663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A79A23D-43DC-4F4C-A7E6-4990443008A6}"/>
              </a:ext>
            </a:extLst>
          </p:cNvPr>
          <p:cNvSpPr txBox="1"/>
          <p:nvPr/>
        </p:nvSpPr>
        <p:spPr>
          <a:xfrm>
            <a:off x="1095555" y="226657"/>
            <a:ext cx="10110158" cy="1015663"/>
          </a:xfrm>
          <a:prstGeom prst="rect">
            <a:avLst/>
          </a:prstGeom>
          <a:solidFill>
            <a:srgbClr val="0072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Avenir Light"/>
                <a:cs typeface="Avenir Light"/>
              </a:rPr>
              <a:t>Training Overview</a:t>
            </a:r>
            <a:endParaRPr lang="en-US" sz="6000" b="1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574E2E-10C3-6044-A0D5-BFE1CF2BE7B2}"/>
              </a:ext>
            </a:extLst>
          </p:cNvPr>
          <p:cNvSpPr txBox="1"/>
          <p:nvPr/>
        </p:nvSpPr>
        <p:spPr>
          <a:xfrm>
            <a:off x="1095555" y="1130913"/>
            <a:ext cx="9685859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District Deputy Roles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Responsibilities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757540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63E0BFF-17DC-6B4D-B9E2-E2CC915B2B17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-2" y="0"/>
            <a:chExt cx="12192000" cy="6858000"/>
          </a:xfrm>
          <a:solidFill>
            <a:schemeClr val="bg1">
              <a:alpha val="25000"/>
            </a:schemeClr>
          </a:solidFill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075988-574E-374D-85D3-6872DAB2A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88952" cy="6857999"/>
            </a:xfrm>
            <a:prstGeom prst="rect">
              <a:avLst/>
            </a:prstGeom>
            <a:grpFill/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DE8D64-2075-4F46-8609-A2DBBDF47750}"/>
                </a:ext>
              </a:extLst>
            </p:cNvPr>
            <p:cNvSpPr/>
            <p:nvPr/>
          </p:nvSpPr>
          <p:spPr>
            <a:xfrm>
              <a:off x="-2" y="1"/>
              <a:ext cx="12192000" cy="6857999"/>
            </a:xfrm>
            <a:prstGeom prst="rect">
              <a:avLst/>
            </a:prstGeom>
            <a:grpFill/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EC5AA26-6973-2C43-AF79-9A472129E860}"/>
              </a:ext>
            </a:extLst>
          </p:cNvPr>
          <p:cNvSpPr txBox="1"/>
          <p:nvPr/>
        </p:nvSpPr>
        <p:spPr>
          <a:xfrm>
            <a:off x="-3048" y="4494106"/>
            <a:ext cx="12188952" cy="18288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accent1">
                  <a:lumMod val="50000"/>
                </a:schemeClr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9280E5-833D-D142-83A5-CCD7EE59A346}"/>
              </a:ext>
            </a:extLst>
          </p:cNvPr>
          <p:cNvSpPr/>
          <p:nvPr/>
        </p:nvSpPr>
        <p:spPr>
          <a:xfrm>
            <a:off x="1754219" y="4939147"/>
            <a:ext cx="1032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72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libri" charset="0"/>
                <a:cs typeface="Calibri" charset="0"/>
              </a:rPr>
              <a:t>NOW YOU ARE READY FOR SUCCESS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00718015-D4EE-CB46-8DBC-6FD139388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91" y="4707999"/>
            <a:ext cx="1416243" cy="14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88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8ED319-0C39-0748-8528-1647F392CE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2BD"/>
                </a:solidFill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E41DFF-FCF3-614E-B2CF-CEE51B123ED5}"/>
              </a:ext>
            </a:extLst>
          </p:cNvPr>
          <p:cNvCxnSpPr/>
          <p:nvPr/>
        </p:nvCxnSpPr>
        <p:spPr>
          <a:xfrm>
            <a:off x="0" y="935317"/>
            <a:ext cx="599958" cy="0"/>
          </a:xfrm>
          <a:prstGeom prst="line">
            <a:avLst/>
          </a:prstGeom>
          <a:ln w="12700">
            <a:solidFill>
              <a:srgbClr val="007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Logo">
            <a:extLst>
              <a:ext uri="{FF2B5EF4-FFF2-40B4-BE49-F238E27FC236}">
                <a16:creationId xmlns:a16="http://schemas.microsoft.com/office/drawing/2014/main" id="{00718015-D4EE-CB46-8DBC-6FD139388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506" y="3221099"/>
            <a:ext cx="2294988" cy="227031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45DF2EF-AABA-8A4B-92D9-74B48266C95E}"/>
              </a:ext>
            </a:extLst>
          </p:cNvPr>
          <p:cNvGrpSpPr/>
          <p:nvPr/>
        </p:nvGrpSpPr>
        <p:grpSpPr>
          <a:xfrm>
            <a:off x="282996" y="2099654"/>
            <a:ext cx="11626008" cy="1107996"/>
            <a:chOff x="273394" y="2099654"/>
            <a:chExt cx="11626008" cy="110799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0C7FD4D-5C8E-ED4A-A46C-646F8C53A570}"/>
                </a:ext>
              </a:extLst>
            </p:cNvPr>
            <p:cNvCxnSpPr>
              <a:cxnSpLocks/>
            </p:cNvCxnSpPr>
            <p:nvPr/>
          </p:nvCxnSpPr>
          <p:spPr>
            <a:xfrm>
              <a:off x="273394" y="2592097"/>
              <a:ext cx="344872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7F24E5-CFA1-374C-84C7-0EDB9A8D1A2D}"/>
                </a:ext>
              </a:extLst>
            </p:cNvPr>
            <p:cNvSpPr txBox="1"/>
            <p:nvPr/>
          </p:nvSpPr>
          <p:spPr>
            <a:xfrm>
              <a:off x="3722117" y="2099654"/>
              <a:ext cx="4747766" cy="1107996"/>
            </a:xfrm>
            <a:prstGeom prst="rect">
              <a:avLst/>
            </a:prstGeom>
            <a:solidFill>
              <a:srgbClr val="0072B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 panose="020B0503020204020204" pitchFamily="34" charset="0"/>
                  <a:ea typeface="Gotham Book" charset="0"/>
                  <a:cs typeface="Gotham Book" charset="0"/>
                </a:rPr>
                <a:t>THANK YOU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BE6EAFF-1D5B-7C43-9ADC-39F9664F75AF}"/>
                </a:ext>
              </a:extLst>
            </p:cNvPr>
            <p:cNvCxnSpPr>
              <a:cxnSpLocks/>
            </p:cNvCxnSpPr>
            <p:nvPr/>
          </p:nvCxnSpPr>
          <p:spPr>
            <a:xfrm>
              <a:off x="8450679" y="2592097"/>
              <a:ext cx="344872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7523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3003-E1D4-4875-B723-E47EA2A7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5CCAE-6453-4532-AFDD-3EC503C5B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0000" dirty="0"/>
              <a:t>jon.olson@kofc.org</a:t>
            </a:r>
          </a:p>
        </p:txBody>
      </p:sp>
    </p:spTree>
    <p:extLst>
      <p:ext uri="{BB962C8B-B14F-4D97-AF65-F5344CB8AC3E}">
        <p14:creationId xmlns:p14="http://schemas.microsoft.com/office/powerpoint/2010/main" val="120692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83476" y="-1"/>
            <a:ext cx="4155072" cy="228939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LEADERSHIP ROLE AS DD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38305" y="2637184"/>
            <a:ext cx="5022730" cy="172354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“Laypeople are on the front line of the life of the Church”</a:t>
            </a:r>
          </a:p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- Pope Francis 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848508" y="554939"/>
            <a:ext cx="5860016" cy="525951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You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are an important leader in the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KofC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and the Church.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Lead by example.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Lead in faith and prayer.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Help every council grow</a:t>
            </a:r>
          </a:p>
          <a:p>
            <a:pPr lvl="2">
              <a:lnSpc>
                <a:spcPct val="100000"/>
              </a:lnSpc>
            </a:pPr>
            <a:endParaRPr lang="en-US" sz="156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1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8ED319-0C39-0748-8528-1647F392CE3B}"/>
              </a:ext>
            </a:extLst>
          </p:cNvPr>
          <p:cNvSpPr/>
          <p:nvPr/>
        </p:nvSpPr>
        <p:spPr>
          <a:xfrm>
            <a:off x="0" y="0"/>
            <a:ext cx="12246634" cy="6858000"/>
          </a:xfrm>
          <a:prstGeom prst="rect">
            <a:avLst/>
          </a:prstGeom>
          <a:solidFill>
            <a:srgbClr val="007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2BD"/>
                </a:solidFill>
              </a:rPr>
              <a:t> </a:t>
            </a:r>
            <a:endParaRPr lang="en-US" dirty="0">
              <a:solidFill>
                <a:srgbClr val="0072BD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E41DFF-FCF3-614E-B2CF-CEE51B123ED5}"/>
              </a:ext>
            </a:extLst>
          </p:cNvPr>
          <p:cNvCxnSpPr/>
          <p:nvPr/>
        </p:nvCxnSpPr>
        <p:spPr>
          <a:xfrm>
            <a:off x="0" y="935317"/>
            <a:ext cx="599958" cy="0"/>
          </a:xfrm>
          <a:prstGeom prst="line">
            <a:avLst/>
          </a:prstGeom>
          <a:ln w="12700">
            <a:solidFill>
              <a:srgbClr val="007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Logo">
            <a:extLst>
              <a:ext uri="{FF2B5EF4-FFF2-40B4-BE49-F238E27FC236}">
                <a16:creationId xmlns:a16="http://schemas.microsoft.com/office/drawing/2014/main" id="{5195FC12-0933-3643-9BA1-597F17E06F32}"/>
              </a:ext>
            </a:extLst>
          </p:cNvPr>
          <p:cNvGrpSpPr/>
          <p:nvPr/>
        </p:nvGrpSpPr>
        <p:grpSpPr>
          <a:xfrm>
            <a:off x="273132" y="5536627"/>
            <a:ext cx="11645212" cy="1168400"/>
            <a:chOff x="836577" y="5536627"/>
            <a:chExt cx="11645212" cy="1168400"/>
          </a:xfrm>
        </p:grpSpPr>
        <p:pic>
          <p:nvPicPr>
            <p:cNvPr id="6" name="Logo">
              <a:extLst>
                <a:ext uri="{FF2B5EF4-FFF2-40B4-BE49-F238E27FC236}">
                  <a16:creationId xmlns:a16="http://schemas.microsoft.com/office/drawing/2014/main" id="{00718015-D4EE-CB46-8DBC-6FD139388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5536627"/>
              <a:ext cx="1181100" cy="1168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8C8A9D-229C-1A4A-9F2E-4D92D04F707A}"/>
                </a:ext>
              </a:extLst>
            </p:cNvPr>
            <p:cNvCxnSpPr>
              <a:cxnSpLocks/>
            </p:cNvCxnSpPr>
            <p:nvPr/>
          </p:nvCxnSpPr>
          <p:spPr>
            <a:xfrm>
              <a:off x="836577" y="6097819"/>
              <a:ext cx="516688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A6CFD-3BDF-B04E-9BDF-50CFA413C158}"/>
                </a:ext>
              </a:extLst>
            </p:cNvPr>
            <p:cNvCxnSpPr>
              <a:cxnSpLocks/>
            </p:cNvCxnSpPr>
            <p:nvPr/>
          </p:nvCxnSpPr>
          <p:spPr>
            <a:xfrm>
              <a:off x="7315429" y="6097819"/>
              <a:ext cx="51663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A79A23D-43DC-4F4C-A7E6-4990443008A6}"/>
              </a:ext>
            </a:extLst>
          </p:cNvPr>
          <p:cNvSpPr txBox="1"/>
          <p:nvPr/>
        </p:nvSpPr>
        <p:spPr>
          <a:xfrm>
            <a:off x="1095555" y="226657"/>
            <a:ext cx="10110158" cy="1015663"/>
          </a:xfrm>
          <a:prstGeom prst="rect">
            <a:avLst/>
          </a:prstGeom>
          <a:solidFill>
            <a:srgbClr val="0072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Avenir Light"/>
                <a:cs typeface="Avenir Light"/>
              </a:rPr>
              <a:t>THE WORLD NEEDS…</a:t>
            </a:r>
            <a:endParaRPr lang="en-US" sz="6000" b="1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D354A9-6468-6F42-BA3C-56A05F18D08E}"/>
              </a:ext>
            </a:extLst>
          </p:cNvPr>
          <p:cNvCxnSpPr>
            <a:cxnSpLocks/>
          </p:cNvCxnSpPr>
          <p:nvPr/>
        </p:nvCxnSpPr>
        <p:spPr>
          <a:xfrm>
            <a:off x="8017445" y="2495859"/>
            <a:ext cx="0" cy="23074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A9101D-6F5C-C14E-8D85-249EB6CA9AFE}"/>
              </a:ext>
            </a:extLst>
          </p:cNvPr>
          <p:cNvCxnSpPr>
            <a:cxnSpLocks/>
          </p:cNvCxnSpPr>
          <p:nvPr/>
        </p:nvCxnSpPr>
        <p:spPr>
          <a:xfrm>
            <a:off x="4078011" y="2495859"/>
            <a:ext cx="0" cy="23074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C7F24E5-CFA1-374C-84C7-0EDB9A8D1A2D}"/>
              </a:ext>
            </a:extLst>
          </p:cNvPr>
          <p:cNvSpPr txBox="1"/>
          <p:nvPr/>
        </p:nvSpPr>
        <p:spPr>
          <a:xfrm>
            <a:off x="4319166" y="2421806"/>
            <a:ext cx="36000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Be present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Be a resource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Be a mentor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Drive activity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79A23D-43DC-4F4C-A7E6-4990443008A6}"/>
              </a:ext>
            </a:extLst>
          </p:cNvPr>
          <p:cNvSpPr txBox="1"/>
          <p:nvPr/>
        </p:nvSpPr>
        <p:spPr>
          <a:xfrm>
            <a:off x="136634" y="107205"/>
            <a:ext cx="12055366" cy="1754327"/>
          </a:xfrm>
          <a:prstGeom prst="rect">
            <a:avLst/>
          </a:prstGeom>
          <a:solidFill>
            <a:srgbClr val="0072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venir Light"/>
              </a:rPr>
              <a:t>The District Deputy is the most critical officer role in the Knights of Columbus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58494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8ED319-0C39-0748-8528-1647F392CE3B}"/>
              </a:ext>
            </a:extLst>
          </p:cNvPr>
          <p:cNvSpPr/>
          <p:nvPr/>
        </p:nvSpPr>
        <p:spPr>
          <a:xfrm>
            <a:off x="0" y="-67138"/>
            <a:ext cx="12328566" cy="6925138"/>
          </a:xfrm>
          <a:prstGeom prst="rect">
            <a:avLst/>
          </a:prstGeom>
          <a:solidFill>
            <a:srgbClr val="007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2BD"/>
                </a:solidFill>
              </a:rPr>
              <a:t> </a:t>
            </a:r>
            <a:endParaRPr lang="en-US" dirty="0">
              <a:solidFill>
                <a:srgbClr val="0072BD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E41DFF-FCF3-614E-B2CF-CEE51B123ED5}"/>
              </a:ext>
            </a:extLst>
          </p:cNvPr>
          <p:cNvCxnSpPr/>
          <p:nvPr/>
        </p:nvCxnSpPr>
        <p:spPr>
          <a:xfrm>
            <a:off x="0" y="935317"/>
            <a:ext cx="599958" cy="0"/>
          </a:xfrm>
          <a:prstGeom prst="line">
            <a:avLst/>
          </a:prstGeom>
          <a:ln w="12700">
            <a:solidFill>
              <a:srgbClr val="007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Logo">
            <a:extLst>
              <a:ext uri="{FF2B5EF4-FFF2-40B4-BE49-F238E27FC236}">
                <a16:creationId xmlns:a16="http://schemas.microsoft.com/office/drawing/2014/main" id="{5195FC12-0933-3643-9BA1-597F17E06F32}"/>
              </a:ext>
            </a:extLst>
          </p:cNvPr>
          <p:cNvGrpSpPr/>
          <p:nvPr/>
        </p:nvGrpSpPr>
        <p:grpSpPr>
          <a:xfrm>
            <a:off x="273132" y="5536627"/>
            <a:ext cx="11645212" cy="1168400"/>
            <a:chOff x="836577" y="5536627"/>
            <a:chExt cx="11645212" cy="1168400"/>
          </a:xfrm>
        </p:grpSpPr>
        <p:pic>
          <p:nvPicPr>
            <p:cNvPr id="6" name="Logo">
              <a:extLst>
                <a:ext uri="{FF2B5EF4-FFF2-40B4-BE49-F238E27FC236}">
                  <a16:creationId xmlns:a16="http://schemas.microsoft.com/office/drawing/2014/main" id="{00718015-D4EE-CB46-8DBC-6FD139388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5536627"/>
              <a:ext cx="1181100" cy="1168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8C8A9D-229C-1A4A-9F2E-4D92D04F707A}"/>
                </a:ext>
              </a:extLst>
            </p:cNvPr>
            <p:cNvCxnSpPr>
              <a:cxnSpLocks/>
            </p:cNvCxnSpPr>
            <p:nvPr/>
          </p:nvCxnSpPr>
          <p:spPr>
            <a:xfrm>
              <a:off x="836577" y="6097819"/>
              <a:ext cx="516688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A6CFD-3BDF-B04E-9BDF-50CFA413C158}"/>
                </a:ext>
              </a:extLst>
            </p:cNvPr>
            <p:cNvCxnSpPr>
              <a:cxnSpLocks/>
            </p:cNvCxnSpPr>
            <p:nvPr/>
          </p:nvCxnSpPr>
          <p:spPr>
            <a:xfrm>
              <a:off x="7315429" y="6097819"/>
              <a:ext cx="51663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574E2E-10C3-6044-A0D5-BFE1CF2BE7B2}"/>
              </a:ext>
            </a:extLst>
          </p:cNvPr>
          <p:cNvSpPr txBox="1"/>
          <p:nvPr/>
        </p:nvSpPr>
        <p:spPr>
          <a:xfrm>
            <a:off x="3721688" y="1113011"/>
            <a:ext cx="5975637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Not a District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Phone Number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	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nor a District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Email Address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Gotham Book" charset="0"/>
              <a:cs typeface="Gotham Book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Be at meetings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Attend programs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Have District meetings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Build relationships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79A23D-43DC-4F4C-A7E6-4990443008A6}"/>
              </a:ext>
            </a:extLst>
          </p:cNvPr>
          <p:cNvSpPr txBox="1"/>
          <p:nvPr/>
        </p:nvSpPr>
        <p:spPr>
          <a:xfrm>
            <a:off x="300499" y="103650"/>
            <a:ext cx="11645212" cy="1015663"/>
          </a:xfrm>
          <a:prstGeom prst="rect">
            <a:avLst/>
          </a:prstGeom>
          <a:solidFill>
            <a:srgbClr val="0072BD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venir Light"/>
              </a:rPr>
              <a:t>A District Deputy must </a:t>
            </a:r>
            <a:r>
              <a:rPr lang="en-US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venir Light"/>
              </a:rPr>
              <a:t>be present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venir Light"/>
              </a:rPr>
              <a:t>. 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55339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8ED319-0C39-0748-8528-1647F392CE3B}"/>
              </a:ext>
            </a:extLst>
          </p:cNvPr>
          <p:cNvSpPr/>
          <p:nvPr/>
        </p:nvSpPr>
        <p:spPr>
          <a:xfrm>
            <a:off x="0" y="-67138"/>
            <a:ext cx="12328566" cy="6925138"/>
          </a:xfrm>
          <a:prstGeom prst="rect">
            <a:avLst/>
          </a:prstGeom>
          <a:solidFill>
            <a:srgbClr val="007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2BD"/>
                </a:solidFill>
              </a:rPr>
              <a:t> </a:t>
            </a:r>
            <a:endParaRPr lang="en-US" dirty="0">
              <a:solidFill>
                <a:srgbClr val="0072BD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E41DFF-FCF3-614E-B2CF-CEE51B123ED5}"/>
              </a:ext>
            </a:extLst>
          </p:cNvPr>
          <p:cNvCxnSpPr/>
          <p:nvPr/>
        </p:nvCxnSpPr>
        <p:spPr>
          <a:xfrm>
            <a:off x="0" y="935317"/>
            <a:ext cx="599958" cy="0"/>
          </a:xfrm>
          <a:prstGeom prst="line">
            <a:avLst/>
          </a:prstGeom>
          <a:ln w="12700">
            <a:solidFill>
              <a:srgbClr val="007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Logo">
            <a:extLst>
              <a:ext uri="{FF2B5EF4-FFF2-40B4-BE49-F238E27FC236}">
                <a16:creationId xmlns:a16="http://schemas.microsoft.com/office/drawing/2014/main" id="{5195FC12-0933-3643-9BA1-597F17E06F32}"/>
              </a:ext>
            </a:extLst>
          </p:cNvPr>
          <p:cNvGrpSpPr/>
          <p:nvPr/>
        </p:nvGrpSpPr>
        <p:grpSpPr>
          <a:xfrm>
            <a:off x="273132" y="5536627"/>
            <a:ext cx="11645212" cy="1168400"/>
            <a:chOff x="836577" y="5536627"/>
            <a:chExt cx="11645212" cy="1168400"/>
          </a:xfrm>
        </p:grpSpPr>
        <p:pic>
          <p:nvPicPr>
            <p:cNvPr id="6" name="Logo">
              <a:extLst>
                <a:ext uri="{FF2B5EF4-FFF2-40B4-BE49-F238E27FC236}">
                  <a16:creationId xmlns:a16="http://schemas.microsoft.com/office/drawing/2014/main" id="{00718015-D4EE-CB46-8DBC-6FD139388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5536627"/>
              <a:ext cx="1181100" cy="1168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8C8A9D-229C-1A4A-9F2E-4D92D04F707A}"/>
                </a:ext>
              </a:extLst>
            </p:cNvPr>
            <p:cNvCxnSpPr>
              <a:cxnSpLocks/>
            </p:cNvCxnSpPr>
            <p:nvPr/>
          </p:nvCxnSpPr>
          <p:spPr>
            <a:xfrm>
              <a:off x="836577" y="6097819"/>
              <a:ext cx="516688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A6CFD-3BDF-B04E-9BDF-50CFA413C158}"/>
                </a:ext>
              </a:extLst>
            </p:cNvPr>
            <p:cNvCxnSpPr>
              <a:cxnSpLocks/>
            </p:cNvCxnSpPr>
            <p:nvPr/>
          </p:nvCxnSpPr>
          <p:spPr>
            <a:xfrm>
              <a:off x="7315429" y="6097819"/>
              <a:ext cx="51663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574E2E-10C3-6044-A0D5-BFE1CF2BE7B2}"/>
              </a:ext>
            </a:extLst>
          </p:cNvPr>
          <p:cNvSpPr txBox="1"/>
          <p:nvPr/>
        </p:nvSpPr>
        <p:spPr>
          <a:xfrm>
            <a:off x="3427670" y="1846062"/>
            <a:ext cx="63577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You’re the expert!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Answer questions.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Share best practices.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Communicate early and often.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79A23D-43DC-4F4C-A7E6-4990443008A6}"/>
              </a:ext>
            </a:extLst>
          </p:cNvPr>
          <p:cNvSpPr txBox="1"/>
          <p:nvPr/>
        </p:nvSpPr>
        <p:spPr>
          <a:xfrm>
            <a:off x="136566" y="243404"/>
            <a:ext cx="12192000" cy="1000274"/>
          </a:xfrm>
          <a:prstGeom prst="rect">
            <a:avLst/>
          </a:prstGeom>
          <a:solidFill>
            <a:srgbClr val="0072BD"/>
          </a:solidFill>
        </p:spPr>
        <p:txBody>
          <a:bodyPr wrap="square" rtlCol="0">
            <a:spAutoFit/>
          </a:bodyPr>
          <a:lstStyle/>
          <a:p>
            <a:r>
              <a:rPr lang="en-US" sz="5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venir Light"/>
              </a:rPr>
              <a:t>A District Deputy must </a:t>
            </a:r>
            <a:r>
              <a:rPr lang="en-US" sz="59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venir Light"/>
              </a:rPr>
              <a:t>be a resource</a:t>
            </a:r>
            <a:r>
              <a:rPr lang="en-US" sz="5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venir Light"/>
              </a:rPr>
              <a:t>.</a:t>
            </a:r>
            <a:endParaRPr lang="en-US" sz="5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9170612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8ED319-0C39-0748-8528-1647F392CE3B}"/>
              </a:ext>
            </a:extLst>
          </p:cNvPr>
          <p:cNvSpPr/>
          <p:nvPr/>
        </p:nvSpPr>
        <p:spPr>
          <a:xfrm>
            <a:off x="0" y="-67138"/>
            <a:ext cx="12328566" cy="6925138"/>
          </a:xfrm>
          <a:prstGeom prst="rect">
            <a:avLst/>
          </a:prstGeom>
          <a:solidFill>
            <a:srgbClr val="007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2BD"/>
                </a:solidFill>
              </a:rPr>
              <a:t> </a:t>
            </a:r>
            <a:endParaRPr lang="en-US" dirty="0">
              <a:solidFill>
                <a:srgbClr val="0072BD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E41DFF-FCF3-614E-B2CF-CEE51B123ED5}"/>
              </a:ext>
            </a:extLst>
          </p:cNvPr>
          <p:cNvCxnSpPr/>
          <p:nvPr/>
        </p:nvCxnSpPr>
        <p:spPr>
          <a:xfrm>
            <a:off x="0" y="935317"/>
            <a:ext cx="599958" cy="0"/>
          </a:xfrm>
          <a:prstGeom prst="line">
            <a:avLst/>
          </a:prstGeom>
          <a:ln w="12700">
            <a:solidFill>
              <a:srgbClr val="007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Logo">
            <a:extLst>
              <a:ext uri="{FF2B5EF4-FFF2-40B4-BE49-F238E27FC236}">
                <a16:creationId xmlns:a16="http://schemas.microsoft.com/office/drawing/2014/main" id="{5195FC12-0933-3643-9BA1-597F17E06F32}"/>
              </a:ext>
            </a:extLst>
          </p:cNvPr>
          <p:cNvGrpSpPr/>
          <p:nvPr/>
        </p:nvGrpSpPr>
        <p:grpSpPr>
          <a:xfrm>
            <a:off x="273132" y="5536627"/>
            <a:ext cx="11645212" cy="1168400"/>
            <a:chOff x="836577" y="5536627"/>
            <a:chExt cx="11645212" cy="1168400"/>
          </a:xfrm>
        </p:grpSpPr>
        <p:pic>
          <p:nvPicPr>
            <p:cNvPr id="6" name="Logo">
              <a:extLst>
                <a:ext uri="{FF2B5EF4-FFF2-40B4-BE49-F238E27FC236}">
                  <a16:creationId xmlns:a16="http://schemas.microsoft.com/office/drawing/2014/main" id="{00718015-D4EE-CB46-8DBC-6FD139388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5536627"/>
              <a:ext cx="1181100" cy="1168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8C8A9D-229C-1A4A-9F2E-4D92D04F707A}"/>
                </a:ext>
              </a:extLst>
            </p:cNvPr>
            <p:cNvCxnSpPr>
              <a:cxnSpLocks/>
            </p:cNvCxnSpPr>
            <p:nvPr/>
          </p:nvCxnSpPr>
          <p:spPr>
            <a:xfrm>
              <a:off x="836577" y="6097819"/>
              <a:ext cx="516688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A6CFD-3BDF-B04E-9BDF-50CFA413C158}"/>
                </a:ext>
              </a:extLst>
            </p:cNvPr>
            <p:cNvCxnSpPr>
              <a:cxnSpLocks/>
            </p:cNvCxnSpPr>
            <p:nvPr/>
          </p:nvCxnSpPr>
          <p:spPr>
            <a:xfrm>
              <a:off x="7315429" y="6097819"/>
              <a:ext cx="51663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574E2E-10C3-6044-A0D5-BFE1CF2BE7B2}"/>
              </a:ext>
            </a:extLst>
          </p:cNvPr>
          <p:cNvSpPr txBox="1"/>
          <p:nvPr/>
        </p:nvSpPr>
        <p:spPr>
          <a:xfrm>
            <a:off x="2110197" y="1968984"/>
            <a:ext cx="9283574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Help councils achieve their potential.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Don’t just commiserate.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There’s no excuse for no growth or no activity</a:t>
            </a:r>
            <a:r>
              <a:rPr lang="mr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…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Gotham Book" charset="0"/>
              <a:cs typeface="Gotham Book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mr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…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but not just for it’s own sake!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79A23D-43DC-4F4C-A7E6-4990443008A6}"/>
              </a:ext>
            </a:extLst>
          </p:cNvPr>
          <p:cNvSpPr txBox="1"/>
          <p:nvPr/>
        </p:nvSpPr>
        <p:spPr>
          <a:xfrm>
            <a:off x="259212" y="338268"/>
            <a:ext cx="12069170" cy="1015663"/>
          </a:xfrm>
          <a:prstGeom prst="rect">
            <a:avLst/>
          </a:prstGeom>
          <a:solidFill>
            <a:srgbClr val="0072BD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venir Light"/>
              </a:rPr>
              <a:t>A District Deputy must </a:t>
            </a:r>
            <a:r>
              <a:rPr lang="en-US" sz="6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venir Light"/>
              </a:rPr>
              <a:t>be a mentor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venir Light"/>
              </a:rPr>
              <a:t>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9667428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8ED319-0C39-0748-8528-1647F392CE3B}"/>
              </a:ext>
            </a:extLst>
          </p:cNvPr>
          <p:cNvSpPr/>
          <p:nvPr/>
        </p:nvSpPr>
        <p:spPr>
          <a:xfrm>
            <a:off x="0" y="-24804"/>
            <a:ext cx="12328566" cy="6925138"/>
          </a:xfrm>
          <a:prstGeom prst="rect">
            <a:avLst/>
          </a:prstGeom>
          <a:solidFill>
            <a:srgbClr val="007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2BD"/>
                </a:solidFill>
              </a:rPr>
              <a:t> </a:t>
            </a:r>
            <a:endParaRPr lang="en-US" dirty="0">
              <a:solidFill>
                <a:srgbClr val="0072BD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E41DFF-FCF3-614E-B2CF-CEE51B123ED5}"/>
              </a:ext>
            </a:extLst>
          </p:cNvPr>
          <p:cNvCxnSpPr/>
          <p:nvPr/>
        </p:nvCxnSpPr>
        <p:spPr>
          <a:xfrm>
            <a:off x="0" y="935317"/>
            <a:ext cx="599958" cy="0"/>
          </a:xfrm>
          <a:prstGeom prst="line">
            <a:avLst/>
          </a:prstGeom>
          <a:ln w="12700">
            <a:solidFill>
              <a:srgbClr val="007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Logo">
            <a:extLst>
              <a:ext uri="{FF2B5EF4-FFF2-40B4-BE49-F238E27FC236}">
                <a16:creationId xmlns:a16="http://schemas.microsoft.com/office/drawing/2014/main" id="{5195FC12-0933-3643-9BA1-597F17E06F32}"/>
              </a:ext>
            </a:extLst>
          </p:cNvPr>
          <p:cNvGrpSpPr/>
          <p:nvPr/>
        </p:nvGrpSpPr>
        <p:grpSpPr>
          <a:xfrm>
            <a:off x="273132" y="5536627"/>
            <a:ext cx="11645212" cy="1168400"/>
            <a:chOff x="836577" y="5536627"/>
            <a:chExt cx="11645212" cy="1168400"/>
          </a:xfrm>
        </p:grpSpPr>
        <p:pic>
          <p:nvPicPr>
            <p:cNvPr id="6" name="Logo">
              <a:extLst>
                <a:ext uri="{FF2B5EF4-FFF2-40B4-BE49-F238E27FC236}">
                  <a16:creationId xmlns:a16="http://schemas.microsoft.com/office/drawing/2014/main" id="{00718015-D4EE-CB46-8DBC-6FD139388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5536627"/>
              <a:ext cx="1181100" cy="1168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8C8A9D-229C-1A4A-9F2E-4D92D04F707A}"/>
                </a:ext>
              </a:extLst>
            </p:cNvPr>
            <p:cNvCxnSpPr>
              <a:cxnSpLocks/>
            </p:cNvCxnSpPr>
            <p:nvPr/>
          </p:nvCxnSpPr>
          <p:spPr>
            <a:xfrm>
              <a:off x="836577" y="6097819"/>
              <a:ext cx="516688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A6CFD-3BDF-B04E-9BDF-50CFA413C158}"/>
                </a:ext>
              </a:extLst>
            </p:cNvPr>
            <p:cNvCxnSpPr>
              <a:cxnSpLocks/>
            </p:cNvCxnSpPr>
            <p:nvPr/>
          </p:nvCxnSpPr>
          <p:spPr>
            <a:xfrm>
              <a:off x="7315429" y="6097819"/>
              <a:ext cx="51663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574E2E-10C3-6044-A0D5-BFE1CF2BE7B2}"/>
              </a:ext>
            </a:extLst>
          </p:cNvPr>
          <p:cNvSpPr txBox="1"/>
          <p:nvPr/>
        </p:nvSpPr>
        <p:spPr>
          <a:xfrm>
            <a:off x="2716597" y="2215394"/>
            <a:ext cx="7273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Ceremonials. Programs. Drives.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Activity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drives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 results.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Gotham Book" charset="0"/>
                <a:cs typeface="Gotham Book" charset="0"/>
              </a:rPr>
              <a:t>It’s not easy, but it’s not complicated.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79A23D-43DC-4F4C-A7E6-4990443008A6}"/>
              </a:ext>
            </a:extLst>
          </p:cNvPr>
          <p:cNvSpPr txBox="1"/>
          <p:nvPr/>
        </p:nvSpPr>
        <p:spPr>
          <a:xfrm>
            <a:off x="178003" y="277012"/>
            <a:ext cx="12055522" cy="984885"/>
          </a:xfrm>
          <a:prstGeom prst="rect">
            <a:avLst/>
          </a:prstGeom>
          <a:solidFill>
            <a:srgbClr val="0072BD"/>
          </a:solidFill>
        </p:spPr>
        <p:txBody>
          <a:bodyPr wrap="square" rtlCol="0">
            <a:spAutoFit/>
          </a:bodyPr>
          <a:lstStyle/>
          <a:p>
            <a:r>
              <a:rPr lang="en-US" sz="5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venir Light"/>
              </a:rPr>
              <a:t>A District Deputy must </a:t>
            </a:r>
            <a:r>
              <a:rPr lang="en-US" sz="5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venir Light"/>
              </a:rPr>
              <a:t>drive activity</a:t>
            </a:r>
            <a:r>
              <a:rPr lang="en-US" sz="5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Avenir Light"/>
              </a:rPr>
              <a:t>.</a:t>
            </a:r>
            <a:endParaRPr lang="en-US" sz="5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65831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86289" y="295424"/>
            <a:ext cx="5348177" cy="15098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RESOURCES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6000" y="937108"/>
            <a:ext cx="5860016" cy="445929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Your best resources are other fraternal leaders.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Read regular Supreme Council and State Communications.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Printed Resources</a:t>
            </a:r>
          </a:p>
          <a:p>
            <a:pPr lvl="2">
              <a:lnSpc>
                <a:spcPct val="100000"/>
              </a:lnSpc>
            </a:pPr>
            <a:endParaRPr lang="en-US" sz="156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57347-59D4-4704-902F-78C47CA6D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23" y="2578750"/>
            <a:ext cx="4173752" cy="32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75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25365</TotalTime>
  <Words>639</Words>
  <Application>Microsoft Office PowerPoint</Application>
  <PresentationFormat>Widescreen</PresentationFormat>
  <Paragraphs>184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Avenir Heavy</vt:lpstr>
      <vt:lpstr>Avenir Light</vt:lpstr>
      <vt:lpstr>Calibri</vt:lpstr>
      <vt:lpstr>Calibri Light</vt:lpstr>
      <vt:lpstr>Corbel</vt:lpstr>
      <vt:lpstr>Garamond</vt:lpstr>
      <vt:lpstr>Gotham Book</vt:lpstr>
      <vt:lpstr>Times New Roman</vt:lpstr>
      <vt:lpstr>Wingdings</vt:lpstr>
      <vt:lpstr>Office Theme</vt:lpstr>
      <vt:lpstr>PowerPoint Presentation</vt:lpstr>
      <vt:lpstr>PowerPoint Presentation</vt:lpstr>
      <vt:lpstr>LEADERSHIP ROLE AS DD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WEB RESOURCES</vt:lpstr>
      <vt:lpstr>Officers  Online</vt:lpstr>
      <vt:lpstr>Officers  Online (cont.)</vt:lpstr>
      <vt:lpstr>Officers Online (cont.)</vt:lpstr>
      <vt:lpstr>Publications From Supreme</vt:lpstr>
      <vt:lpstr>Awards from Supreme</vt:lpstr>
      <vt:lpstr>Star Council</vt:lpstr>
      <vt:lpstr>Star District</vt:lpstr>
      <vt:lpstr>All Star District</vt:lpstr>
      <vt:lpstr>Shameless Plug for my Webinars and Trainings</vt:lpstr>
      <vt:lpstr>PowerPoint Presentation</vt:lpstr>
      <vt:lpstr>PowerPoint Presentation</vt:lpstr>
      <vt:lpstr>QUESTIONS?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R. Nolan</dc:creator>
  <cp:lastModifiedBy>Jim Escott</cp:lastModifiedBy>
  <cp:revision>1077</cp:revision>
  <cp:lastPrinted>2018-12-21T12:52:19Z</cp:lastPrinted>
  <dcterms:created xsi:type="dcterms:W3CDTF">2017-01-08T21:18:50Z</dcterms:created>
  <dcterms:modified xsi:type="dcterms:W3CDTF">2021-06-19T12:00:57Z</dcterms:modified>
</cp:coreProperties>
</file>