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96" r:id="rId2"/>
    <p:sldId id="433" r:id="rId3"/>
    <p:sldId id="435" r:id="rId4"/>
    <p:sldId id="307" r:id="rId5"/>
    <p:sldId id="451" r:id="rId6"/>
    <p:sldId id="427" r:id="rId7"/>
    <p:sldId id="436" r:id="rId8"/>
    <p:sldId id="437" r:id="rId9"/>
    <p:sldId id="447" r:id="rId10"/>
    <p:sldId id="448" r:id="rId11"/>
    <p:sldId id="453" r:id="rId12"/>
    <p:sldId id="452" r:id="rId13"/>
    <p:sldId id="445" r:id="rId14"/>
    <p:sldId id="446" r:id="rId15"/>
    <p:sldId id="443" r:id="rId16"/>
    <p:sldId id="444" r:id="rId17"/>
    <p:sldId id="441" r:id="rId18"/>
    <p:sldId id="449" r:id="rId19"/>
    <p:sldId id="454" r:id="rId20"/>
    <p:sldId id="456" r:id="rId21"/>
    <p:sldId id="450" r:id="rId2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ra Escott" initials="NE" lastIdx="3" clrIdx="0">
    <p:extLst>
      <p:ext uri="{19B8F6BF-5375-455C-9EA6-DF929625EA0E}">
        <p15:presenceInfo xmlns:p15="http://schemas.microsoft.com/office/powerpoint/2012/main" userId="cebaecd042562a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DEF"/>
    <a:srgbClr val="A8CBDC"/>
    <a:srgbClr val="415DBA"/>
    <a:srgbClr val="2D2D8A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3" autoAdjust="0"/>
    <p:restoredTop sz="96305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5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n.wikipedia.org/wiki/Knights_of_Columbu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nights_of_Columbus" TargetMode="External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hyperlink" Target="https://en.wikipedia.org/wiki/Knights_of_Columbus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nights_of_Columbu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en.wikipedia.org/wiki/Knights_of_Columbus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kofc.org/storage/resource-items/October%202020/Paperless%20Form%20100%20Process.pdf" TargetMode="External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24.png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6.xml"/><Relationship Id="rId3" Type="http://schemas.openxmlformats.org/officeDocument/2006/relationships/image" Target="../media/image5.jpg"/><Relationship Id="rId7" Type="http://schemas.openxmlformats.org/officeDocument/2006/relationships/image" Target="../media/image8.png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notesSlide" Target="../notesSlides/notesSlide2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slide" Target="slide7.xml"/><Relationship Id="rId5" Type="http://schemas.openxmlformats.org/officeDocument/2006/relationships/image" Target="../media/image7.png"/><Relationship Id="rId15" Type="http://schemas.openxmlformats.org/officeDocument/2006/relationships/slide" Target="slide18.xml"/><Relationship Id="rId10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s://www.kofc.org/en/forms/recruitment/why-you-should-become-knight10100.pdf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ofc.org/un/en/resources/service/council/duties-responsibilities-council-officers-directors.pdf" TargetMode="External"/><Relationship Id="rId5" Type="http://schemas.openxmlformats.org/officeDocument/2006/relationships/hyperlink" Target="https://www.kofc.org/en/get-involved/college-councils/resources/council-officer-roles.html" TargetMode="Externa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2.xml"/><Relationship Id="rId7" Type="http://schemas.openxmlformats.org/officeDocument/2006/relationships/hyperlink" Target="https://youtu.be/o9JmMBj_qMQ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5943600" cy="3048000"/>
          </a:xfrm>
        </p:spPr>
        <p:txBody>
          <a:bodyPr/>
          <a:lstStyle/>
          <a:p>
            <a:r>
              <a:rPr lang="en-US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Bringing Online Members into your council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CD1E3-3B64-438E-AE7D-894172BC7934}"/>
              </a:ext>
            </a:extLst>
          </p:cNvPr>
          <p:cNvSpPr txBox="1"/>
          <p:nvPr/>
        </p:nvSpPr>
        <p:spPr>
          <a:xfrm>
            <a:off x="1828800" y="3477161"/>
            <a:ext cx="30422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Step-by-Step</a:t>
            </a:r>
            <a:br>
              <a:rPr lang="en-US" sz="4000" dirty="0"/>
            </a:br>
            <a:r>
              <a:rPr lang="en-US" sz="4000" dirty="0"/>
              <a:t>How to Guide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ADB729-46D3-423A-9EAC-CC8E60A92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66280"/>
            <a:ext cx="5181600" cy="595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9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"/>
            <a:ext cx="10972800" cy="1143000"/>
          </a:xfrm>
        </p:spPr>
        <p:txBody>
          <a:bodyPr/>
          <a:lstStyle/>
          <a:p>
            <a:r>
              <a:rPr lang="en-US" dirty="0"/>
              <a:t>Prospect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63B216-8687-435D-8623-B413D494E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52500"/>
            <a:ext cx="7239000" cy="43449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BC2A94-18A1-4461-B147-10C681827CDE}"/>
              </a:ext>
            </a:extLst>
          </p:cNvPr>
          <p:cNvSpPr/>
          <p:nvPr/>
        </p:nvSpPr>
        <p:spPr bwMode="auto">
          <a:xfrm>
            <a:off x="685800" y="3657600"/>
            <a:ext cx="685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George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Times" pitchFamily="18" charset="0"/>
              </a:rPr>
              <a:t>Washington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8E390B-96CA-4630-B283-6A85A1A205B9}"/>
              </a:ext>
            </a:extLst>
          </p:cNvPr>
          <p:cNvSpPr/>
          <p:nvPr/>
        </p:nvSpPr>
        <p:spPr bwMode="auto">
          <a:xfrm>
            <a:off x="685800" y="4038600"/>
            <a:ext cx="685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Donald Trump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D199DA-0E4D-49E9-A3A6-176CFA790415}"/>
              </a:ext>
            </a:extLst>
          </p:cNvPr>
          <p:cNvSpPr/>
          <p:nvPr/>
        </p:nvSpPr>
        <p:spPr bwMode="auto">
          <a:xfrm>
            <a:off x="676275" y="4429125"/>
            <a:ext cx="685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Joe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err="1">
                <a:latin typeface="Times" pitchFamily="18" charset="0"/>
              </a:rPr>
              <a:t>Bidan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435C37-0592-4140-8BA1-5004A69A5322}"/>
              </a:ext>
            </a:extLst>
          </p:cNvPr>
          <p:cNvSpPr/>
          <p:nvPr/>
        </p:nvSpPr>
        <p:spPr bwMode="auto">
          <a:xfrm>
            <a:off x="685800" y="4805362"/>
            <a:ext cx="685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Frank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Times" pitchFamily="18" charset="0"/>
              </a:rPr>
              <a:t>Sinatra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10BE08-B93E-43D4-93F8-F278337C06CF}"/>
              </a:ext>
            </a:extLst>
          </p:cNvPr>
          <p:cNvSpPr/>
          <p:nvPr/>
        </p:nvSpPr>
        <p:spPr bwMode="auto">
          <a:xfrm>
            <a:off x="685800" y="5124400"/>
            <a:ext cx="6858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Rocky Balboa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AED20B-70C5-49D9-BD62-ECA47B1B269B}"/>
              </a:ext>
            </a:extLst>
          </p:cNvPr>
          <p:cNvSpPr/>
          <p:nvPr/>
        </p:nvSpPr>
        <p:spPr bwMode="auto">
          <a:xfrm>
            <a:off x="1409700" y="3733800"/>
            <a:ext cx="685800" cy="2333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1234567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74CE53-618E-4C93-A63A-02D56FAB742E}"/>
              </a:ext>
            </a:extLst>
          </p:cNvPr>
          <p:cNvSpPr/>
          <p:nvPr/>
        </p:nvSpPr>
        <p:spPr bwMode="auto">
          <a:xfrm>
            <a:off x="1409700" y="4074319"/>
            <a:ext cx="685800" cy="2333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7654321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BA5896-5045-4B9D-BA23-7925531F30D1}"/>
              </a:ext>
            </a:extLst>
          </p:cNvPr>
          <p:cNvSpPr/>
          <p:nvPr/>
        </p:nvSpPr>
        <p:spPr bwMode="auto">
          <a:xfrm>
            <a:off x="1409700" y="4474369"/>
            <a:ext cx="685800" cy="2333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Times" pitchFamily="18" charset="0"/>
              </a:rPr>
              <a:t>9999999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7DD6BD-BBE0-4084-AC82-860AD2426593}"/>
              </a:ext>
            </a:extLst>
          </p:cNvPr>
          <p:cNvSpPr/>
          <p:nvPr/>
        </p:nvSpPr>
        <p:spPr bwMode="auto">
          <a:xfrm>
            <a:off x="1404937" y="4852524"/>
            <a:ext cx="685800" cy="2333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Times" pitchFamily="18" charset="0"/>
              </a:rPr>
              <a:t>8888888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F5221B-9D1E-4662-8C66-929071A5983C}"/>
              </a:ext>
            </a:extLst>
          </p:cNvPr>
          <p:cNvSpPr/>
          <p:nvPr/>
        </p:nvSpPr>
        <p:spPr bwMode="auto">
          <a:xfrm>
            <a:off x="1404936" y="5198219"/>
            <a:ext cx="685800" cy="2333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Times" pitchFamily="18" charset="0"/>
              </a:rPr>
              <a:t>7777777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0911334-4CEC-431F-8140-A88F179E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425" y="1181100"/>
            <a:ext cx="4143375" cy="51054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List of Prospects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Click on the prospect name to see detailed information for a specific Prospect.</a:t>
            </a:r>
          </a:p>
          <a:p>
            <a:pPr marL="457200" lvl="1" indent="0">
              <a:spcBef>
                <a:spcPts val="200"/>
              </a:spcBef>
              <a:buNone/>
            </a:pPr>
            <a:endParaRPr lang="en-US" sz="2800" b="1" dirty="0"/>
          </a:p>
          <a:p>
            <a:pPr>
              <a:spcBef>
                <a:spcPts val="200"/>
              </a:spcBef>
            </a:pPr>
            <a:r>
              <a:rPr lang="en-US" sz="2800" b="1" dirty="0"/>
              <a:t>Action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Update</a:t>
            </a:r>
            <a:r>
              <a:rPr lang="en-US" sz="2000" dirty="0"/>
              <a:t> – Allows you to update the Prospect information</a:t>
            </a:r>
          </a:p>
          <a:p>
            <a:pPr lvl="1">
              <a:spcBef>
                <a:spcPts val="200"/>
              </a:spcBef>
            </a:pPr>
            <a:r>
              <a:rPr lang="en-US" sz="2000" b="1" dirty="0"/>
              <a:t>Reject</a:t>
            </a:r>
            <a:r>
              <a:rPr lang="en-US" sz="2000" dirty="0"/>
              <a:t> – Takes the prospect off of the Prospect list for your council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781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"/>
            <a:ext cx="10972800" cy="1143000"/>
          </a:xfrm>
        </p:spPr>
        <p:txBody>
          <a:bodyPr/>
          <a:lstStyle/>
          <a:p>
            <a:r>
              <a:rPr lang="en-US" dirty="0"/>
              <a:t>Prospect Report (Member Name)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0911334-4CEC-431F-8140-A88F179E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1" y="1562100"/>
            <a:ext cx="5486399" cy="43053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Click on Member Name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Member Details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Use this information to either call (or e-mail) the Prospect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B57336-3220-4668-A281-8FBB8AD0F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659" y="1188357"/>
            <a:ext cx="4429743" cy="46297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83B324-0BA0-4713-BE15-D108DAD6C194}"/>
              </a:ext>
            </a:extLst>
          </p:cNvPr>
          <p:cNvSpPr txBox="1"/>
          <p:nvPr/>
        </p:nvSpPr>
        <p:spPr>
          <a:xfrm>
            <a:off x="2743200" y="211916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/>
              <a:t>George</a:t>
            </a:r>
          </a:p>
          <a:p>
            <a:r>
              <a:rPr lang="en-US" sz="800" b="1" dirty="0"/>
              <a:t>Washington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1C3E4-0058-4C85-A295-BFA58A137EA2}"/>
              </a:ext>
            </a:extLst>
          </p:cNvPr>
          <p:cNvSpPr/>
          <p:nvPr/>
        </p:nvSpPr>
        <p:spPr bwMode="auto">
          <a:xfrm>
            <a:off x="2819400" y="2743200"/>
            <a:ext cx="5334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rPr>
              <a:t>1234 Knights Dr</a:t>
            </a:r>
            <a:r>
              <a:rPr lang="en-US" sz="800" dirty="0">
                <a:latin typeface="Times" pitchFamily="18" charset="0"/>
              </a:rPr>
              <a:t>.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42108C-735E-482F-B4D2-BD0C540EF9E6}"/>
              </a:ext>
            </a:extLst>
          </p:cNvPr>
          <p:cNvSpPr txBox="1"/>
          <p:nvPr/>
        </p:nvSpPr>
        <p:spPr>
          <a:xfrm>
            <a:off x="2833687" y="4114800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(248)</a:t>
            </a:r>
          </a:p>
          <a:p>
            <a:r>
              <a:rPr lang="en-US" sz="800" dirty="0"/>
              <a:t>123-4567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439757-8CB5-4DC9-8C57-09C85AB69140}"/>
              </a:ext>
            </a:extLst>
          </p:cNvPr>
          <p:cNvSpPr txBox="1"/>
          <p:nvPr/>
        </p:nvSpPr>
        <p:spPr>
          <a:xfrm>
            <a:off x="3999484" y="4114800"/>
            <a:ext cx="15552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G.Washington@lovetheUS.com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C46684-A6D1-45F1-B2DE-3AC4C1BBB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92" y="2119160"/>
            <a:ext cx="714475" cy="242921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5AFCBA-558B-406E-BB3D-77E93AEEA289}"/>
              </a:ext>
            </a:extLst>
          </p:cNvPr>
          <p:cNvCxnSpPr>
            <a:cxnSpLocks/>
          </p:cNvCxnSpPr>
          <p:nvPr/>
        </p:nvCxnSpPr>
        <p:spPr bwMode="auto">
          <a:xfrm flipH="1">
            <a:off x="1228662" y="1905000"/>
            <a:ext cx="4867338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790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66700"/>
            <a:ext cx="10972800" cy="1143000"/>
          </a:xfrm>
        </p:spPr>
        <p:txBody>
          <a:bodyPr/>
          <a:lstStyle/>
          <a:p>
            <a:r>
              <a:rPr lang="en-US" dirty="0"/>
              <a:t>Prospect Report (Reject)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F0911334-4CEC-431F-8140-A88F179E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1" y="1181100"/>
            <a:ext cx="5791200" cy="51054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Click on Reject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Click on Drop Down</a:t>
            </a:r>
          </a:p>
          <a:p>
            <a:pPr lvl="1">
              <a:spcBef>
                <a:spcPts val="200"/>
              </a:spcBef>
            </a:pPr>
            <a:r>
              <a:rPr lang="en-US" b="1" dirty="0"/>
              <a:t>Eligibility Concerns </a:t>
            </a:r>
            <a:r>
              <a:rPr lang="en-US" dirty="0"/>
              <a:t>– Age, Male or practical Catholic concerns</a:t>
            </a:r>
          </a:p>
          <a:p>
            <a:pPr lvl="1">
              <a:spcBef>
                <a:spcPts val="200"/>
              </a:spcBef>
            </a:pPr>
            <a:r>
              <a:rPr lang="en-US" b="1" dirty="0"/>
              <a:t>Council Incompatible</a:t>
            </a:r>
            <a:r>
              <a:rPr lang="en-US" dirty="0"/>
              <a:t> – Any other reason the Council does not want the member to join their council</a:t>
            </a:r>
          </a:p>
          <a:p>
            <a:pPr lvl="1">
              <a:spcBef>
                <a:spcPts val="200"/>
              </a:spcBef>
            </a:pPr>
            <a:r>
              <a:rPr lang="en-US" sz="2400" b="1" dirty="0"/>
              <a:t>Does Not Want To Transfer </a:t>
            </a:r>
            <a:r>
              <a:rPr lang="en-US" sz="2400" dirty="0"/>
              <a:t>– Member decided he does not want to join the council.</a:t>
            </a:r>
            <a:endParaRPr lang="en-US" dirty="0"/>
          </a:p>
          <a:p>
            <a:pPr>
              <a:spcBef>
                <a:spcPts val="200"/>
              </a:spcBef>
            </a:pPr>
            <a:r>
              <a:rPr lang="en-US" sz="2800" b="1" dirty="0"/>
              <a:t>Click Proceed</a:t>
            </a:r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3C660F-3F8E-4D7E-8593-9D610F36F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47735"/>
            <a:ext cx="1066949" cy="23625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9C4FBF-AD05-4261-90A2-E323287FD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409700"/>
            <a:ext cx="3343742" cy="1609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DA9279-AC55-4AF7-BFE0-6D492D12B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447143"/>
            <a:ext cx="3343742" cy="163852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B5AFCBA-558B-406E-BB3D-77E93AEEA289}"/>
              </a:ext>
            </a:extLst>
          </p:cNvPr>
          <p:cNvCxnSpPr/>
          <p:nvPr/>
        </p:nvCxnSpPr>
        <p:spPr bwMode="auto">
          <a:xfrm flipH="1">
            <a:off x="1676400" y="1409700"/>
            <a:ext cx="4267200" cy="1609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C035CC4-9449-4994-A266-C16981BC236F}"/>
              </a:ext>
            </a:extLst>
          </p:cNvPr>
          <p:cNvCxnSpPr>
            <a:cxnSpLocks/>
          </p:cNvCxnSpPr>
          <p:nvPr/>
        </p:nvCxnSpPr>
        <p:spPr bwMode="auto">
          <a:xfrm flipH="1">
            <a:off x="4648201" y="1905000"/>
            <a:ext cx="1295399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616DCE-4554-4F36-BC44-9DF39F56640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724400" y="5085672"/>
            <a:ext cx="1219200" cy="2286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1FC4F730-65F2-40B6-9A37-7B63EE4E20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1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Monthly Online Member Reports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F54EB7-F9EA-4D5F-8CC8-F40DE2BBFF85}"/>
              </a:ext>
            </a:extLst>
          </p:cNvPr>
          <p:cNvSpPr txBox="1">
            <a:spLocks/>
          </p:cNvSpPr>
          <p:nvPr/>
        </p:nvSpPr>
        <p:spPr bwMode="auto">
          <a:xfrm>
            <a:off x="887896" y="1427922"/>
            <a:ext cx="4648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Sent by SDRR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To each District Deputy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16E9F3-3466-49BB-9C2E-732CDCA6F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1" y="1323240"/>
            <a:ext cx="6019800" cy="4881157"/>
          </a:xfrm>
          <a:prstGeom prst="rect">
            <a:avLst/>
          </a:prstGeom>
        </p:spPr>
      </p:pic>
      <p:pic>
        <p:nvPicPr>
          <p:cNvPr id="3" name="Picture 2">
            <a:hlinkClick r:id="rId5" action="ppaction://hlinksldjump"/>
            <a:extLst>
              <a:ext uri="{FF2B5EF4-FFF2-40B4-BE49-F238E27FC236}">
                <a16:creationId xmlns:a16="http://schemas.microsoft.com/office/drawing/2014/main" id="{67E6F7D8-2B62-46B0-A775-FF6515400F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93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E-mail communication from Doug </a:t>
            </a:r>
            <a:r>
              <a:rPr lang="en-US" dirty="0" err="1"/>
              <a:t>Kokot</a:t>
            </a:r>
            <a:br>
              <a:rPr lang="en-US" dirty="0"/>
            </a:br>
            <a:endParaRPr lang="en-US" sz="2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F54EB7-F9EA-4D5F-8CC8-F40DE2BBFF85}"/>
              </a:ext>
            </a:extLst>
          </p:cNvPr>
          <p:cNvSpPr txBox="1">
            <a:spLocks/>
          </p:cNvSpPr>
          <p:nvPr/>
        </p:nvSpPr>
        <p:spPr bwMode="auto">
          <a:xfrm>
            <a:off x="7391400" y="2545442"/>
            <a:ext cx="4191000" cy="290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sz="2000" b="1" dirty="0"/>
              <a:t>To: </a:t>
            </a:r>
            <a:r>
              <a:rPr lang="en-US" sz="2000" dirty="0"/>
              <a:t>GK, FS, MD, DD and others</a:t>
            </a:r>
          </a:p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sz="2000" b="1" dirty="0"/>
              <a:t>Instructions: </a:t>
            </a:r>
            <a:r>
              <a:rPr lang="en-US" sz="2000" dirty="0"/>
              <a:t>Doug gives you a pretty detailed list of action items on how to proceed.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Call the Prospect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Vet the Prospect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Exemplification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FS – Update MM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D9EB07-4FCF-411D-83BC-59D3794B0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32832"/>
            <a:ext cx="8945223" cy="13527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3A114E-FF6F-4D81-B5ED-895C8B582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29" y="2587888"/>
            <a:ext cx="6077798" cy="2867425"/>
          </a:xfrm>
          <a:prstGeom prst="rect">
            <a:avLst/>
          </a:prstGeom>
        </p:spPr>
      </p:pic>
      <p:pic>
        <p:nvPicPr>
          <p:cNvPr id="3" name="Picture 2">
            <a:hlinkClick r:id="rId6" action="ppaction://hlinksldjump"/>
            <a:extLst>
              <a:ext uri="{FF2B5EF4-FFF2-40B4-BE49-F238E27FC236}">
                <a16:creationId xmlns:a16="http://schemas.microsoft.com/office/drawing/2014/main" id="{5A0F8E0B-A0DF-4B3C-A5BB-082144539BB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4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81200"/>
            <a:ext cx="6629400" cy="3048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/>
              <a:t>Contact each Prospect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Introduce yourself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Get to know the prospect (Vet him)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Answer any questions the Prospect has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Invite him to come to a Council meeting (and/or event)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Invite him to join</a:t>
            </a:r>
          </a:p>
          <a:p>
            <a:pPr lvl="1">
              <a:spcBef>
                <a:spcPts val="200"/>
              </a:spcBef>
            </a:pPr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Contact the Online Members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2F34286-DFBC-49FD-97A8-751280D4D811}"/>
              </a:ext>
            </a:extLst>
          </p:cNvPr>
          <p:cNvSpPr/>
          <p:nvPr/>
        </p:nvSpPr>
        <p:spPr>
          <a:xfrm>
            <a:off x="8229601" y="1295400"/>
            <a:ext cx="3124200" cy="35814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Each council has their own process to contact prospects so please follow whatever processes are appropriate for your council.  But, ensure the following things are accomplished: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Contact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Vet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Invite them to participate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Invite them to join</a:t>
            </a:r>
            <a:endParaRPr lang="en-US" dirty="0"/>
          </a:p>
        </p:txBody>
      </p:sp>
      <p:pic>
        <p:nvPicPr>
          <p:cNvPr id="8" name="Picture 2" descr="tip-uai-516x516 -">
            <a:extLst>
              <a:ext uri="{FF2B5EF4-FFF2-40B4-BE49-F238E27FC236}">
                <a16:creationId xmlns:a16="http://schemas.microsoft.com/office/drawing/2014/main" id="{65D425A8-EE7D-4C99-8749-C4FF01FCB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263" y="1278835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CE3028A1-2AC2-4E76-B628-B7D6F01D8D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16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14388"/>
            <a:ext cx="9525000" cy="5176911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Don’t over think this step or try to make it complicated</a:t>
            </a:r>
            <a:endParaRPr lang="en-US" sz="2000" dirty="0"/>
          </a:p>
          <a:p>
            <a:pPr lvl="1">
              <a:spcBef>
                <a:spcPts val="200"/>
              </a:spcBef>
            </a:pPr>
            <a:r>
              <a:rPr lang="en-US" dirty="0"/>
              <a:t>The prospect has already said he is interested in joining your council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Just tell him how to join (provide options for exemplification)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Follow your council’s normal vetting process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Meets requirements (age, practical Catholic, </a:t>
            </a:r>
            <a:r>
              <a:rPr lang="en-US" sz="2000" dirty="0" err="1"/>
              <a:t>etc</a:t>
            </a:r>
            <a:r>
              <a:rPr lang="en-US" sz="2000" dirty="0"/>
              <a:t>…)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Don’t be too harsh (or too easy) – Just follow your normal process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Answer any questions the prospect may have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This ensures the Prospect has all the information he needs to join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Get your councils approval for him to join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Follow your councils standard process to approve him to join</a:t>
            </a:r>
          </a:p>
          <a:p>
            <a:pPr lvl="2">
              <a:spcBef>
                <a:spcPts val="200"/>
              </a:spcBef>
            </a:pPr>
            <a:endParaRPr lang="en-US" sz="1200" dirty="0"/>
          </a:p>
          <a:p>
            <a:pPr lvl="1">
              <a:spcBef>
                <a:spcPts val="200"/>
              </a:spcBef>
            </a:pPr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Ask them to Join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86CE0A0B-DC1C-489F-A54A-252E7C573E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12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143000"/>
            <a:ext cx="6324600" cy="5176911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Council Exemplification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After Mass or at a Council meeting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District Exemplification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If your council doesn’t have an exemplification team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State Exemplification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Zoom exemplifications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Supreme Exemplification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On Demand exemplifications</a:t>
            </a:r>
            <a:endParaRPr lang="en-US" sz="1200" dirty="0"/>
          </a:p>
          <a:p>
            <a:pPr lvl="1">
              <a:spcBef>
                <a:spcPts val="200"/>
              </a:spcBef>
            </a:pPr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Exemplification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F54EB7-F9EA-4D5F-8CC8-F40DE2BBFF85}"/>
              </a:ext>
            </a:extLst>
          </p:cNvPr>
          <p:cNvSpPr txBox="1">
            <a:spLocks/>
          </p:cNvSpPr>
          <p:nvPr/>
        </p:nvSpPr>
        <p:spPr bwMode="auto">
          <a:xfrm>
            <a:off x="7086600" y="1371600"/>
            <a:ext cx="441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fontAlgn="auto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sz="2000" dirty="0"/>
              <a:t>All of these are acceptable exemplifications and available for you and your prospects.  These are listed in priority sequence: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Council exemplifications are always preferred.  They are the most personal and intimate.</a:t>
            </a:r>
          </a:p>
          <a:p>
            <a:pPr fontAlgn="auto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kern="0" dirty="0"/>
              <a:t>Supreme exemplifications provide additional flexibility but are much less personal.</a:t>
            </a:r>
          </a:p>
        </p:txBody>
      </p:sp>
      <p:pic>
        <p:nvPicPr>
          <p:cNvPr id="6" name="Picture 5">
            <a:hlinkClick r:id="rId4" action="ppaction://hlinksldjump"/>
            <a:extLst>
              <a:ext uri="{FF2B5EF4-FFF2-40B4-BE49-F238E27FC236}">
                <a16:creationId xmlns:a16="http://schemas.microsoft.com/office/drawing/2014/main" id="{38EA4B80-1891-4E87-BC6E-8F2F4A4D5B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18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Update the Candidate Tab</a:t>
            </a:r>
            <a:br>
              <a:rPr lang="en-US" dirty="0"/>
            </a:br>
            <a:r>
              <a:rPr lang="en-US" sz="3200" b="0" dirty="0"/>
              <a:t>Financial Secretary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6F54EB7-F9EA-4D5F-8CC8-F40DE2BBFF85}"/>
              </a:ext>
            </a:extLst>
          </p:cNvPr>
          <p:cNvSpPr txBox="1">
            <a:spLocks/>
          </p:cNvSpPr>
          <p:nvPr/>
        </p:nvSpPr>
        <p:spPr bwMode="auto">
          <a:xfrm>
            <a:off x="2746556" y="4091790"/>
            <a:ext cx="5199797" cy="154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Blip>
                <a:blip r:embed="rId2">
                  <a:extLst>
                    <a:ext uri="{837473B0-CC2E-450A-ABE3-18F120FF3D39}">
                      <a1611:picAttrSrcUrl xmlns:a1611="http://schemas.microsoft.com/office/drawing/2016/11/main" r:id="rId3"/>
                    </a:ext>
                  </a:extLst>
                </a:blip>
              </a:buBlip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/>
              <a:t>Click on Add</a:t>
            </a:r>
          </a:p>
          <a:p>
            <a:pPr marL="457200" indent="-457200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kern="0" dirty="0"/>
              <a:t>Fill in the blanks &amp; click SAVE</a:t>
            </a:r>
          </a:p>
          <a:p>
            <a:pPr marL="457200" indent="-457200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kern="0" dirty="0"/>
              <a:t>Close the detailed window – Click X</a:t>
            </a:r>
          </a:p>
          <a:p>
            <a:pPr marL="457200" indent="-457200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kern="0" dirty="0"/>
              <a:t>Enter the Ceremonial Date &amp; click Process.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E55AF3-EF7B-4331-8467-23ADAF4A2FB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06780" y="1371600"/>
            <a:ext cx="6332220" cy="273748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6C9371-B91C-4D68-B8D7-559B38C698A1}"/>
              </a:ext>
            </a:extLst>
          </p:cNvPr>
          <p:cNvSpPr/>
          <p:nvPr/>
        </p:nvSpPr>
        <p:spPr>
          <a:xfrm>
            <a:off x="8534399" y="1507251"/>
            <a:ext cx="1981201" cy="27223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Click on the link to view the Paperless Form 100 process</a:t>
            </a:r>
            <a:endParaRPr lang="en-US" dirty="0"/>
          </a:p>
        </p:txBody>
      </p:sp>
      <p:pic>
        <p:nvPicPr>
          <p:cNvPr id="11" name="Picture 2" descr="tip-uai-516x516 -">
            <a:extLst>
              <a:ext uri="{FF2B5EF4-FFF2-40B4-BE49-F238E27FC236}">
                <a16:creationId xmlns:a16="http://schemas.microsoft.com/office/drawing/2014/main" id="{842AAF39-6CAD-4BC5-947B-03072EA5F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525" y="1439517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A9625AF8-A817-48B7-99DC-5BABDF34F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41752" y="3657600"/>
            <a:ext cx="511848" cy="434190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  <a:extLst>
              <a:ext uri="{FF2B5EF4-FFF2-40B4-BE49-F238E27FC236}">
                <a16:creationId xmlns:a16="http://schemas.microsoft.com/office/drawing/2014/main" id="{F2718E4A-A3DB-4EEB-BCE0-D6F678CD8A2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Update Member Management</a:t>
            </a:r>
            <a:br>
              <a:rPr lang="en-US" dirty="0"/>
            </a:br>
            <a:r>
              <a:rPr lang="en-US" sz="3200" b="0" dirty="0"/>
              <a:t>Financial Secretary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6C9371-B91C-4D68-B8D7-559B38C698A1}"/>
              </a:ext>
            </a:extLst>
          </p:cNvPr>
          <p:cNvSpPr/>
          <p:nvPr/>
        </p:nvSpPr>
        <p:spPr>
          <a:xfrm>
            <a:off x="8534399" y="1507251"/>
            <a:ext cx="1981201" cy="27223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Using the old fashion form 100 (paper form) is still acceptable buy takes longer AND may be prone to errors.</a:t>
            </a:r>
            <a:endParaRPr lang="en-US" dirty="0"/>
          </a:p>
        </p:txBody>
      </p:sp>
      <p:pic>
        <p:nvPicPr>
          <p:cNvPr id="11" name="Picture 2" descr="tip-uai-516x516 -">
            <a:extLst>
              <a:ext uri="{FF2B5EF4-FFF2-40B4-BE49-F238E27FC236}">
                <a16:creationId xmlns:a16="http://schemas.microsoft.com/office/drawing/2014/main" id="{842AAF39-6CAD-4BC5-947B-03072EA5F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525" y="1439517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3" action="ppaction://hlinksldjump"/>
            <a:extLst>
              <a:ext uri="{FF2B5EF4-FFF2-40B4-BE49-F238E27FC236}">
                <a16:creationId xmlns:a16="http://schemas.microsoft.com/office/drawing/2014/main" id="{F2718E4A-A3DB-4EEB-BCE0-D6F678CD8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CB9293-BFC3-4F2A-B692-9D7C06D5F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6326" y="1641153"/>
            <a:ext cx="6324600" cy="3007047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Candidate Tab updates members as 1</a:t>
            </a:r>
            <a:r>
              <a:rPr lang="en-US" sz="2800" b="1" baseline="30000" dirty="0"/>
              <a:t>st</a:t>
            </a:r>
            <a:r>
              <a:rPr lang="en-US" sz="2800" b="1" dirty="0"/>
              <a:t> Degree members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The new Exemplification makes them 3</a:t>
            </a:r>
            <a:r>
              <a:rPr lang="en-US" sz="2000" baseline="30000" dirty="0"/>
              <a:t>rd</a:t>
            </a:r>
            <a:r>
              <a:rPr lang="en-US" sz="2000" dirty="0"/>
              <a:t> Degree members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FS needs to update Member Management to make them 3</a:t>
            </a:r>
            <a:r>
              <a:rPr lang="en-US" sz="2800" b="1" baseline="30000" dirty="0"/>
              <a:t>rd</a:t>
            </a:r>
            <a:r>
              <a:rPr lang="en-US" sz="2800" b="1" dirty="0"/>
              <a:t> Degree members.</a:t>
            </a:r>
          </a:p>
        </p:txBody>
      </p:sp>
    </p:spTree>
    <p:extLst>
      <p:ext uri="{BB962C8B-B14F-4D97-AF65-F5344CB8AC3E}">
        <p14:creationId xmlns:p14="http://schemas.microsoft.com/office/powerpoint/2010/main" val="1868692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6453EA5-D2A1-4310-93E2-1C5E53641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607365"/>
            <a:ext cx="2514600" cy="256557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824" y="1371600"/>
            <a:ext cx="5034522" cy="3323858"/>
          </a:xfrm>
        </p:spPr>
        <p:txBody>
          <a:bodyPr/>
          <a:lstStyle/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Overview</a:t>
            </a:r>
            <a:endParaRPr lang="en-US" sz="2400" dirty="0"/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Step 1: View Online Member Reports</a:t>
            </a:r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Step 2: Contact the Online Members</a:t>
            </a:r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Step 3: Ask them to join</a:t>
            </a:r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Step 4: Exemplification</a:t>
            </a:r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Step 5: Update the Candidate Tab</a:t>
            </a:r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Step 6: Update Member Management</a:t>
            </a:r>
          </a:p>
          <a:p>
            <a:pPr algn="l" fontAlgn="auto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2400" b="1" dirty="0"/>
              <a:t>Step 7: Welcome the new members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726C52-169F-4460-A7F2-E6BDB38D6151}"/>
              </a:ext>
            </a:extLst>
          </p:cNvPr>
          <p:cNvSpPr/>
          <p:nvPr/>
        </p:nvSpPr>
        <p:spPr>
          <a:xfrm>
            <a:off x="9525677" y="776578"/>
            <a:ext cx="1698171" cy="21176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This symbol will help provide tips and guidance.</a:t>
            </a:r>
            <a:r>
              <a:rPr lang="en-US" dirty="0"/>
              <a:t>.</a:t>
            </a:r>
          </a:p>
        </p:txBody>
      </p:sp>
      <p:pic>
        <p:nvPicPr>
          <p:cNvPr id="6" name="Picture 2" descr="tip-uai-516x516 -">
            <a:extLst>
              <a:ext uri="{FF2B5EF4-FFF2-40B4-BE49-F238E27FC236}">
                <a16:creationId xmlns:a16="http://schemas.microsoft.com/office/drawing/2014/main" id="{1911D625-1A09-4F3D-B646-F2B679008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325" y="815370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00FA3-F15F-4581-AA7E-36EE1787F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8874" y="3429000"/>
            <a:ext cx="497165" cy="434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32454-53A4-4D3E-ADDF-53D91A40D2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8924" y="3863190"/>
            <a:ext cx="497165" cy="4341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FD2568-4538-485D-A79F-D5576A34DA94}"/>
              </a:ext>
            </a:extLst>
          </p:cNvPr>
          <p:cNvSpPr/>
          <p:nvPr/>
        </p:nvSpPr>
        <p:spPr>
          <a:xfrm>
            <a:off x="7789098" y="3347567"/>
            <a:ext cx="3486411" cy="1453033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Jump to document section</a:t>
            </a:r>
          </a:p>
          <a:p>
            <a:pPr marL="803275" indent="-120650"/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Go to WEB Link</a:t>
            </a:r>
          </a:p>
          <a:p>
            <a:pPr marL="803275" indent="-120650"/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Return to home page</a:t>
            </a:r>
          </a:p>
          <a:p>
            <a:pPr marL="803275" indent="-120650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D1EE9-48C3-48FB-9D3E-C6B81048252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7990584" y="4297380"/>
            <a:ext cx="453844" cy="447884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BEA0787C-0C98-4864-A6EE-16F0D4052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1398220"/>
            <a:ext cx="424424" cy="370663"/>
          </a:xfrm>
          <a:prstGeom prst="rect">
            <a:avLst/>
          </a:prstGeom>
        </p:spPr>
      </p:pic>
      <p:pic>
        <p:nvPicPr>
          <p:cNvPr id="14" name="Picture 13">
            <a:hlinkClick r:id="rId11" action="ppaction://hlinksldjump"/>
            <a:extLst>
              <a:ext uri="{FF2B5EF4-FFF2-40B4-BE49-F238E27FC236}">
                <a16:creationId xmlns:a16="http://schemas.microsoft.com/office/drawing/2014/main" id="{DC706B4D-38DD-4A84-AFDF-D7C8D39E2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1811636"/>
            <a:ext cx="424424" cy="370663"/>
          </a:xfrm>
          <a:prstGeom prst="rect">
            <a:avLst/>
          </a:prstGeom>
        </p:spPr>
      </p:pic>
      <p:pic>
        <p:nvPicPr>
          <p:cNvPr id="15" name="Picture 14">
            <a:hlinkClick r:id="rId12" action="ppaction://hlinksldjump"/>
            <a:extLst>
              <a:ext uri="{FF2B5EF4-FFF2-40B4-BE49-F238E27FC236}">
                <a16:creationId xmlns:a16="http://schemas.microsoft.com/office/drawing/2014/main" id="{FFF5FA4E-2ABA-4BE1-B67B-8F787FAA95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2230292"/>
            <a:ext cx="424424" cy="370663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  <a:extLst>
              <a:ext uri="{FF2B5EF4-FFF2-40B4-BE49-F238E27FC236}">
                <a16:creationId xmlns:a16="http://schemas.microsoft.com/office/drawing/2014/main" id="{E199069E-B4BB-4CB7-B8B7-3A3BDF6DA3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2648948"/>
            <a:ext cx="424425" cy="370664"/>
          </a:xfrm>
          <a:prstGeom prst="rect">
            <a:avLst/>
          </a:prstGeom>
        </p:spPr>
      </p:pic>
      <p:pic>
        <p:nvPicPr>
          <p:cNvPr id="2" name="Picture 1">
            <a:hlinkClick r:id="rId14" action="ppaction://hlinksldjump"/>
            <a:extLst>
              <a:ext uri="{FF2B5EF4-FFF2-40B4-BE49-F238E27FC236}">
                <a16:creationId xmlns:a16="http://schemas.microsoft.com/office/drawing/2014/main" id="{635BEC32-961D-4466-A1E6-3E8160610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3064320"/>
            <a:ext cx="424424" cy="370663"/>
          </a:xfrm>
          <a:prstGeom prst="rect">
            <a:avLst/>
          </a:prstGeom>
        </p:spPr>
      </p:pic>
      <p:pic>
        <p:nvPicPr>
          <p:cNvPr id="4" name="Picture 3">
            <a:hlinkClick r:id="rId15" action="ppaction://hlinksldjump"/>
            <a:extLst>
              <a:ext uri="{FF2B5EF4-FFF2-40B4-BE49-F238E27FC236}">
                <a16:creationId xmlns:a16="http://schemas.microsoft.com/office/drawing/2014/main" id="{AFD5F4D1-0CFB-499C-B590-3969C599E4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3477736"/>
            <a:ext cx="424424" cy="370663"/>
          </a:xfrm>
          <a:prstGeom prst="rect">
            <a:avLst/>
          </a:prstGeom>
        </p:spPr>
      </p:pic>
      <p:pic>
        <p:nvPicPr>
          <p:cNvPr id="20" name="Picture 19">
            <a:hlinkClick r:id="rId16" action="ppaction://hlinksldjump"/>
            <a:extLst>
              <a:ext uri="{FF2B5EF4-FFF2-40B4-BE49-F238E27FC236}">
                <a16:creationId xmlns:a16="http://schemas.microsoft.com/office/drawing/2014/main" id="{8ADB674E-8D7B-483D-B1A5-3C37728F4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3846957"/>
            <a:ext cx="424424" cy="370663"/>
          </a:xfrm>
          <a:prstGeom prst="rect">
            <a:avLst/>
          </a:prstGeom>
        </p:spPr>
      </p:pic>
      <p:pic>
        <p:nvPicPr>
          <p:cNvPr id="22" name="Picture 21">
            <a:hlinkClick r:id="rId17" action="ppaction://hlinksldjump"/>
            <a:extLst>
              <a:ext uri="{FF2B5EF4-FFF2-40B4-BE49-F238E27FC236}">
                <a16:creationId xmlns:a16="http://schemas.microsoft.com/office/drawing/2014/main" id="{D5073D59-6A63-42A1-AEC5-7046CDBD72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4400" y="4227956"/>
            <a:ext cx="424425" cy="370664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F4EB2C8B-6227-421C-B898-34B7ABC3B28D}"/>
              </a:ext>
            </a:extLst>
          </p:cNvPr>
          <p:cNvSpPr txBox="1">
            <a:spLocks/>
          </p:cNvSpPr>
          <p:nvPr/>
        </p:nvSpPr>
        <p:spPr bwMode="auto">
          <a:xfrm>
            <a:off x="2831454" y="262042"/>
            <a:ext cx="486474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Trump Mediaeval" charset="0"/>
              </a:defRPr>
            </a:lvl9pPr>
          </a:lstStyle>
          <a:p>
            <a:r>
              <a:rPr lang="en-US" kern="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23511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C05BBBD-68DF-4583-8179-8BE1D0589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38125"/>
            <a:ext cx="4191000" cy="1326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81000"/>
            <a:ext cx="7641307" cy="1143000"/>
          </a:xfrm>
        </p:spPr>
        <p:txBody>
          <a:bodyPr/>
          <a:lstStyle/>
          <a:p>
            <a:r>
              <a:rPr lang="en-US" dirty="0"/>
              <a:t>Welcome (Man &amp; family)</a:t>
            </a:r>
          </a:p>
        </p:txBody>
      </p:sp>
      <p:pic>
        <p:nvPicPr>
          <p:cNvPr id="9" name="Picture 8">
            <a:hlinkClick r:id="rId4" action="ppaction://hlinksldjump"/>
            <a:extLst>
              <a:ext uri="{FF2B5EF4-FFF2-40B4-BE49-F238E27FC236}">
                <a16:creationId xmlns:a16="http://schemas.microsoft.com/office/drawing/2014/main" id="{6A036354-3997-49D4-ADE9-3668D49D17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24000"/>
            <a:ext cx="10210800" cy="426719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/>
              <a:t>Proposer Roles &amp; Responsibilities 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Introductions – Individually &amp; to the entire council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Sit with him – Explain anything needing explanation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Sign him up – Get him (and his family) engaged in an activity</a:t>
            </a:r>
            <a:endParaRPr lang="en-US" sz="2800" b="1" dirty="0"/>
          </a:p>
          <a:p>
            <a:pPr>
              <a:spcBef>
                <a:spcPts val="600"/>
              </a:spcBef>
            </a:pPr>
            <a:r>
              <a:rPr lang="en-US" b="1" dirty="0"/>
              <a:t>Council Roles &amp; Responsibilities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Program Director – Get him engaged in an activity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Grand Knight – Welcome</a:t>
            </a:r>
          </a:p>
          <a:p>
            <a:pPr lvl="1">
              <a:spcBef>
                <a:spcPts val="600"/>
              </a:spcBef>
            </a:pPr>
            <a:r>
              <a:rPr lang="en-US" sz="2800" dirty="0"/>
              <a:t>Everyone – Make him feel accepted</a:t>
            </a:r>
          </a:p>
        </p:txBody>
      </p:sp>
    </p:spTree>
    <p:extLst>
      <p:ext uri="{BB962C8B-B14F-4D97-AF65-F5344CB8AC3E}">
        <p14:creationId xmlns:p14="http://schemas.microsoft.com/office/powerpoint/2010/main" val="2605039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1143000"/>
            <a:ext cx="8991599" cy="5176911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Be proactive to reach these prospects</a:t>
            </a:r>
            <a:endParaRPr lang="en-US" sz="2000" dirty="0"/>
          </a:p>
          <a:p>
            <a:pPr lvl="1">
              <a:spcBef>
                <a:spcPts val="200"/>
              </a:spcBef>
            </a:pPr>
            <a:r>
              <a:rPr lang="en-US" sz="2000" dirty="0"/>
              <a:t>They want to join your council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Prospects see delays as “You aren’t interested in them”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Call them within 1-2 weeks 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Don’t make this too complicated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Just follow your normal council process to “Admit” new members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The hardest part of Membership work is already done</a:t>
            </a:r>
            <a:endParaRPr lang="en-US" sz="2000" dirty="0"/>
          </a:p>
          <a:p>
            <a:pPr lvl="1">
              <a:spcBef>
                <a:spcPts val="200"/>
              </a:spcBef>
            </a:pPr>
            <a:r>
              <a:rPr lang="en-US" sz="2000" dirty="0"/>
              <a:t>These men already want to join your council</a:t>
            </a:r>
          </a:p>
          <a:p>
            <a:pPr lvl="1">
              <a:spcBef>
                <a:spcPts val="200"/>
              </a:spcBef>
            </a:pPr>
            <a:r>
              <a:rPr lang="en-US" sz="2000" dirty="0"/>
              <a:t>Just vet them, get them through an exemplification, process the paperwork &amp; get them actively engaged.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Remember why you’re doing all this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Strengthen your church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Grow the Order</a:t>
            </a:r>
          </a:p>
          <a:p>
            <a:pPr lvl="2">
              <a:spcBef>
                <a:spcPts val="200"/>
              </a:spcBef>
            </a:pPr>
            <a:r>
              <a:rPr lang="en-US" sz="2000" dirty="0"/>
              <a:t>Help these men become better Catholics, husbands, fathers and men</a:t>
            </a:r>
          </a:p>
          <a:p>
            <a:pPr lvl="2">
              <a:spcBef>
                <a:spcPts val="200"/>
              </a:spcBef>
            </a:pPr>
            <a:endParaRPr lang="en-US" sz="2000" dirty="0"/>
          </a:p>
          <a:p>
            <a:pPr lvl="1">
              <a:spcBef>
                <a:spcPts val="200"/>
              </a:spcBef>
            </a:pPr>
            <a:endParaRPr lang="en-US" sz="20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3E6A3E38-E233-4CB2-B81C-846D62D070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9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5463169" cy="43434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/>
              <a:t>Why do we recruit?</a:t>
            </a:r>
          </a:p>
          <a:p>
            <a:pPr>
              <a:spcBef>
                <a:spcPts val="200"/>
              </a:spcBef>
            </a:pPr>
            <a:r>
              <a:rPr lang="en-US" dirty="0"/>
              <a:t>Prospect Point of View</a:t>
            </a:r>
          </a:p>
          <a:p>
            <a:pPr>
              <a:spcBef>
                <a:spcPts val="200"/>
              </a:spcBef>
            </a:pPr>
            <a:r>
              <a:rPr lang="en-US" dirty="0"/>
              <a:t>Roles and Responsibilities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042"/>
            <a:ext cx="5463169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4F881-BCE5-45AB-8E3B-BBC43EEC7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369" y="298484"/>
            <a:ext cx="5118692" cy="5797515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id="{6B879901-DBCA-4CFE-BC90-E018ADAAAD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36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B9A7B72-91E6-479B-8B77-0AB6050CF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52400"/>
            <a:ext cx="2651496" cy="2667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4F909C-5170-46DF-8E9A-E71DB4B4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8458200" cy="1143000"/>
          </a:xfrm>
        </p:spPr>
        <p:txBody>
          <a:bodyPr/>
          <a:lstStyle/>
          <a:p>
            <a:r>
              <a:rPr lang="en-US" dirty="0"/>
              <a:t>Why do we recruit?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C8B1-0D53-493B-8201-000E81A5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219200"/>
            <a:ext cx="7955125" cy="46482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To strengthen our Parishes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To provide charity in our communities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To help men become better Catholics, husbands and Fathers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To strengthen Catholic families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To “</a:t>
            </a:r>
            <a:r>
              <a:rPr lang="en-US" sz="2800" b="1" dirty="0" err="1"/>
              <a:t>Vivat</a:t>
            </a:r>
            <a:r>
              <a:rPr lang="en-US" sz="2800" b="1" dirty="0"/>
              <a:t> Jesus” though our actions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Bring men and their families back to the Church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Evangelize – Tell your story why you are a knight and how being a Knight has helped you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AAE1F8-93AA-4E70-A2AD-ADE5E107CCF4}"/>
              </a:ext>
            </a:extLst>
          </p:cNvPr>
          <p:cNvSpPr/>
          <p:nvPr/>
        </p:nvSpPr>
        <p:spPr>
          <a:xfrm>
            <a:off x="9296399" y="3023566"/>
            <a:ext cx="2651496" cy="26670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Click on the link below to see why men want to join the Knights of Columbus.  Keep these reasons in mind as you recruit.</a:t>
            </a:r>
            <a:endParaRPr lang="en-US" dirty="0"/>
          </a:p>
        </p:txBody>
      </p:sp>
      <p:pic>
        <p:nvPicPr>
          <p:cNvPr id="7" name="Picture 2" descr="tip-uai-516x516 -">
            <a:extLst>
              <a:ext uri="{FF2B5EF4-FFF2-40B4-BE49-F238E27FC236}">
                <a16:creationId xmlns:a16="http://schemas.microsoft.com/office/drawing/2014/main" id="{C55CC5DE-0D7B-4AD1-9144-55CA99A2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709" y="2904297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E69EBC98-622A-42FB-B5BE-D489FECD3D5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8026CD-FDEE-4944-AFF4-89AB96305BCB}"/>
              </a:ext>
            </a:extLst>
          </p:cNvPr>
          <p:cNvSpPr/>
          <p:nvPr/>
        </p:nvSpPr>
        <p:spPr bwMode="auto">
          <a:xfrm>
            <a:off x="11201400" y="457200"/>
            <a:ext cx="304800" cy="1905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D5715E18-FED3-45F5-889B-DC16632A09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9400" y="5162779"/>
            <a:ext cx="511848" cy="4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951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D90F1B5-039E-45BF-A669-C34A4B622E40}"/>
              </a:ext>
            </a:extLst>
          </p:cNvPr>
          <p:cNvSpPr/>
          <p:nvPr/>
        </p:nvSpPr>
        <p:spPr bwMode="auto">
          <a:xfrm>
            <a:off x="8581109" y="2371613"/>
            <a:ext cx="2802182" cy="2809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7641307" cy="1143000"/>
          </a:xfrm>
        </p:spPr>
        <p:txBody>
          <a:bodyPr/>
          <a:lstStyle/>
          <a:p>
            <a:r>
              <a:rPr lang="en-US" dirty="0"/>
              <a:t>Prospects point of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524000"/>
            <a:ext cx="9255252" cy="4224024"/>
          </a:xfrm>
        </p:spPr>
        <p:txBody>
          <a:bodyPr/>
          <a:lstStyle/>
          <a:p>
            <a:r>
              <a:rPr lang="en-US" b="1" dirty="0"/>
              <a:t>R</a:t>
            </a:r>
            <a:r>
              <a:rPr lang="en-US" dirty="0"/>
              <a:t>each out to me</a:t>
            </a:r>
          </a:p>
          <a:p>
            <a:r>
              <a:rPr lang="en-US" b="1" dirty="0"/>
              <a:t>E</a:t>
            </a:r>
            <a:r>
              <a:rPr lang="en-US" dirty="0"/>
              <a:t>ngage me as a friend</a:t>
            </a:r>
          </a:p>
          <a:p>
            <a:r>
              <a:rPr lang="en-US" b="1" dirty="0"/>
              <a:t>C</a:t>
            </a:r>
            <a:r>
              <a:rPr lang="en-US" dirty="0"/>
              <a:t>ommunicate with me early and often</a:t>
            </a:r>
          </a:p>
          <a:p>
            <a:r>
              <a:rPr lang="en-US" b="1" dirty="0"/>
              <a:t>R</a:t>
            </a:r>
            <a:r>
              <a:rPr lang="en-US" dirty="0"/>
              <a:t>elate to my perspective</a:t>
            </a:r>
          </a:p>
          <a:p>
            <a:r>
              <a:rPr lang="en-US" b="1" dirty="0"/>
              <a:t>U</a:t>
            </a:r>
            <a:r>
              <a:rPr lang="en-US" dirty="0"/>
              <a:t>nderstand my availability and offer choices</a:t>
            </a:r>
          </a:p>
          <a:p>
            <a:r>
              <a:rPr lang="en-US" b="1" dirty="0"/>
              <a:t>I</a:t>
            </a:r>
            <a:r>
              <a:rPr lang="en-US" dirty="0"/>
              <a:t>nclude my family and yours</a:t>
            </a:r>
          </a:p>
          <a:p>
            <a:r>
              <a:rPr lang="en-US" b="1" dirty="0"/>
              <a:t>T</a:t>
            </a:r>
            <a:r>
              <a:rPr lang="en-US" dirty="0"/>
              <a:t>hank me regularly and ask me to invite a friend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54601-F6D2-4F27-9630-D6A4CEFA85A5}"/>
              </a:ext>
            </a:extLst>
          </p:cNvPr>
          <p:cNvSpPr/>
          <p:nvPr/>
        </p:nvSpPr>
        <p:spPr bwMode="auto">
          <a:xfrm>
            <a:off x="11201400" y="281693"/>
            <a:ext cx="263652" cy="291870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6A036354-3997-49D4-ADE9-3668D49D17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6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295400"/>
            <a:ext cx="9448800" cy="41148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Roles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Grand Knight – Oversee the process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Financial Secretary – Member Management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Membership Director (and Team) – Work with Prospects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District Deputies – Help councils and communicate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accent2"/>
                </a:solidFill>
              </a:rPr>
              <a:t>Rise up and Answer the call</a:t>
            </a:r>
          </a:p>
          <a:p>
            <a:endParaRPr lang="en-US" sz="2400" dirty="0"/>
          </a:p>
          <a:p>
            <a:pPr>
              <a:spcBef>
                <a:spcPts val="200"/>
              </a:spcBef>
            </a:pPr>
            <a:r>
              <a:rPr lang="en-US" sz="2800" b="1" dirty="0"/>
              <a:t>Responsibilities – Get Online members to join your council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Educate and vet prospects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Get them involved with your council (meetings and activities)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Get them to (and through) the exemplification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Introduce them to the Council and help them become active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1143000"/>
          </a:xfrm>
        </p:spPr>
        <p:txBody>
          <a:bodyPr/>
          <a:lstStyle/>
          <a:p>
            <a:r>
              <a:rPr lang="en-US" dirty="0"/>
              <a:t>Roles &amp; Responsibilities</a:t>
            </a:r>
          </a:p>
        </p:txBody>
      </p:sp>
      <p:pic>
        <p:nvPicPr>
          <p:cNvPr id="6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D6E303F2-D8B2-4433-ACE3-050D8988E3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0658DAC-CCB1-4BB2-B93D-8E88B9A6DB27}"/>
              </a:ext>
            </a:extLst>
          </p:cNvPr>
          <p:cNvSpPr/>
          <p:nvPr/>
        </p:nvSpPr>
        <p:spPr>
          <a:xfrm>
            <a:off x="9438818" y="286663"/>
            <a:ext cx="2144485" cy="3119146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rgbClr val="0000CC"/>
              </a:solidFill>
              <a:latin typeface="pt-sans-pro"/>
              <a:hlinkClick r:id="rId5"/>
            </a:endParaRPr>
          </a:p>
          <a:p>
            <a:pPr algn="ctr"/>
            <a:r>
              <a:rPr lang="en-US" b="1" dirty="0">
                <a:hlinkClick r:id="rId6"/>
              </a:rPr>
              <a:t>Duties Responsibilities</a:t>
            </a:r>
            <a:r>
              <a:rPr lang="en-US" dirty="0">
                <a:hlinkClick r:id="rId6"/>
              </a:rPr>
              <a:t> Council Officers Directors</a:t>
            </a:r>
            <a:endParaRPr lang="en-US" sz="1400" dirty="0"/>
          </a:p>
        </p:txBody>
      </p:sp>
      <p:pic>
        <p:nvPicPr>
          <p:cNvPr id="9" name="Picture 2" descr="tip-uai-516x516 -">
            <a:extLst>
              <a:ext uri="{FF2B5EF4-FFF2-40B4-BE49-F238E27FC236}">
                <a16:creationId xmlns:a16="http://schemas.microsoft.com/office/drawing/2014/main" id="{D16EC4EE-3A86-471F-B8A1-3ED155DA0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86" y="325455"/>
            <a:ext cx="1768070" cy="176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7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52600"/>
            <a:ext cx="10210799" cy="44958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Reports are sent to Councils (and District Deputies) 3 ways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Officers Online (District Deputies, Grand Knights &amp; Financial Secretaries)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Monthly Online Member Reports sent to DDs from SDRRs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E-mail communication from Doug </a:t>
            </a:r>
            <a:r>
              <a:rPr lang="en-US" dirty="0" err="1"/>
              <a:t>Kokot</a:t>
            </a:r>
            <a:r>
              <a:rPr lang="en-US" dirty="0"/>
              <a:t> for each Online Member</a:t>
            </a:r>
          </a:p>
          <a:p>
            <a:pPr>
              <a:spcBef>
                <a:spcPts val="200"/>
              </a:spcBef>
            </a:pPr>
            <a:endParaRPr lang="en-US" sz="2800" b="1" dirty="0"/>
          </a:p>
          <a:p>
            <a:pPr>
              <a:spcBef>
                <a:spcPts val="200"/>
              </a:spcBef>
            </a:pPr>
            <a:r>
              <a:rPr lang="en-US" sz="2800" b="1" dirty="0"/>
              <a:t>These men are already Knights – Bring them into your councils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Each one counts toward your membership quota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Recruiting is already done – All you need to do is Admit these men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Get them active in your council programs and meetings</a:t>
            </a:r>
          </a:p>
          <a:p>
            <a:pPr lvl="1">
              <a:spcBef>
                <a:spcPts val="200"/>
              </a:spcBef>
            </a:pPr>
            <a:endParaRPr lang="en-US" sz="2000" b="1" dirty="0"/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View Online Member Reports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114F7264-1AB0-4575-9332-1F1DEE2B17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7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5FB5-8B36-450F-A45E-0A05511C1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414389"/>
            <a:ext cx="7613952" cy="44958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800" b="1" dirty="0"/>
              <a:t>Go to Supreme Website (www.kofc.org)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Click on Sign In              – Login to Officers Online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Only District Deputies, Grand Knights and Financial Secretaries have access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Enter User Name &amp; Password and Sign In</a:t>
            </a:r>
          </a:p>
          <a:p>
            <a:pPr>
              <a:spcBef>
                <a:spcPts val="200"/>
              </a:spcBef>
            </a:pPr>
            <a:r>
              <a:rPr lang="en-US" sz="2800" b="1" dirty="0"/>
              <a:t>Click on the Prospect Tab</a:t>
            </a:r>
            <a:endParaRPr lang="en-US" sz="2800" dirty="0"/>
          </a:p>
          <a:p>
            <a:pPr marL="0" indent="0">
              <a:spcBef>
                <a:spcPts val="200"/>
              </a:spcBef>
              <a:buNone/>
            </a:pP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Officers Online Reports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817B1A-93ED-4E88-8FFA-00F3300F3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981200"/>
            <a:ext cx="959555" cy="30480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52EEF966-A389-47ED-A8A1-D6C3CDBC0F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D6F7557-81E2-4A2E-8E76-F2F75E9C882C}"/>
              </a:ext>
            </a:extLst>
          </p:cNvPr>
          <p:cNvSpPr/>
          <p:nvPr/>
        </p:nvSpPr>
        <p:spPr>
          <a:xfrm>
            <a:off x="8458200" y="2024269"/>
            <a:ext cx="3032496" cy="26670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Watch the first 2 minutes of this 7 minute YouTube video to see how to login to Officers Online</a:t>
            </a:r>
            <a:endParaRPr lang="en-US" dirty="0"/>
          </a:p>
        </p:txBody>
      </p:sp>
      <p:pic>
        <p:nvPicPr>
          <p:cNvPr id="10" name="Picture 2" descr="tip-uai-516x516 -">
            <a:extLst>
              <a:ext uri="{FF2B5EF4-FFF2-40B4-BE49-F238E27FC236}">
                <a16:creationId xmlns:a16="http://schemas.microsoft.com/office/drawing/2014/main" id="{BE787FE5-768A-4CD3-81CB-DB2D2D59E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010" y="1905000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7"/>
            <a:extLst>
              <a:ext uri="{FF2B5EF4-FFF2-40B4-BE49-F238E27FC236}">
                <a16:creationId xmlns:a16="http://schemas.microsoft.com/office/drawing/2014/main" id="{C072D2B9-7A0E-452F-AC7F-FDAF8792F1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18523" y="4114800"/>
            <a:ext cx="511848" cy="4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64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67FA2-B062-4794-9CDF-E31B1267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66700"/>
            <a:ext cx="10210800" cy="1143000"/>
          </a:xfrm>
        </p:spPr>
        <p:txBody>
          <a:bodyPr/>
          <a:lstStyle/>
          <a:p>
            <a:r>
              <a:rPr lang="en-US" dirty="0"/>
              <a:t>Click on Prospect Tab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9E4569-BFF7-46F2-8684-F11E8A892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462" y="1143000"/>
            <a:ext cx="5787075" cy="3162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DD14D9-DCEE-4C62-95D0-67F788D83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461" y="4338203"/>
            <a:ext cx="5787075" cy="1158622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897C6C0-1081-4CC1-AF9C-AF922AF5A6D5}"/>
              </a:ext>
            </a:extLst>
          </p:cNvPr>
          <p:cNvSpPr/>
          <p:nvPr/>
        </p:nvSpPr>
        <p:spPr bwMode="auto">
          <a:xfrm>
            <a:off x="5448298" y="4278568"/>
            <a:ext cx="1295400" cy="54002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FAED8977-69C5-4FFC-BE92-AD27341F80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991600" y="6257716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9378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 (1)</Template>
  <TotalTime>2133</TotalTime>
  <Words>1220</Words>
  <Application>Microsoft Office PowerPoint</Application>
  <PresentationFormat>Widescreen</PresentationFormat>
  <Paragraphs>214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Bookman Old Style</vt:lpstr>
      <vt:lpstr>Calibri</vt:lpstr>
      <vt:lpstr>pt-sans-pro</vt:lpstr>
      <vt:lpstr>Times</vt:lpstr>
      <vt:lpstr>Times New Roman</vt:lpstr>
      <vt:lpstr>Trump Mediaeval</vt:lpstr>
      <vt:lpstr>Blank Presentation</vt:lpstr>
      <vt:lpstr>Bringing Online Members into your council</vt:lpstr>
      <vt:lpstr>PowerPoint Presentation</vt:lpstr>
      <vt:lpstr>Overview</vt:lpstr>
      <vt:lpstr>Why do we recruit?</vt:lpstr>
      <vt:lpstr>Prospects point of view</vt:lpstr>
      <vt:lpstr>Roles &amp; Responsibilities</vt:lpstr>
      <vt:lpstr>View Online Member Reports</vt:lpstr>
      <vt:lpstr>Officers Online Reports</vt:lpstr>
      <vt:lpstr>Click on Prospect Tab</vt:lpstr>
      <vt:lpstr>Prospect Report</vt:lpstr>
      <vt:lpstr>Prospect Report (Member Name)</vt:lpstr>
      <vt:lpstr>Prospect Report (Reject)</vt:lpstr>
      <vt:lpstr>Monthly Online Member Reports</vt:lpstr>
      <vt:lpstr>E-mail communication from Doug Kokot </vt:lpstr>
      <vt:lpstr>Contact the Online Members</vt:lpstr>
      <vt:lpstr>Ask them to Join</vt:lpstr>
      <vt:lpstr>Exemplification</vt:lpstr>
      <vt:lpstr>Update the Candidate Tab Financial Secretary</vt:lpstr>
      <vt:lpstr>Update Member Management Financial Secretary</vt:lpstr>
      <vt:lpstr>Welcome (Man &amp; family)</vt:lpstr>
      <vt:lpstr>Summary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Deputy</dc:title>
  <dc:creator>Jim Escott</dc:creator>
  <cp:lastModifiedBy>Jim Escott</cp:lastModifiedBy>
  <cp:revision>250</cp:revision>
  <cp:lastPrinted>2016-06-08T13:53:49Z</cp:lastPrinted>
  <dcterms:created xsi:type="dcterms:W3CDTF">2020-05-18T16:01:53Z</dcterms:created>
  <dcterms:modified xsi:type="dcterms:W3CDTF">2020-10-21T17:33:15Z</dcterms:modified>
</cp:coreProperties>
</file>