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439" r:id="rId2"/>
    <p:sldId id="556" r:id="rId3"/>
    <p:sldId id="258" r:id="rId4"/>
    <p:sldId id="2189" r:id="rId5"/>
    <p:sldId id="536" r:id="rId6"/>
    <p:sldId id="527" r:id="rId7"/>
    <p:sldId id="441" r:id="rId8"/>
    <p:sldId id="506" r:id="rId9"/>
    <p:sldId id="497" r:id="rId10"/>
    <p:sldId id="2207" r:id="rId11"/>
    <p:sldId id="571" r:id="rId12"/>
    <p:sldId id="600" r:id="rId13"/>
    <p:sldId id="574" r:id="rId14"/>
    <p:sldId id="518" r:id="rId15"/>
    <p:sldId id="2208" r:id="rId16"/>
    <p:sldId id="495" r:id="rId17"/>
    <p:sldId id="442" r:id="rId18"/>
    <p:sldId id="457" r:id="rId19"/>
    <p:sldId id="458" r:id="rId20"/>
    <p:sldId id="459" r:id="rId21"/>
    <p:sldId id="460" r:id="rId22"/>
    <p:sldId id="440" r:id="rId23"/>
    <p:sldId id="2209" r:id="rId24"/>
    <p:sldId id="554" r:id="rId25"/>
    <p:sldId id="446" r:id="rId26"/>
    <p:sldId id="447" r:id="rId27"/>
    <p:sldId id="448" r:id="rId28"/>
    <p:sldId id="449" r:id="rId29"/>
    <p:sldId id="450" r:id="rId30"/>
    <p:sldId id="485" r:id="rId31"/>
    <p:sldId id="490" r:id="rId32"/>
    <p:sldId id="492" r:id="rId33"/>
    <p:sldId id="491" r:id="rId34"/>
    <p:sldId id="488" r:id="rId35"/>
    <p:sldId id="540" r:id="rId3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cugliano, Zach" initials="MZ" lastIdx="6" clrIdx="0">
    <p:extLst>
      <p:ext uri="{19B8F6BF-5375-455C-9EA6-DF929625EA0E}">
        <p15:presenceInfo xmlns:p15="http://schemas.microsoft.com/office/powerpoint/2012/main" userId="S::Zach.Mercugliano@kofc.org::f5a2bc3d-ffcc-4d06-afab-76d416a1d1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23B80"/>
    <a:srgbClr val="BC5726"/>
    <a:srgbClr val="E9E7E3"/>
    <a:srgbClr val="F2F3F6"/>
    <a:srgbClr val="DAEDEF"/>
    <a:srgbClr val="A8CBDC"/>
    <a:srgbClr val="415DBA"/>
    <a:srgbClr val="2D2D8A"/>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CB3509-C1D5-4137-9F55-B74D09600157}" v="23" dt="2025-06-27T14:31:35.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87468" autoAdjust="0"/>
  </p:normalViewPr>
  <p:slideViewPr>
    <p:cSldViewPr>
      <p:cViewPr varScale="1">
        <p:scale>
          <a:sx n="86" d="100"/>
          <a:sy n="86" d="100"/>
        </p:scale>
        <p:origin x="210"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cap="all" spc="50" baseline="0">
              <a:solidFill>
                <a:schemeClr val="tx1"/>
              </a:solidFill>
              <a:effectLst>
                <a:outerShdw blurRad="38100" dist="38100" dir="2700000" algn="tl">
                  <a:srgbClr val="000000">
                    <a:alpha val="43137"/>
                  </a:srgbClr>
                </a:outerShdw>
              </a:effectLst>
              <a:latin typeface="+mn-lt"/>
              <a:ea typeface="+mn-ea"/>
              <a:cs typeface="+mn-cs"/>
            </a:defRPr>
          </a:pPr>
          <a:endParaRPr lang="en-US"/>
        </a:p>
      </c:txPr>
    </c:title>
    <c:autoTitleDeleted val="0"/>
    <c:plotArea>
      <c:layout/>
      <c:pieChart>
        <c:varyColors val="1"/>
        <c:ser>
          <c:idx val="0"/>
          <c:order val="0"/>
          <c:tx>
            <c:strRef>
              <c:f>Sheet1!$B$1</c:f>
              <c:strCache>
                <c:ptCount val="1"/>
                <c:pt idx="0">
                  <c:v>Michigan</c:v>
                </c:pt>
              </c:strCache>
            </c:strRef>
          </c:tx>
          <c:dPt>
            <c:idx val="0"/>
            <c:bubble3D val="0"/>
            <c:explosion val="7"/>
            <c:spPr>
              <a:solidFill>
                <a:srgbClr val="415DBA"/>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BDC0-48F6-A500-54FD2EE46E8C}"/>
              </c:ext>
            </c:extLst>
          </c:dPt>
          <c:dPt>
            <c:idx val="1"/>
            <c:bubble3D val="0"/>
            <c:spPr>
              <a:solidFill>
                <a:srgbClr val="FF99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DC0-48F6-A500-54FD2EE46E8C}"/>
              </c:ext>
            </c:extLst>
          </c:dPt>
          <c:dLbls>
            <c:dLbl>
              <c:idx val="1"/>
              <c:layout>
                <c:manualLayout>
                  <c:x val="2.5936309372618697E-2"/>
                  <c:y val="-7.99720521045980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DC0-48F6-A500-54FD2EE46E8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Total Members</c:v>
                </c:pt>
                <c:pt idx="1">
                  <c:v>18+ Catholic Men</c:v>
                </c:pt>
              </c:strCache>
            </c:strRef>
          </c:cat>
          <c:val>
            <c:numRef>
              <c:f>Sheet1!$B$2:$B$3</c:f>
              <c:numCache>
                <c:formatCode>General</c:formatCode>
                <c:ptCount val="2"/>
                <c:pt idx="0">
                  <c:v>64772</c:v>
                </c:pt>
                <c:pt idx="1">
                  <c:v>779156</c:v>
                </c:pt>
              </c:numCache>
            </c:numRef>
          </c:val>
          <c:extLst>
            <c:ext xmlns:c16="http://schemas.microsoft.com/office/drawing/2014/chart" uri="{C3380CC4-5D6E-409C-BE32-E72D297353CC}">
              <c16:uniqueId val="{00000000-BDC0-48F6-A500-54FD2EE46E8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effectLst/>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170583" cy="480226"/>
          </a:xfrm>
          <a:prstGeom prst="rect">
            <a:avLst/>
          </a:prstGeom>
        </p:spPr>
        <p:txBody>
          <a:bodyPr vert="horz" lIns="95207" tIns="47604" rIns="95207" bIns="47604" rtlCol="0"/>
          <a:lstStyle>
            <a:lvl1pPr algn="l">
              <a:defRPr sz="1200"/>
            </a:lvl1pPr>
          </a:lstStyle>
          <a:p>
            <a:endParaRPr lang="en-US"/>
          </a:p>
        </p:txBody>
      </p:sp>
      <p:sp>
        <p:nvSpPr>
          <p:cNvPr id="3" name="Date Placeholder 2"/>
          <p:cNvSpPr>
            <a:spLocks noGrp="1"/>
          </p:cNvSpPr>
          <p:nvPr>
            <p:ph type="dt" sz="quarter" idx="1"/>
          </p:nvPr>
        </p:nvSpPr>
        <p:spPr>
          <a:xfrm>
            <a:off x="4142964" y="2"/>
            <a:ext cx="3170583" cy="480226"/>
          </a:xfrm>
          <a:prstGeom prst="rect">
            <a:avLst/>
          </a:prstGeom>
        </p:spPr>
        <p:txBody>
          <a:bodyPr vert="horz" lIns="95207" tIns="47604" rIns="95207" bIns="47604" rtlCol="0"/>
          <a:lstStyle>
            <a:lvl1pPr algn="r">
              <a:defRPr sz="1200"/>
            </a:lvl1pPr>
          </a:lstStyle>
          <a:p>
            <a:fld id="{FD623786-A03A-453B-91CF-4ACE313674A4}" type="datetimeFigureOut">
              <a:rPr lang="en-US" smtClean="0"/>
              <a:pPr/>
              <a:t>7/3/2025</a:t>
            </a:fld>
            <a:endParaRPr lang="en-US"/>
          </a:p>
        </p:txBody>
      </p:sp>
      <p:sp>
        <p:nvSpPr>
          <p:cNvPr id="4" name="Footer Placeholder 3"/>
          <p:cNvSpPr>
            <a:spLocks noGrp="1"/>
          </p:cNvSpPr>
          <p:nvPr>
            <p:ph type="ftr" sz="quarter" idx="2"/>
          </p:nvPr>
        </p:nvSpPr>
        <p:spPr>
          <a:xfrm>
            <a:off x="2" y="9119327"/>
            <a:ext cx="3170583" cy="480226"/>
          </a:xfrm>
          <a:prstGeom prst="rect">
            <a:avLst/>
          </a:prstGeom>
        </p:spPr>
        <p:txBody>
          <a:bodyPr vert="horz" lIns="95207" tIns="47604" rIns="95207" bIns="47604" rtlCol="0" anchor="b"/>
          <a:lstStyle>
            <a:lvl1pPr algn="l">
              <a:defRPr sz="1200"/>
            </a:lvl1pPr>
          </a:lstStyle>
          <a:p>
            <a:endParaRPr lang="en-US"/>
          </a:p>
        </p:txBody>
      </p:sp>
      <p:sp>
        <p:nvSpPr>
          <p:cNvPr id="5" name="Slide Number Placeholder 4"/>
          <p:cNvSpPr>
            <a:spLocks noGrp="1"/>
          </p:cNvSpPr>
          <p:nvPr>
            <p:ph type="sldNum" sz="quarter" idx="3"/>
          </p:nvPr>
        </p:nvSpPr>
        <p:spPr>
          <a:xfrm>
            <a:off x="4142964" y="9119327"/>
            <a:ext cx="3170583" cy="480226"/>
          </a:xfrm>
          <a:prstGeom prst="rect">
            <a:avLst/>
          </a:prstGeom>
        </p:spPr>
        <p:txBody>
          <a:bodyPr vert="horz" lIns="95207" tIns="47604" rIns="95207" bIns="47604" rtlCol="0" anchor="b"/>
          <a:lstStyle>
            <a:lvl1pPr algn="r">
              <a:defRPr sz="1200"/>
            </a:lvl1pPr>
          </a:lstStyle>
          <a:p>
            <a:fld id="{91D5CC87-457D-4937-94F1-F4A1BB839706}" type="slidenum">
              <a:rPr lang="en-US" smtClean="0"/>
              <a:pPr/>
              <a:t>‹#›</a:t>
            </a:fld>
            <a:endParaRPr lang="en-US"/>
          </a:p>
        </p:txBody>
      </p:sp>
    </p:spTree>
    <p:extLst>
      <p:ext uri="{BB962C8B-B14F-4D97-AF65-F5344CB8AC3E}">
        <p14:creationId xmlns:p14="http://schemas.microsoft.com/office/powerpoint/2010/main" val="4097832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170583" cy="480226"/>
          </a:xfrm>
          <a:prstGeom prst="rect">
            <a:avLst/>
          </a:prstGeom>
        </p:spPr>
        <p:txBody>
          <a:bodyPr vert="horz" lIns="95207" tIns="47604" rIns="95207" bIns="47604" rtlCol="0"/>
          <a:lstStyle>
            <a:lvl1pPr algn="l">
              <a:defRPr sz="1200"/>
            </a:lvl1pPr>
          </a:lstStyle>
          <a:p>
            <a:endParaRPr lang="en-US"/>
          </a:p>
        </p:txBody>
      </p:sp>
      <p:sp>
        <p:nvSpPr>
          <p:cNvPr id="3" name="Date Placeholder 2"/>
          <p:cNvSpPr>
            <a:spLocks noGrp="1"/>
          </p:cNvSpPr>
          <p:nvPr>
            <p:ph type="dt" idx="1"/>
          </p:nvPr>
        </p:nvSpPr>
        <p:spPr>
          <a:xfrm>
            <a:off x="4142965" y="3"/>
            <a:ext cx="3170583" cy="480226"/>
          </a:xfrm>
          <a:prstGeom prst="rect">
            <a:avLst/>
          </a:prstGeom>
        </p:spPr>
        <p:txBody>
          <a:bodyPr vert="horz" lIns="95207" tIns="47604" rIns="95207" bIns="47604" rtlCol="0"/>
          <a:lstStyle>
            <a:lvl1pPr algn="r">
              <a:defRPr sz="1200"/>
            </a:lvl1pPr>
          </a:lstStyle>
          <a:p>
            <a:fld id="{96E66549-9010-4B58-AFBC-2DF9F75BDFBA}" type="datetimeFigureOut">
              <a:rPr lang="en-US" smtClean="0"/>
              <a:pPr/>
              <a:t>7/3/2025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5207" tIns="47604" rIns="95207" bIns="47604" rtlCol="0" anchor="ctr"/>
          <a:lstStyle/>
          <a:p>
            <a:endParaRPr lang="en-US"/>
          </a:p>
        </p:txBody>
      </p:sp>
      <p:sp>
        <p:nvSpPr>
          <p:cNvPr id="5" name="Notes Placeholder 4"/>
          <p:cNvSpPr>
            <a:spLocks noGrp="1"/>
          </p:cNvSpPr>
          <p:nvPr>
            <p:ph type="body" sz="quarter" idx="3"/>
          </p:nvPr>
        </p:nvSpPr>
        <p:spPr>
          <a:xfrm>
            <a:off x="732183" y="4561316"/>
            <a:ext cx="5850835" cy="4320375"/>
          </a:xfrm>
          <a:prstGeom prst="rect">
            <a:avLst/>
          </a:prstGeom>
        </p:spPr>
        <p:txBody>
          <a:bodyPr vert="horz" lIns="95207" tIns="47604" rIns="95207" bIns="47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119327"/>
            <a:ext cx="3170583" cy="480226"/>
          </a:xfrm>
          <a:prstGeom prst="rect">
            <a:avLst/>
          </a:prstGeom>
        </p:spPr>
        <p:txBody>
          <a:bodyPr vert="horz" lIns="95207" tIns="47604" rIns="95207" bIns="47604" rtlCol="0" anchor="b"/>
          <a:lstStyle>
            <a:lvl1pPr algn="l">
              <a:defRPr sz="1200"/>
            </a:lvl1pPr>
          </a:lstStyle>
          <a:p>
            <a:endParaRPr lang="en-US"/>
          </a:p>
        </p:txBody>
      </p:sp>
      <p:sp>
        <p:nvSpPr>
          <p:cNvPr id="7" name="Slide Number Placeholder 6"/>
          <p:cNvSpPr>
            <a:spLocks noGrp="1"/>
          </p:cNvSpPr>
          <p:nvPr>
            <p:ph type="sldNum" sz="quarter" idx="5"/>
          </p:nvPr>
        </p:nvSpPr>
        <p:spPr>
          <a:xfrm>
            <a:off x="4142965" y="9119327"/>
            <a:ext cx="3170583" cy="480226"/>
          </a:xfrm>
          <a:prstGeom prst="rect">
            <a:avLst/>
          </a:prstGeom>
        </p:spPr>
        <p:txBody>
          <a:bodyPr vert="horz" lIns="95207" tIns="47604" rIns="95207" bIns="47604" rtlCol="0" anchor="b"/>
          <a:lstStyle>
            <a:lvl1pPr algn="r">
              <a:defRPr sz="1200"/>
            </a:lvl1pPr>
          </a:lstStyle>
          <a:p>
            <a:fld id="{7B1A91C7-F043-4CC1-AB1B-E4118A849957}" type="slidenum">
              <a:rPr lang="en-US" smtClean="0"/>
              <a:pPr/>
              <a:t>‹#›</a:t>
            </a:fld>
            <a:endParaRPr lang="en-US"/>
          </a:p>
        </p:txBody>
      </p:sp>
    </p:spTree>
    <p:extLst>
      <p:ext uri="{BB962C8B-B14F-4D97-AF65-F5344CB8AC3E}">
        <p14:creationId xmlns:p14="http://schemas.microsoft.com/office/powerpoint/2010/main" val="425628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1A91C7-F043-4CC1-AB1B-E4118A849957}" type="slidenum">
              <a:rPr lang="en-US" smtClean="0"/>
              <a:pPr/>
              <a:t>15</a:t>
            </a:fld>
            <a:endParaRPr lang="en-US"/>
          </a:p>
        </p:txBody>
      </p:sp>
    </p:spTree>
    <p:extLst>
      <p:ext uri="{BB962C8B-B14F-4D97-AF65-F5344CB8AC3E}">
        <p14:creationId xmlns:p14="http://schemas.microsoft.com/office/powerpoint/2010/main" val="792481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32" y="4750065"/>
            <a:ext cx="5973849" cy="4499523"/>
          </a:xfrm>
          <a:prstGeom prst="rect">
            <a:avLst/>
          </a:prstGeom>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729F314C-C760-433C-9BEC-0E6190442E21}" type="slidenum">
              <a:rPr lang="en-US" smtClean="0"/>
              <a:pPr>
                <a:defRPr/>
              </a:pPr>
              <a:t>25</a:t>
            </a:fld>
            <a:endParaRPr lang="en-US"/>
          </a:p>
        </p:txBody>
      </p:sp>
    </p:spTree>
    <p:extLst>
      <p:ext uri="{BB962C8B-B14F-4D97-AF65-F5344CB8AC3E}">
        <p14:creationId xmlns:p14="http://schemas.microsoft.com/office/powerpoint/2010/main" val="4008692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32" y="4811422"/>
            <a:ext cx="5973849" cy="3938787"/>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9F314C-C760-433C-9BEC-0E6190442E21}" type="slidenum">
              <a:rPr lang="en-US" smtClean="0"/>
              <a:pPr>
                <a:defRPr/>
              </a:pPr>
              <a:t>26</a:t>
            </a:fld>
            <a:endParaRPr lang="en-US"/>
          </a:p>
        </p:txBody>
      </p:sp>
    </p:spTree>
    <p:extLst>
      <p:ext uri="{BB962C8B-B14F-4D97-AF65-F5344CB8AC3E}">
        <p14:creationId xmlns:p14="http://schemas.microsoft.com/office/powerpoint/2010/main" val="4126877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32" y="4811422"/>
            <a:ext cx="5973849" cy="3938787"/>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9F314C-C760-433C-9BEC-0E6190442E21}" type="slidenum">
              <a:rPr lang="en-US" smtClean="0"/>
              <a:pPr>
                <a:defRPr/>
              </a:pPr>
              <a:t>27</a:t>
            </a:fld>
            <a:endParaRPr lang="en-US"/>
          </a:p>
        </p:txBody>
      </p:sp>
    </p:spTree>
    <p:extLst>
      <p:ext uri="{BB962C8B-B14F-4D97-AF65-F5344CB8AC3E}">
        <p14:creationId xmlns:p14="http://schemas.microsoft.com/office/powerpoint/2010/main" val="2872706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32" y="4811422"/>
            <a:ext cx="5973849" cy="3938787"/>
          </a:xfrm>
          <a:prstGeom prst="rect">
            <a:avLst/>
          </a:prstGeom>
        </p:spPr>
        <p:txBody>
          <a:bodyPr/>
          <a:lstStyle/>
          <a:p>
            <a:pPr defTabSz="0" eaLnBrk="0" hangingPunct="0">
              <a:defRPr/>
            </a:pPr>
            <a:r>
              <a:rPr lang="en-US" dirty="0">
                <a:solidFill>
                  <a:schemeClr val="bg1"/>
                </a:solidFill>
                <a:latin typeface="Arial" pitchFamily="34" charset="0"/>
              </a:rPr>
              <a:t>Grand knights should ask the pastors of all the parishes the council serves if they can regularly give them a list of RCIA graduates.  (The grand knight should assure the pastor that RCIA members will not be coerced into joining.)  The grand knight should give the list to the membership director who can contact the men personally.  Along with other recruitment materials, give these prospects copies of the Faith-Based Recruitment flyer (#4497) that details how K of C membership can help men and their families grow the Faith. Men recently admitted to the Church are promising prospects. Approach them and you are sure to increase your membership!</a:t>
            </a:r>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a:defRPr/>
            </a:pPr>
            <a:fld id="{729F314C-C760-433C-9BEC-0E6190442E21}" type="slidenum">
              <a:rPr lang="en-US" smtClean="0"/>
              <a:pPr>
                <a:defRPr/>
              </a:pPr>
              <a:t>28</a:t>
            </a:fld>
            <a:endParaRPr lang="en-US"/>
          </a:p>
        </p:txBody>
      </p:sp>
    </p:spTree>
    <p:extLst>
      <p:ext uri="{BB962C8B-B14F-4D97-AF65-F5344CB8AC3E}">
        <p14:creationId xmlns:p14="http://schemas.microsoft.com/office/powerpoint/2010/main" val="317832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32" y="4811422"/>
            <a:ext cx="5973849" cy="3938787"/>
          </a:xfrm>
          <a:prstGeom prst="rect">
            <a:avLst/>
          </a:prstGeom>
        </p:spPr>
        <p:txBody>
          <a:bodyPr>
            <a:normAutofit/>
          </a:bodyPr>
          <a:lstStyle/>
          <a:p>
            <a:r>
              <a:rPr lang="en-US" dirty="0">
                <a:latin typeface="Arial" pitchFamily="34" charset="0"/>
                <a:ea typeface="SimSun" charset="-122"/>
              </a:rPr>
              <a:t>The Rite of Christian Initiation for</a:t>
            </a:r>
          </a:p>
          <a:p>
            <a:r>
              <a:rPr lang="en-US" dirty="0">
                <a:latin typeface="Arial" pitchFamily="34" charset="0"/>
                <a:ea typeface="SimSun" charset="-122"/>
              </a:rPr>
              <a:t>Adults (RCIA) is the Catholic</a:t>
            </a:r>
          </a:p>
          <a:p>
            <a:r>
              <a:rPr lang="en-US" dirty="0">
                <a:latin typeface="Arial" pitchFamily="34" charset="0"/>
                <a:ea typeface="SimSun" charset="-122"/>
              </a:rPr>
              <a:t>Grand knights should ask the pastors of all the parishes the council serves if they can regularly give them a list of RCIA graduates. (The grand knight should assure the pastor that RCIA </a:t>
            </a:r>
            <a:r>
              <a:rPr lang="en-US" b="1" dirty="0">
                <a:latin typeface="Arial" pitchFamily="34" charset="0"/>
                <a:ea typeface="SimSun" charset="-122"/>
              </a:rPr>
              <a:t>members will not be coerced into joining.</a:t>
            </a:r>
            <a:r>
              <a:rPr lang="en-US" dirty="0">
                <a:latin typeface="Arial" pitchFamily="34" charset="0"/>
                <a:ea typeface="SimSun" charset="-122"/>
              </a:rPr>
              <a:t>) The grand knight should give the list to the membership director who can contact the men personally. </a:t>
            </a:r>
          </a:p>
          <a:p>
            <a:r>
              <a:rPr lang="en-US" dirty="0">
                <a:latin typeface="Arial" pitchFamily="34" charset="0"/>
                <a:ea typeface="SimSun" charset="-122"/>
              </a:rPr>
              <a:t>Along with other recruitment materials, give these prospects copies of the Faith-Based Recruitment flyer (#4497) that details how K of C membership can help men and their families grow the Faith. Men recently admitted to the Church are promising prospects.</a:t>
            </a:r>
          </a:p>
          <a:p>
            <a:r>
              <a:rPr lang="en-US" dirty="0">
                <a:latin typeface="Arial" pitchFamily="34" charset="0"/>
                <a:ea typeface="SimSun" charset="-122"/>
              </a:rPr>
              <a:t>Approach them and you are sure to increase your membership!</a:t>
            </a:r>
            <a:endParaRPr lang="en-US" dirty="0"/>
          </a:p>
        </p:txBody>
      </p:sp>
      <p:sp>
        <p:nvSpPr>
          <p:cNvPr id="4" name="Slide Number Placeholder 3"/>
          <p:cNvSpPr>
            <a:spLocks noGrp="1"/>
          </p:cNvSpPr>
          <p:nvPr>
            <p:ph type="sldNum" sz="quarter" idx="10"/>
          </p:nvPr>
        </p:nvSpPr>
        <p:spPr/>
        <p:txBody>
          <a:bodyPr/>
          <a:lstStyle/>
          <a:p>
            <a:pPr>
              <a:defRPr/>
            </a:pPr>
            <a:fld id="{729F314C-C760-433C-9BEC-0E6190442E21}" type="slidenum">
              <a:rPr lang="en-US" smtClean="0"/>
              <a:pPr>
                <a:defRPr/>
              </a:pPr>
              <a:t>29</a:t>
            </a:fld>
            <a:endParaRPr lang="en-US"/>
          </a:p>
        </p:txBody>
      </p:sp>
    </p:spTree>
    <p:extLst>
      <p:ext uri="{BB962C8B-B14F-4D97-AF65-F5344CB8AC3E}">
        <p14:creationId xmlns:p14="http://schemas.microsoft.com/office/powerpoint/2010/main" val="140048156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pic>
        <p:nvPicPr>
          <p:cNvPr id="4" name="Picture 18" descr="http://www.clker.com/cliparts/k/f/U/j/T/3/michigan-svg-md.png">
            <a:extLst>
              <a:ext uri="{FF2B5EF4-FFF2-40B4-BE49-F238E27FC236}">
                <a16:creationId xmlns:a16="http://schemas.microsoft.com/office/drawing/2014/main" id="{6DE5BFCD-AB09-40C9-82FB-F3F51B2D5C14}"/>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5" name="Text Box 17">
            <a:extLst>
              <a:ext uri="{FF2B5EF4-FFF2-40B4-BE49-F238E27FC236}">
                <a16:creationId xmlns:a16="http://schemas.microsoft.com/office/drawing/2014/main" id="{4E01B3D9-B931-46EB-AF87-61C0716EC435}"/>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8" descr="http://www.clker.com/cliparts/k/f/U/j/T/3/michigan-svg-md.png">
            <a:extLst>
              <a:ext uri="{FF2B5EF4-FFF2-40B4-BE49-F238E27FC236}">
                <a16:creationId xmlns:a16="http://schemas.microsoft.com/office/drawing/2014/main" id="{BCA6D764-C15B-3015-6510-F7D19021B452}"/>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5" name="Text Box 17">
            <a:extLst>
              <a:ext uri="{FF2B5EF4-FFF2-40B4-BE49-F238E27FC236}">
                <a16:creationId xmlns:a16="http://schemas.microsoft.com/office/drawing/2014/main" id="{2845784B-B95F-0C3A-587D-691917E78D4D}"/>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81000"/>
            <a:ext cx="23876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381000"/>
            <a:ext cx="695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0" y="381000"/>
            <a:ext cx="9550400" cy="1143000"/>
          </a:xfrm>
        </p:spPr>
        <p:txBody>
          <a:bodyPr/>
          <a:lstStyle/>
          <a:p>
            <a:r>
              <a:rPr lang="en-US"/>
              <a:t>Click to edit Master title style</a:t>
            </a:r>
          </a:p>
        </p:txBody>
      </p:sp>
      <p:sp>
        <p:nvSpPr>
          <p:cNvPr id="3" name="Text Placeholder 2"/>
          <p:cNvSpPr>
            <a:spLocks noGrp="1"/>
          </p:cNvSpPr>
          <p:nvPr>
            <p:ph type="body" sz="half" idx="1"/>
          </p:nvPr>
        </p:nvSpPr>
        <p:spPr>
          <a:xfrm>
            <a:off x="2133600" y="1752600"/>
            <a:ext cx="4622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752600"/>
            <a:ext cx="4622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10566400" cy="1143000"/>
          </a:xfrm>
        </p:spPr>
        <p:txBody>
          <a:bodyPr/>
          <a:lstStyle>
            <a:lvl1pPr>
              <a:defRPr b="1" i="1">
                <a:solidFill>
                  <a:schemeClr val="tx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1219200" y="1828800"/>
            <a:ext cx="9448800" cy="4114800"/>
          </a:xfrm>
        </p:spPr>
        <p:txBody>
          <a:bodyPr/>
          <a:lstStyle>
            <a:lvl2pPr>
              <a:defRPr sz="24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18" descr="http://www.clker.com/cliparts/k/f/U/j/T/3/michigan-svg-md.png">
            <a:extLst>
              <a:ext uri="{FF2B5EF4-FFF2-40B4-BE49-F238E27FC236}">
                <a16:creationId xmlns:a16="http://schemas.microsoft.com/office/drawing/2014/main" id="{FBAF21FF-91AE-4C5C-8078-79FE0B3D2761}"/>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5" name="Text Box 17">
            <a:extLst>
              <a:ext uri="{FF2B5EF4-FFF2-40B4-BE49-F238E27FC236}">
                <a16:creationId xmlns:a16="http://schemas.microsoft.com/office/drawing/2014/main" id="{FE263959-AC83-4A9A-90B7-E5E0BC686C10}"/>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4" name="Picture 18" descr="http://www.clker.com/cliparts/k/f/U/j/T/3/michigan-svg-md.png">
            <a:extLst>
              <a:ext uri="{FF2B5EF4-FFF2-40B4-BE49-F238E27FC236}">
                <a16:creationId xmlns:a16="http://schemas.microsoft.com/office/drawing/2014/main" id="{AB55A3FF-E60C-4186-BEEA-D96AAC00C845}"/>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5" name="Text Box 17">
            <a:extLst>
              <a:ext uri="{FF2B5EF4-FFF2-40B4-BE49-F238E27FC236}">
                <a16:creationId xmlns:a16="http://schemas.microsoft.com/office/drawing/2014/main" id="{C2923602-E288-4886-92A3-57A976E13B87}"/>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752600"/>
            <a:ext cx="462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752600"/>
            <a:ext cx="462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8" descr="http://www.clker.com/cliparts/k/f/U/j/T/3/michigan-svg-md.png">
            <a:extLst>
              <a:ext uri="{FF2B5EF4-FFF2-40B4-BE49-F238E27FC236}">
                <a16:creationId xmlns:a16="http://schemas.microsoft.com/office/drawing/2014/main" id="{E55A9F40-7472-4CD0-9313-60EADBA6586D}"/>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6" name="Text Box 17">
            <a:extLst>
              <a:ext uri="{FF2B5EF4-FFF2-40B4-BE49-F238E27FC236}">
                <a16:creationId xmlns:a16="http://schemas.microsoft.com/office/drawing/2014/main" id="{CF64599E-8F4A-48A2-BDA6-420E0B7DBB7E}"/>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18" descr="http://www.clker.com/cliparts/k/f/U/j/T/3/michigan-svg-md.png">
            <a:extLst>
              <a:ext uri="{FF2B5EF4-FFF2-40B4-BE49-F238E27FC236}">
                <a16:creationId xmlns:a16="http://schemas.microsoft.com/office/drawing/2014/main" id="{15713170-62E9-4DC0-AA12-7ADB60CEB5C9}"/>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8" name="Text Box 17">
            <a:extLst>
              <a:ext uri="{FF2B5EF4-FFF2-40B4-BE49-F238E27FC236}">
                <a16:creationId xmlns:a16="http://schemas.microsoft.com/office/drawing/2014/main" id="{3F637088-1DF9-4C0A-86AC-B44E00C61ECA}"/>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18" descr="http://www.clker.com/cliparts/k/f/U/j/T/3/michigan-svg-md.png">
            <a:extLst>
              <a:ext uri="{FF2B5EF4-FFF2-40B4-BE49-F238E27FC236}">
                <a16:creationId xmlns:a16="http://schemas.microsoft.com/office/drawing/2014/main" id="{3FB67AF0-A316-4A48-90DF-C75EEC01E0BD}"/>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4" name="Text Box 17">
            <a:extLst>
              <a:ext uri="{FF2B5EF4-FFF2-40B4-BE49-F238E27FC236}">
                <a16:creationId xmlns:a16="http://schemas.microsoft.com/office/drawing/2014/main" id="{E6A67F02-C7C7-46F4-A825-01B244165AB0}"/>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8" descr="http://www.clker.com/cliparts/k/f/U/j/T/3/michigan-svg-md.png">
            <a:extLst>
              <a:ext uri="{FF2B5EF4-FFF2-40B4-BE49-F238E27FC236}">
                <a16:creationId xmlns:a16="http://schemas.microsoft.com/office/drawing/2014/main" id="{A42A85D2-B3B2-46EB-BC5D-B3BE3D131F38}"/>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3" name="Text Box 17">
            <a:extLst>
              <a:ext uri="{FF2B5EF4-FFF2-40B4-BE49-F238E27FC236}">
                <a16:creationId xmlns:a16="http://schemas.microsoft.com/office/drawing/2014/main" id="{26BAF67E-D48C-43F3-99BE-A95AEEFCD8EC}"/>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18" descr="http://www.clker.com/cliparts/k/f/U/j/T/3/michigan-svg-md.png">
            <a:extLst>
              <a:ext uri="{FF2B5EF4-FFF2-40B4-BE49-F238E27FC236}">
                <a16:creationId xmlns:a16="http://schemas.microsoft.com/office/drawing/2014/main" id="{A852F5A4-63F8-9C23-B061-BBAA41569120}"/>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6" name="Text Box 17">
            <a:extLst>
              <a:ext uri="{FF2B5EF4-FFF2-40B4-BE49-F238E27FC236}">
                <a16:creationId xmlns:a16="http://schemas.microsoft.com/office/drawing/2014/main" id="{BB74E0F4-1C41-A9E9-9FBC-CE690715AE66}"/>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18" descr="http://www.clker.com/cliparts/k/f/U/j/T/3/michigan-svg-md.png">
            <a:extLst>
              <a:ext uri="{FF2B5EF4-FFF2-40B4-BE49-F238E27FC236}">
                <a16:creationId xmlns:a16="http://schemas.microsoft.com/office/drawing/2014/main" id="{10953EDA-72C2-4BFA-6731-415EADBC7512}"/>
              </a:ext>
            </a:extLst>
          </p:cNvPr>
          <p:cNvPicPr>
            <a:picLocks noChangeAspect="1" noChangeArrowheads="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53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74302" y="6211094"/>
            <a:ext cx="582402" cy="531812"/>
          </a:xfrm>
          <a:prstGeom prst="rect">
            <a:avLst/>
          </a:prstGeom>
          <a:noFill/>
          <a:effectLst/>
        </p:spPr>
      </p:pic>
      <p:sp>
        <p:nvSpPr>
          <p:cNvPr id="6" name="Text Box 17">
            <a:extLst>
              <a:ext uri="{FF2B5EF4-FFF2-40B4-BE49-F238E27FC236}">
                <a16:creationId xmlns:a16="http://schemas.microsoft.com/office/drawing/2014/main" id="{84FB078F-9A5C-AFCC-9121-FADB2BCB45FF}"/>
              </a:ext>
            </a:extLst>
          </p:cNvPr>
          <p:cNvSpPr txBox="1">
            <a:spLocks noChangeArrowheads="1"/>
          </p:cNvSpPr>
          <p:nvPr userDrawn="1"/>
        </p:nvSpPr>
        <p:spPr bwMode="auto">
          <a:xfrm>
            <a:off x="9601200" y="6326187"/>
            <a:ext cx="1828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a:solidFill>
                  <a:schemeClr val="accent1">
                    <a:lumMod val="90000"/>
                  </a:schemeClr>
                </a:solidFill>
                <a:latin typeface="Bookman Old Style" panose="02050604050505020204" pitchFamily="18" charset="0"/>
              </a:rPr>
              <a:t>Michigan State Council</a:t>
            </a:r>
          </a:p>
          <a:p>
            <a:pPr eaLnBrk="0" hangingPunct="0"/>
            <a:endParaRPr lang="en-US" sz="300" dirty="0">
              <a:solidFill>
                <a:schemeClr val="accent1">
                  <a:lumMod val="90000"/>
                </a:schemeClr>
              </a:solidFill>
              <a:latin typeface="Bookman Old Style" panose="02050604050505020204" pitchFamily="18" charset="0"/>
            </a:endParaRPr>
          </a:p>
          <a:p>
            <a:pPr eaLnBrk="0" hangingPunct="0"/>
            <a:r>
              <a:rPr lang="en-US" sz="1200" dirty="0">
                <a:solidFill>
                  <a:schemeClr val="accent1">
                    <a:lumMod val="90000"/>
                  </a:schemeClr>
                </a:solidFill>
                <a:latin typeface="Bookman Old Style" panose="02050604050505020204" pitchFamily="18" charset="0"/>
              </a:rPr>
              <a:t>Knights of Columbus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en.wikipedia.org/wiki/Knights_of_Columbu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2032000" y="381000"/>
            <a:ext cx="9550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2" name="Rectangle 3"/>
          <p:cNvSpPr>
            <a:spLocks noGrp="1" noChangeArrowheads="1"/>
          </p:cNvSpPr>
          <p:nvPr>
            <p:ph type="body" idx="1"/>
          </p:nvPr>
        </p:nvSpPr>
        <p:spPr bwMode="auto">
          <a:xfrm>
            <a:off x="2133600" y="1752600"/>
            <a:ext cx="9448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p:titleStyle>
    <p:bodyStyle>
      <a:lvl1pPr marL="342900" indent="-342900" algn="l" rtl="0" eaLnBrk="1" fontAlgn="base" hangingPunct="1">
        <a:spcBef>
          <a:spcPct val="20000"/>
        </a:spcBef>
        <a:spcAft>
          <a:spcPct val="0"/>
        </a:spcAft>
        <a:buFontTx/>
        <a:buBlip>
          <a:blip r:embed="rId15">
            <a:extLst>
              <a:ext uri="{837473B0-CC2E-450A-ABE3-18F120FF3D39}">
                <a1611:picAttrSrcUrl xmlns:a1611="http://schemas.microsoft.com/office/drawing/2016/11/main" r:id="rId16"/>
              </a:ext>
            </a:extLst>
          </a:blip>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FontTx/>
        <a:buBlip>
          <a:blip r:embed="rId15">
            <a:extLst>
              <a:ext uri="{837473B0-CC2E-450A-ABE3-18F120FF3D39}">
                <a1611:picAttrSrcUrl xmlns:a1611="http://schemas.microsoft.com/office/drawing/2016/11/main" r:id="rId16"/>
              </a:ext>
            </a:extLst>
          </a:blip>
        </a:buBlip>
        <a:defRPr sz="2800">
          <a:solidFill>
            <a:schemeClr val="tx1"/>
          </a:solidFill>
          <a:latin typeface="+mn-lt"/>
        </a:defRPr>
      </a:lvl2pPr>
      <a:lvl3pPr marL="1143000" indent="-228600" algn="l" rtl="0" eaLnBrk="1" fontAlgn="base" hangingPunct="1">
        <a:spcBef>
          <a:spcPct val="20000"/>
        </a:spcBef>
        <a:spcAft>
          <a:spcPct val="0"/>
        </a:spcAft>
        <a:buFontTx/>
        <a:buBlip>
          <a:blip r:embed="rId15">
            <a:extLst>
              <a:ext uri="{837473B0-CC2E-450A-ABE3-18F120FF3D39}">
                <a1611:picAttrSrcUrl xmlns:a1611="http://schemas.microsoft.com/office/drawing/2016/11/main" r:id="rId16"/>
              </a:ext>
            </a:extLst>
          </a:blip>
        </a:buBlip>
        <a:defRPr sz="2400">
          <a:solidFill>
            <a:schemeClr val="tx1"/>
          </a:solidFill>
          <a:latin typeface="+mn-lt"/>
        </a:defRPr>
      </a:lvl3pPr>
      <a:lvl4pPr marL="1600200" indent="-228600" algn="l" rtl="0" eaLnBrk="1" fontAlgn="base" hangingPunct="1">
        <a:spcBef>
          <a:spcPct val="20000"/>
        </a:spcBef>
        <a:spcAft>
          <a:spcPct val="0"/>
        </a:spcAft>
        <a:buFontTx/>
        <a:buBlip>
          <a:blip r:embed="rId15">
            <a:extLst>
              <a:ext uri="{837473B0-CC2E-450A-ABE3-18F120FF3D39}">
                <a1611:picAttrSrcUrl xmlns:a1611="http://schemas.microsoft.com/office/drawing/2016/11/main" r:id="rId16"/>
              </a:ext>
            </a:extLst>
          </a:blip>
        </a:buBlip>
        <a:defRPr sz="2000">
          <a:solidFill>
            <a:schemeClr val="tx1"/>
          </a:solidFill>
          <a:latin typeface="+mn-lt"/>
        </a:defRPr>
      </a:lvl4pPr>
      <a:lvl5pPr marL="2057400" indent="-228600" algn="l" rtl="0" eaLnBrk="1" fontAlgn="base" hangingPunct="1">
        <a:spcBef>
          <a:spcPct val="20000"/>
        </a:spcBef>
        <a:spcAft>
          <a:spcPct val="0"/>
        </a:spcAft>
        <a:buFontTx/>
        <a:buBlip>
          <a:blip r:embed="rId15">
            <a:extLst>
              <a:ext uri="{837473B0-CC2E-450A-ABE3-18F120FF3D39}">
                <a1611:picAttrSrcUrl xmlns:a1611="http://schemas.microsoft.com/office/drawing/2016/11/main" r:id="rId16"/>
              </a:ext>
            </a:extLst>
          </a:blip>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package" Target="../embeddings/Microsoft_Excel_Worksheet.xlsx"/><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19800" y="304800"/>
            <a:ext cx="5638800" cy="1692771"/>
          </a:xfrm>
          <a:prstGeom prst="rect">
            <a:avLst/>
          </a:prstGeom>
        </p:spPr>
        <p:txBody>
          <a:bodyPr wrap="square">
            <a:spAutoFit/>
          </a:bodyPr>
          <a:lstStyle/>
          <a:p>
            <a:pPr algn="ctr">
              <a:tabLst>
                <a:tab pos="1600200" algn="ctr"/>
                <a:tab pos="5543550" algn="ctr"/>
              </a:tabLst>
            </a:pPr>
            <a:r>
              <a:rPr lang="en-US" sz="40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Membership</a:t>
            </a:r>
          </a:p>
          <a:p>
            <a:pPr algn="ctr">
              <a:tabLst>
                <a:tab pos="1600200" algn="ctr"/>
                <a:tab pos="5543550" algn="ctr"/>
              </a:tabLst>
            </a:pPr>
            <a:r>
              <a:rPr lang="en-US" sz="40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Times New Roman" panose="02020603050405020304" pitchFamily="18" charset="0"/>
              </a:rPr>
              <a:t>All District Deputies</a:t>
            </a:r>
            <a:endParaRPr lang="en-US" sz="40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algn="ctr">
              <a:tabLst>
                <a:tab pos="1600200" algn="ctr"/>
                <a:tab pos="5543550" algn="ctr"/>
              </a:tabLst>
            </a:pPr>
            <a:r>
              <a:rPr lang="en-US" sz="24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An Invitation to Come SOAR with Us</a:t>
            </a:r>
            <a:endParaRPr lang="en-US"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descr="Isaiah 40:31 in 2020 | Eagle pictures, Christian posters, Christian ...">
            <a:extLst>
              <a:ext uri="{FF2B5EF4-FFF2-40B4-BE49-F238E27FC236}">
                <a16:creationId xmlns:a16="http://schemas.microsoft.com/office/drawing/2014/main" id="{45016BF8-6926-6ED5-AE33-6F07D6CBE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4191000" cy="6286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1A53A9-7818-0039-3EF6-6533F3E437F9}"/>
              </a:ext>
            </a:extLst>
          </p:cNvPr>
          <p:cNvSpPr/>
          <p:nvPr/>
        </p:nvSpPr>
        <p:spPr>
          <a:xfrm>
            <a:off x="6322679" y="4419600"/>
            <a:ext cx="5410200" cy="523220"/>
          </a:xfrm>
          <a:prstGeom prst="rect">
            <a:avLst/>
          </a:prstGeom>
        </p:spPr>
        <p:txBody>
          <a:bodyPr wrap="square">
            <a:spAutoFit/>
          </a:bodyPr>
          <a:lstStyle/>
          <a:p>
            <a:pPr algn="ctr">
              <a:tabLst>
                <a:tab pos="1600200" algn="ctr"/>
                <a:tab pos="5543550" algn="ctr"/>
              </a:tabLst>
            </a:pPr>
            <a:r>
              <a:rPr lang="en-US" sz="2800" dirty="0">
                <a:effectLst>
                  <a:outerShdw blurRad="38100" dist="38100" dir="2700000" algn="tl">
                    <a:srgbClr val="000000">
                      <a:alpha val="43137"/>
                    </a:srgbClr>
                  </a:outerShdw>
                </a:effectLst>
                <a:latin typeface="Aachen BT" panose="02040806020206050204" pitchFamily="18" charset="0"/>
                <a:ea typeface="Times New Roman" panose="02020603050405020304" pitchFamily="18" charset="0"/>
                <a:cs typeface="Aachen BT" panose="02040806020206050204" pitchFamily="18" charset="0"/>
              </a:rPr>
              <a:t>Let’s SOAR to New Heights</a:t>
            </a:r>
            <a:endParaRPr lang="en-US"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2FCE6A9-E149-8A96-CC8F-3E62669FB432}"/>
              </a:ext>
            </a:extLst>
          </p:cNvPr>
          <p:cNvSpPr txBox="1"/>
          <p:nvPr/>
        </p:nvSpPr>
        <p:spPr>
          <a:xfrm>
            <a:off x="6398879" y="1997571"/>
            <a:ext cx="5257800" cy="2215991"/>
          </a:xfrm>
          <a:prstGeom prst="rect">
            <a:avLst/>
          </a:prstGeom>
          <a:noFill/>
        </p:spPr>
        <p:txBody>
          <a:bodyPr wrap="square" rtlCol="0">
            <a:spAutoFit/>
          </a:bodyPr>
          <a:lstStyle/>
          <a:p>
            <a:r>
              <a:rPr lang="en-US" sz="2400" b="1" u="sng"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S</a:t>
            </a:r>
            <a:r>
              <a:rPr lang="en-US" sz="2400" dirty="0">
                <a:effectLst/>
                <a:latin typeface="Aptos" panose="020B0004020202020204" pitchFamily="34" charset="0"/>
                <a:ea typeface="Aptos" panose="020B0004020202020204" pitchFamily="34" charset="0"/>
                <a:cs typeface="Aptos" panose="020B0004020202020204" pitchFamily="34" charset="0"/>
              </a:rPr>
              <a:t>ervice – What Life is About</a:t>
            </a:r>
          </a:p>
          <a:p>
            <a:pPr marL="1603375" indent="-1603375"/>
            <a:r>
              <a:rPr lang="en-US" sz="2400" b="1" u="sng"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O</a:t>
            </a:r>
            <a:r>
              <a:rPr lang="en-US" sz="2400" dirty="0">
                <a:effectLst/>
                <a:latin typeface="Aptos" panose="020B0004020202020204" pitchFamily="34" charset="0"/>
                <a:ea typeface="Aptos" panose="020B0004020202020204" pitchFamily="34" charset="0"/>
                <a:cs typeface="Aptos" panose="020B0004020202020204" pitchFamily="34" charset="0"/>
              </a:rPr>
              <a:t>ptimism – The Faith that Leads to Achievement</a:t>
            </a:r>
          </a:p>
          <a:p>
            <a:r>
              <a:rPr lang="en-US" sz="2400" b="1" u="sng" dirty="0">
                <a:solidFill>
                  <a:srgbClr val="FF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A</a:t>
            </a:r>
            <a:r>
              <a:rPr lang="en-US" sz="2400" b="1" dirty="0">
                <a:solidFill>
                  <a:srgbClr val="FF0000"/>
                </a:solidFill>
                <a:effectLst/>
                <a:latin typeface="Aptos" panose="020B0004020202020204" pitchFamily="34" charset="0"/>
                <a:ea typeface="Aptos" panose="020B0004020202020204" pitchFamily="34" charset="0"/>
                <a:cs typeface="Aptos" panose="020B0004020202020204" pitchFamily="34" charset="0"/>
              </a:rPr>
              <a:t>spire – to Accomplish Great Deeds</a:t>
            </a:r>
          </a:p>
          <a:p>
            <a:r>
              <a:rPr lang="en-US" sz="2400" b="1" u="sng"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rPr>
              <a:t>R</a:t>
            </a:r>
            <a:r>
              <a:rPr lang="en-US" sz="2400" dirty="0">
                <a:effectLst/>
                <a:latin typeface="Aptos" panose="020B0004020202020204" pitchFamily="34" charset="0"/>
                <a:ea typeface="Aptos" panose="020B0004020202020204" pitchFamily="34" charset="0"/>
                <a:cs typeface="Aptos" panose="020B0004020202020204" pitchFamily="34" charset="0"/>
              </a:rPr>
              <a:t>esponsibility – to do Your Duty</a:t>
            </a:r>
          </a:p>
          <a:p>
            <a:endParaRPr lang="en-US" dirty="0"/>
          </a:p>
        </p:txBody>
      </p:sp>
    </p:spTree>
    <p:extLst>
      <p:ext uri="{BB962C8B-B14F-4D97-AF65-F5344CB8AC3E}">
        <p14:creationId xmlns:p14="http://schemas.microsoft.com/office/powerpoint/2010/main" val="197092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1000"/>
                                        <p:tgtEl>
                                          <p:spTgt spid="6">
                                            <p:txEl>
                                              <p:pRg st="0" end="0"/>
                                            </p:txEl>
                                          </p:spTgt>
                                        </p:tgtEl>
                                      </p:cBhvr>
                                    </p:animEffect>
                                    <p:anim calcmode="lin" valueType="num">
                                      <p:cBhvr>
                                        <p:cTn id="1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p:cTn id="32"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4"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5" dur="10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1000"/>
                                        <p:tgtEl>
                                          <p:spTgt spid="6">
                                            <p:txEl>
                                              <p:pRg st="3" end="3"/>
                                            </p:txEl>
                                          </p:spTgt>
                                        </p:tgtEl>
                                      </p:cBhvr>
                                    </p:animEffect>
                                    <p:anim calcmode="lin" valueType="num">
                                      <p:cBhvr>
                                        <p:cTn id="4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C5D3C-2ECE-F389-69D0-D7CFE660C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62DA3-486B-C217-13C3-7770C56F9004}"/>
              </a:ext>
            </a:extLst>
          </p:cNvPr>
          <p:cNvSpPr>
            <a:spLocks noGrp="1"/>
          </p:cNvSpPr>
          <p:nvPr>
            <p:ph type="title"/>
          </p:nvPr>
        </p:nvSpPr>
        <p:spPr/>
        <p:txBody>
          <a:bodyPr/>
          <a:lstStyle/>
          <a:p>
            <a:r>
              <a:rPr lang="en-US" dirty="0"/>
              <a:t>Goals </a:t>
            </a:r>
            <a:r>
              <a:rPr lang="en-US" sz="2400" dirty="0"/>
              <a:t>(Continued)</a:t>
            </a:r>
            <a:endParaRPr lang="en-US" dirty="0"/>
          </a:p>
        </p:txBody>
      </p:sp>
      <p:sp>
        <p:nvSpPr>
          <p:cNvPr id="3" name="Content Placeholder 2">
            <a:extLst>
              <a:ext uri="{FF2B5EF4-FFF2-40B4-BE49-F238E27FC236}">
                <a16:creationId xmlns:a16="http://schemas.microsoft.com/office/drawing/2014/main" id="{0790B65E-6B3C-BFB0-B0AC-581F2AFF24C9}"/>
              </a:ext>
            </a:extLst>
          </p:cNvPr>
          <p:cNvSpPr>
            <a:spLocks noGrp="1"/>
          </p:cNvSpPr>
          <p:nvPr>
            <p:ph idx="1"/>
          </p:nvPr>
        </p:nvSpPr>
        <p:spPr>
          <a:xfrm>
            <a:off x="1981200" y="1752600"/>
            <a:ext cx="8305800" cy="4419600"/>
          </a:xfrm>
        </p:spPr>
        <p:txBody>
          <a:bodyPr/>
          <a:lstStyle/>
          <a:p>
            <a:pPr marL="800100" indent="-482600"/>
            <a:r>
              <a:rPr lang="en-US" dirty="0"/>
              <a:t>Improve your councils each year</a:t>
            </a:r>
          </a:p>
          <a:p>
            <a:pPr marL="800100" indent="-482600"/>
            <a:r>
              <a:rPr lang="en-US" dirty="0"/>
              <a:t>Leave your councils better than you found them</a:t>
            </a:r>
          </a:p>
          <a:p>
            <a:pPr marL="317500" indent="0">
              <a:buNone/>
            </a:pPr>
            <a:endParaRPr lang="en-US" dirty="0"/>
          </a:p>
        </p:txBody>
      </p:sp>
    </p:spTree>
    <p:extLst>
      <p:ext uri="{BB962C8B-B14F-4D97-AF65-F5344CB8AC3E}">
        <p14:creationId xmlns:p14="http://schemas.microsoft.com/office/powerpoint/2010/main" val="228313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F538-0C72-1B78-849E-6D3DB07E54E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E6D410F-5201-F860-A157-87A96B2D7E4E}"/>
              </a:ext>
            </a:extLst>
          </p:cNvPr>
          <p:cNvPicPr>
            <a:picLocks noChangeAspect="1"/>
          </p:cNvPicPr>
          <p:nvPr/>
        </p:nvPicPr>
        <p:blipFill>
          <a:blip r:embed="rId2"/>
          <a:stretch>
            <a:fillRect/>
          </a:stretch>
        </p:blipFill>
        <p:spPr>
          <a:xfrm>
            <a:off x="1828800" y="152400"/>
            <a:ext cx="7620000" cy="655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1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6B6F8-1E6E-87AB-94DC-F22F582C0FEF}"/>
              </a:ext>
            </a:extLst>
          </p:cNvPr>
          <p:cNvPicPr>
            <a:picLocks noChangeAspect="1"/>
          </p:cNvPicPr>
          <p:nvPr/>
        </p:nvPicPr>
        <p:blipFill>
          <a:blip r:embed="rId2"/>
          <a:stretch>
            <a:fillRect/>
          </a:stretch>
        </p:blipFill>
        <p:spPr>
          <a:xfrm>
            <a:off x="834982" y="533400"/>
            <a:ext cx="10595018" cy="36829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112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CDD1B-2BFF-AF8B-AD5F-8E8B948DAEB0}"/>
              </a:ext>
            </a:extLst>
          </p:cNvPr>
          <p:cNvSpPr>
            <a:spLocks noGrp="1"/>
          </p:cNvSpPr>
          <p:nvPr>
            <p:ph type="title"/>
          </p:nvPr>
        </p:nvSpPr>
        <p:spPr>
          <a:xfrm>
            <a:off x="990600" y="221726"/>
            <a:ext cx="10566400" cy="1143000"/>
          </a:xfrm>
        </p:spPr>
        <p:txBody>
          <a:bodyPr/>
          <a:lstStyle/>
          <a:p>
            <a:r>
              <a:rPr lang="en-US" dirty="0">
                <a:latin typeface="Trump Mediaeval"/>
              </a:rPr>
              <a:t>Let’s</a:t>
            </a:r>
            <a:r>
              <a:rPr lang="en-US" dirty="0"/>
              <a:t> be Fishers of Men</a:t>
            </a:r>
          </a:p>
        </p:txBody>
      </p:sp>
      <p:sp>
        <p:nvSpPr>
          <p:cNvPr id="6" name="Content Placeholder 5">
            <a:extLst>
              <a:ext uri="{FF2B5EF4-FFF2-40B4-BE49-F238E27FC236}">
                <a16:creationId xmlns:a16="http://schemas.microsoft.com/office/drawing/2014/main" id="{F1A8A053-9AFA-7495-14F4-8661651B9E82}"/>
              </a:ext>
            </a:extLst>
          </p:cNvPr>
          <p:cNvSpPr>
            <a:spLocks noGrp="1"/>
          </p:cNvSpPr>
          <p:nvPr>
            <p:ph idx="1"/>
          </p:nvPr>
        </p:nvSpPr>
        <p:spPr>
          <a:xfrm>
            <a:off x="1219200" y="1828800"/>
            <a:ext cx="5029200" cy="2057400"/>
          </a:xfrm>
        </p:spPr>
        <p:txBody>
          <a:bodyPr/>
          <a:lstStyle/>
          <a:p>
            <a:r>
              <a:rPr lang="en-US" dirty="0"/>
              <a:t>What is in your tackle box? </a:t>
            </a:r>
          </a:p>
          <a:p>
            <a:r>
              <a:rPr lang="en-US" dirty="0"/>
              <a:t>Pick the right lure</a:t>
            </a:r>
          </a:p>
        </p:txBody>
      </p:sp>
      <p:pic>
        <p:nvPicPr>
          <p:cNvPr id="7" name="Picture 6">
            <a:extLst>
              <a:ext uri="{FF2B5EF4-FFF2-40B4-BE49-F238E27FC236}">
                <a16:creationId xmlns:a16="http://schemas.microsoft.com/office/drawing/2014/main" id="{29E18832-0F4C-8F87-780F-5BE4F3317017}"/>
              </a:ext>
            </a:extLst>
          </p:cNvPr>
          <p:cNvPicPr>
            <a:picLocks noChangeAspect="1"/>
          </p:cNvPicPr>
          <p:nvPr/>
        </p:nvPicPr>
        <p:blipFill>
          <a:blip r:embed="rId2"/>
          <a:stretch>
            <a:fillRect/>
          </a:stretch>
        </p:blipFill>
        <p:spPr>
          <a:xfrm>
            <a:off x="1752600" y="3245374"/>
            <a:ext cx="3928532"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EC6F60EF-6DBC-05EA-3624-C99753601AC6}"/>
              </a:ext>
            </a:extLst>
          </p:cNvPr>
          <p:cNvPicPr>
            <a:picLocks noChangeAspect="1"/>
          </p:cNvPicPr>
          <p:nvPr/>
        </p:nvPicPr>
        <p:blipFill>
          <a:blip r:embed="rId3"/>
          <a:stretch>
            <a:fillRect/>
          </a:stretch>
        </p:blipFill>
        <p:spPr>
          <a:xfrm>
            <a:off x="6669774" y="1447800"/>
            <a:ext cx="4531626" cy="45316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5955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6DE34D-B14A-0497-2514-EA5582B8F9F7}"/>
              </a:ext>
            </a:extLst>
          </p:cNvPr>
          <p:cNvPicPr>
            <a:picLocks noChangeAspect="1"/>
          </p:cNvPicPr>
          <p:nvPr/>
        </p:nvPicPr>
        <p:blipFill>
          <a:blip r:embed="rId2"/>
          <a:stretch>
            <a:fillRect/>
          </a:stretch>
        </p:blipFill>
        <p:spPr>
          <a:xfrm>
            <a:off x="4448576" y="1300523"/>
            <a:ext cx="6524224" cy="5024077"/>
          </a:xfrm>
          <a:prstGeom prst="rect">
            <a:avLst/>
          </a:prstGeom>
        </p:spPr>
      </p:pic>
      <p:sp>
        <p:nvSpPr>
          <p:cNvPr id="2" name="Title 1"/>
          <p:cNvSpPr>
            <a:spLocks noGrp="1"/>
          </p:cNvSpPr>
          <p:nvPr>
            <p:ph type="title"/>
          </p:nvPr>
        </p:nvSpPr>
        <p:spPr/>
        <p:txBody>
          <a:bodyPr/>
          <a:lstStyle/>
          <a:p>
            <a:r>
              <a:rPr lang="en-US" dirty="0"/>
              <a:t>Proposers Recognition</a:t>
            </a:r>
          </a:p>
        </p:txBody>
      </p:sp>
      <p:sp>
        <p:nvSpPr>
          <p:cNvPr id="3" name="Content Placeholder 2"/>
          <p:cNvSpPr>
            <a:spLocks noGrp="1"/>
          </p:cNvSpPr>
          <p:nvPr>
            <p:ph idx="1"/>
          </p:nvPr>
        </p:nvSpPr>
        <p:spPr>
          <a:xfrm>
            <a:off x="1219200" y="1676400"/>
            <a:ext cx="9448800" cy="4114800"/>
          </a:xfrm>
        </p:spPr>
        <p:txBody>
          <a:bodyPr/>
          <a:lstStyle/>
          <a:p>
            <a:pPr marL="316865" indent="0">
              <a:buNone/>
              <a:tabLst>
                <a:tab pos="4229100" algn="l"/>
              </a:tabLst>
            </a:pPr>
            <a:r>
              <a:rPr lang="en-US" dirty="0"/>
              <a:t>Certificates </a:t>
            </a:r>
          </a:p>
          <a:p>
            <a:pPr marL="316865" indent="0">
              <a:buNone/>
              <a:tabLst>
                <a:tab pos="4229100" algn="l"/>
              </a:tabLst>
            </a:pPr>
            <a:r>
              <a:rPr lang="en-US" dirty="0"/>
              <a:t>Car Rosary – 2 Members</a:t>
            </a:r>
          </a:p>
          <a:p>
            <a:pPr marL="316865" indent="0">
              <a:buNone/>
              <a:tabLst>
                <a:tab pos="4229100" algn="l"/>
              </a:tabLst>
            </a:pPr>
            <a:r>
              <a:rPr lang="en-US" dirty="0"/>
              <a:t>Keychain – 4 Members</a:t>
            </a:r>
          </a:p>
          <a:p>
            <a:pPr marL="316865" indent="0">
              <a:buNone/>
              <a:tabLst>
                <a:tab pos="4229100" algn="l"/>
              </a:tabLst>
            </a:pPr>
            <a:r>
              <a:rPr lang="en-US" dirty="0"/>
              <a:t>Pope Leo XIV Rosary – 6 Members</a:t>
            </a:r>
          </a:p>
          <a:p>
            <a:pPr marL="316865" indent="0">
              <a:buNone/>
              <a:tabLst>
                <a:tab pos="4229100" algn="l"/>
              </a:tabLst>
            </a:pPr>
            <a:r>
              <a:rPr lang="en-US" dirty="0"/>
              <a:t>Ring – 20 Members</a:t>
            </a:r>
          </a:p>
          <a:p>
            <a:pPr>
              <a:buFont typeface="Wingdings" panose="05000000000000000000" pitchFamily="2" charset="2"/>
              <a:buChar char="v"/>
              <a:tabLst>
                <a:tab pos="4229100" algn="l"/>
              </a:tabLst>
            </a:pPr>
            <a:endParaRPr lang="en-US" sz="300" dirty="0"/>
          </a:p>
        </p:txBody>
      </p:sp>
      <p:pic>
        <p:nvPicPr>
          <p:cNvPr id="5" name="Picture 4" descr="A gold medallions with a star and a cross&#10;&#10;AI-generated content may be incorrect.">
            <a:extLst>
              <a:ext uri="{FF2B5EF4-FFF2-40B4-BE49-F238E27FC236}">
                <a16:creationId xmlns:a16="http://schemas.microsoft.com/office/drawing/2014/main" id="{AD6942C6-81CE-1011-B035-8B1641D76DF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69" y="4648200"/>
            <a:ext cx="4927600" cy="2771775"/>
          </a:xfrm>
          <a:prstGeom prst="rect">
            <a:avLst/>
          </a:prstGeom>
        </p:spPr>
      </p:pic>
      <p:pic>
        <p:nvPicPr>
          <p:cNvPr id="7" name="Picture 6" descr="A rosary in a box&#10;&#10;AI-generated content may be incorrect.">
            <a:extLst>
              <a:ext uri="{FF2B5EF4-FFF2-40B4-BE49-F238E27FC236}">
                <a16:creationId xmlns:a16="http://schemas.microsoft.com/office/drawing/2014/main" id="{249FC290-CAA9-552C-1E68-820B79C989A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3218" y="1524000"/>
            <a:ext cx="3130297" cy="3022940"/>
          </a:xfrm>
          <a:prstGeom prst="rect">
            <a:avLst/>
          </a:prstGeom>
        </p:spPr>
      </p:pic>
      <p:pic>
        <p:nvPicPr>
          <p:cNvPr id="9" name="Picture 8">
            <a:extLst>
              <a:ext uri="{FF2B5EF4-FFF2-40B4-BE49-F238E27FC236}">
                <a16:creationId xmlns:a16="http://schemas.microsoft.com/office/drawing/2014/main" id="{1D3AA85D-F552-9929-33B3-07A9ECC540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43599" y="1890432"/>
            <a:ext cx="5445937" cy="3062568"/>
          </a:xfrm>
          <a:prstGeom prst="rect">
            <a:avLst/>
          </a:prstGeom>
        </p:spPr>
      </p:pic>
      <p:pic>
        <p:nvPicPr>
          <p:cNvPr id="13" name="Picture 12">
            <a:extLst>
              <a:ext uri="{FF2B5EF4-FFF2-40B4-BE49-F238E27FC236}">
                <a16:creationId xmlns:a16="http://schemas.microsoft.com/office/drawing/2014/main" id="{FA20DE5A-2287-EB2C-2284-0CD206B0A1C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62800" y="1251127"/>
            <a:ext cx="1841506" cy="5154796"/>
          </a:xfrm>
          <a:prstGeom prst="rect">
            <a:avLst/>
          </a:prstGeom>
          <a:ln>
            <a:noFill/>
          </a:ln>
          <a:effectLst>
            <a:outerShdw blurRad="292100" dist="139700" dir="2700000" algn="tl" rotWithShape="0">
              <a:srgbClr val="333333">
                <a:alpha val="65000"/>
              </a:srgbClr>
            </a:outerShdw>
          </a:effectLst>
        </p:spPr>
      </p:pic>
      <p:pic>
        <p:nvPicPr>
          <p:cNvPr id="11" name="Picture 10" descr="A rosary in a box&#10;&#10;AI-generated content may be incorrect.">
            <a:extLst>
              <a:ext uri="{FF2B5EF4-FFF2-40B4-BE49-F238E27FC236}">
                <a16:creationId xmlns:a16="http://schemas.microsoft.com/office/drawing/2014/main" id="{FCC7DB8F-2670-1F72-E0A3-AD5FCB74CE9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1215"/>
          <a:stretch>
            <a:fillRect/>
          </a:stretch>
        </p:blipFill>
        <p:spPr>
          <a:xfrm>
            <a:off x="6721448" y="1823177"/>
            <a:ext cx="4272483" cy="3663223"/>
          </a:xfrm>
          <a:prstGeom prst="rect">
            <a:avLst/>
          </a:prstGeom>
        </p:spPr>
      </p:pic>
      <p:pic>
        <p:nvPicPr>
          <p:cNvPr id="6" name="Picture 5">
            <a:extLst>
              <a:ext uri="{FF2B5EF4-FFF2-40B4-BE49-F238E27FC236}">
                <a16:creationId xmlns:a16="http://schemas.microsoft.com/office/drawing/2014/main" id="{844D4BF9-4762-9F4C-0BAE-4D960F1215F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95453" y="1991441"/>
            <a:ext cx="4110747" cy="34406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3257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par>
                          <p:cTn id="53" fill="hold">
                            <p:stCondLst>
                              <p:cond delay="1000"/>
                            </p:stCondLst>
                            <p:childTnLst>
                              <p:par>
                                <p:cTn id="54" presetID="53" presetClass="entr" presetSubtype="16"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Effect transition="in" filter="fade">
                                      <p:cBhvr>
                                        <p:cTn id="6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68" presetID="53" presetClass="entr" presetSubtype="16" fill="hold"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8813A-1B86-27B0-0563-D372BF4C2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C1C6A9-7CF6-BFA6-F266-D259BA1AE2E2}"/>
              </a:ext>
            </a:extLst>
          </p:cNvPr>
          <p:cNvSpPr>
            <a:spLocks noGrp="1"/>
          </p:cNvSpPr>
          <p:nvPr>
            <p:ph type="title"/>
          </p:nvPr>
        </p:nvSpPr>
        <p:spPr/>
        <p:txBody>
          <a:bodyPr/>
          <a:lstStyle/>
          <a:p>
            <a:r>
              <a:rPr lang="en-US" dirty="0"/>
              <a:t>Council Recognition</a:t>
            </a:r>
          </a:p>
        </p:txBody>
      </p:sp>
      <p:sp>
        <p:nvSpPr>
          <p:cNvPr id="3" name="Content Placeholder 2">
            <a:extLst>
              <a:ext uri="{FF2B5EF4-FFF2-40B4-BE49-F238E27FC236}">
                <a16:creationId xmlns:a16="http://schemas.microsoft.com/office/drawing/2014/main" id="{BF646B1E-4D56-D651-6B6C-9AD66628CD12}"/>
              </a:ext>
            </a:extLst>
          </p:cNvPr>
          <p:cNvSpPr>
            <a:spLocks noGrp="1"/>
          </p:cNvSpPr>
          <p:nvPr>
            <p:ph idx="1"/>
          </p:nvPr>
        </p:nvSpPr>
        <p:spPr>
          <a:xfrm>
            <a:off x="1219200" y="1676400"/>
            <a:ext cx="9448800" cy="4114800"/>
          </a:xfrm>
        </p:spPr>
        <p:txBody>
          <a:bodyPr/>
          <a:lstStyle/>
          <a:p>
            <a:pPr marL="316865" indent="0">
              <a:buNone/>
              <a:tabLst>
                <a:tab pos="4229100" algn="l"/>
              </a:tabLst>
            </a:pPr>
            <a:r>
              <a:rPr lang="en-US" dirty="0"/>
              <a:t>50% by September 30</a:t>
            </a:r>
            <a:r>
              <a:rPr lang="en-US" baseline="30000" dirty="0"/>
              <a:t>th</a:t>
            </a:r>
            <a:r>
              <a:rPr lang="en-US" dirty="0"/>
              <a:t>  </a:t>
            </a:r>
          </a:p>
          <a:p>
            <a:pPr marL="316865" indent="0">
              <a:buNone/>
              <a:tabLst>
                <a:tab pos="4229100" algn="l"/>
              </a:tabLst>
            </a:pPr>
            <a:r>
              <a:rPr lang="en-US" dirty="0"/>
              <a:t>8ft Knights of Columbus Table Covering</a:t>
            </a:r>
          </a:p>
          <a:p>
            <a:pPr>
              <a:buFont typeface="Wingdings" panose="05000000000000000000" pitchFamily="2" charset="2"/>
              <a:buChar char="v"/>
              <a:tabLst>
                <a:tab pos="4229100" algn="l"/>
              </a:tabLst>
            </a:pPr>
            <a:endParaRPr lang="en-US" sz="300" dirty="0"/>
          </a:p>
        </p:txBody>
      </p:sp>
      <p:pic>
        <p:nvPicPr>
          <p:cNvPr id="5" name="Picture 4">
            <a:extLst>
              <a:ext uri="{FF2B5EF4-FFF2-40B4-BE49-F238E27FC236}">
                <a16:creationId xmlns:a16="http://schemas.microsoft.com/office/drawing/2014/main" id="{94F4E3C2-B926-176C-84FD-4C246965A45B}"/>
              </a:ext>
            </a:extLst>
          </p:cNvPr>
          <p:cNvPicPr>
            <a:picLocks noChangeAspect="1"/>
          </p:cNvPicPr>
          <p:nvPr/>
        </p:nvPicPr>
        <p:blipFill>
          <a:blip r:embed="rId3">
            <a:extLst>
              <a:ext uri="{28A0092B-C50C-407E-A947-70E740481C1C}">
                <a14:useLocalDpi xmlns:a14="http://schemas.microsoft.com/office/drawing/2010/main" val="0"/>
              </a:ext>
            </a:extLst>
          </a:blip>
          <a:srcRect l="960" t="3351" r="1017" b="2814"/>
          <a:stretch>
            <a:fillRect/>
          </a:stretch>
        </p:blipFill>
        <p:spPr>
          <a:xfrm>
            <a:off x="1676399" y="3124200"/>
            <a:ext cx="8915401"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102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par>
                          <p:cTn id="12" fill="hold">
                            <p:stCondLst>
                              <p:cond delay="1000"/>
                            </p:stCondLst>
                            <p:childTnLst>
                              <p:par>
                                <p:cTn id="13" presetID="53" presetClass="entr" presetSubtype="16" fill="hold" nodeType="after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Michigan</a:t>
            </a:r>
            <a:br>
              <a:rPr lang="en-US" dirty="0"/>
            </a:br>
            <a:r>
              <a:rPr lang="en-US" dirty="0"/>
              <a:t>Shining Armor Award</a:t>
            </a:r>
          </a:p>
        </p:txBody>
      </p:sp>
      <p:sp>
        <p:nvSpPr>
          <p:cNvPr id="3" name="Content Placeholder 2"/>
          <p:cNvSpPr>
            <a:spLocks noGrp="1"/>
          </p:cNvSpPr>
          <p:nvPr>
            <p:ph idx="1"/>
          </p:nvPr>
        </p:nvSpPr>
        <p:spPr/>
        <p:txBody>
          <a:bodyPr/>
          <a:lstStyle/>
          <a:p>
            <a:pPr marL="316865" indent="0">
              <a:buNone/>
            </a:pPr>
            <a:r>
              <a:rPr lang="en-US" sz="2800" dirty="0"/>
              <a:t>Any Michigan Knight can qualify for the “Michigan Shining Armor Award”.</a:t>
            </a:r>
          </a:p>
          <a:p>
            <a:pPr marL="857250" indent="-539750">
              <a:lnSpc>
                <a:spcPct val="90000"/>
              </a:lnSpc>
            </a:pPr>
            <a:r>
              <a:rPr lang="en-US" sz="2600" dirty="0"/>
              <a:t>Be involved in at least 3 council meetings, and/or parish/council activities as a Knight.</a:t>
            </a:r>
          </a:p>
          <a:p>
            <a:pPr marL="857250" indent="-539750">
              <a:lnSpc>
                <a:spcPct val="90000"/>
              </a:lnSpc>
            </a:pPr>
            <a:r>
              <a:rPr lang="en-US" sz="2600" dirty="0"/>
              <a:t>Meet with their council’s insurance representative or attend a fraternal benefits event.</a:t>
            </a:r>
          </a:p>
          <a:p>
            <a:pPr marL="857250" indent="-539750">
              <a:lnSpc>
                <a:spcPct val="90000"/>
              </a:lnSpc>
            </a:pPr>
            <a:r>
              <a:rPr lang="en-US" sz="2600" dirty="0"/>
              <a:t>Recruit at least one new member.</a:t>
            </a:r>
          </a:p>
        </p:txBody>
      </p:sp>
      <p:pic>
        <p:nvPicPr>
          <p:cNvPr id="8" name="Picture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4220" y="-89424"/>
            <a:ext cx="1389980" cy="1931448"/>
          </a:xfrm>
          <a:prstGeom prst="rect">
            <a:avLst/>
          </a:prstGeom>
        </p:spPr>
      </p:pic>
    </p:spTree>
    <p:extLst>
      <p:ext uri="{BB962C8B-B14F-4D97-AF65-F5344CB8AC3E}">
        <p14:creationId xmlns:p14="http://schemas.microsoft.com/office/powerpoint/2010/main" val="300019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10668000" cy="1143000"/>
          </a:xfrm>
        </p:spPr>
        <p:txBody>
          <a:bodyPr anchor="t">
            <a:noAutofit/>
          </a:bodyPr>
          <a:lstStyle/>
          <a:p>
            <a:r>
              <a:rPr lang="en-US" dirty="0"/>
              <a:t>Diocese Chaplain/Bishop Awards</a:t>
            </a:r>
            <a:br>
              <a:rPr lang="en-US" sz="2800" dirty="0"/>
            </a:br>
            <a:endParaRPr lang="en-US" dirty="0"/>
          </a:p>
        </p:txBody>
      </p:sp>
      <p:sp>
        <p:nvSpPr>
          <p:cNvPr id="3" name="Content Placeholder 2"/>
          <p:cNvSpPr>
            <a:spLocks noGrp="1"/>
          </p:cNvSpPr>
          <p:nvPr>
            <p:ph idx="1"/>
          </p:nvPr>
        </p:nvSpPr>
        <p:spPr/>
        <p:txBody>
          <a:bodyPr/>
          <a:lstStyle/>
          <a:p>
            <a:pPr marL="316865" indent="0">
              <a:buNone/>
            </a:pPr>
            <a:r>
              <a:rPr lang="en-US" dirty="0"/>
              <a:t>The Diocese with the </a:t>
            </a:r>
            <a:r>
              <a:rPr lang="en-US" b="1" dirty="0"/>
              <a:t>highest percentage of growth</a:t>
            </a:r>
            <a:r>
              <a:rPr lang="en-US" dirty="0"/>
              <a:t>, based on the published quotas will win the first six-month incentive.  The </a:t>
            </a:r>
            <a:r>
              <a:rPr lang="en-US" b="1" dirty="0"/>
              <a:t>Diocesan Chaplain </a:t>
            </a:r>
            <a:r>
              <a:rPr lang="en-US" dirty="0"/>
              <a:t>will receive </a:t>
            </a:r>
            <a:r>
              <a:rPr lang="en-US" b="1" dirty="0"/>
              <a:t>$250 </a:t>
            </a:r>
            <a:r>
              <a:rPr lang="en-US" dirty="0"/>
              <a:t>and </a:t>
            </a:r>
            <a:r>
              <a:rPr lang="en-US" b="1" dirty="0"/>
              <a:t>Bishop</a:t>
            </a:r>
            <a:r>
              <a:rPr lang="en-US" dirty="0"/>
              <a:t> will receive </a:t>
            </a:r>
            <a:r>
              <a:rPr lang="en-US" b="1" dirty="0"/>
              <a:t>$500</a:t>
            </a:r>
            <a:r>
              <a:rPr lang="en-US" dirty="0"/>
              <a:t>.</a:t>
            </a:r>
          </a:p>
        </p:txBody>
      </p:sp>
    </p:spTree>
    <p:extLst>
      <p:ext uri="{BB962C8B-B14F-4D97-AF65-F5344CB8AC3E}">
        <p14:creationId xmlns:p14="http://schemas.microsoft.com/office/powerpoint/2010/main" val="100864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10515600" cy="1143000"/>
          </a:xfrm>
        </p:spPr>
        <p:txBody>
          <a:bodyPr anchor="t">
            <a:normAutofit fontScale="90000"/>
          </a:bodyPr>
          <a:lstStyle/>
          <a:p>
            <a:pPr marL="0" lvl="6"/>
            <a:r>
              <a:rPr lang="en-US" b="1" i="1" dirty="0">
                <a:solidFill>
                  <a:schemeClr val="tx1"/>
                </a:solidFill>
                <a:effectLst>
                  <a:outerShdw blurRad="38100" dist="38100" dir="2700000" algn="tl">
                    <a:srgbClr val="000000">
                      <a:alpha val="43137"/>
                    </a:srgbClr>
                  </a:outerShdw>
                </a:effectLst>
              </a:rPr>
              <a:t>“Quick Start” Council and District Awards</a:t>
            </a:r>
            <a:br>
              <a:rPr lang="en-US" b="1" i="1" dirty="0">
                <a:solidFill>
                  <a:schemeClr val="tx1"/>
                </a:solidFill>
                <a:effectLst>
                  <a:outerShdw blurRad="38100" dist="38100" dir="2700000" algn="tl">
                    <a:srgbClr val="000000">
                      <a:alpha val="43137"/>
                    </a:srgbClr>
                  </a:outerShdw>
                </a:effectLst>
              </a:rPr>
            </a:br>
            <a:endParaRPr lang="en-US" b="1" i="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81200" y="1676400"/>
            <a:ext cx="8382000" cy="4648200"/>
          </a:xfrm>
        </p:spPr>
        <p:txBody>
          <a:bodyPr/>
          <a:lstStyle/>
          <a:p>
            <a:pPr marL="316865" indent="0">
              <a:buNone/>
            </a:pPr>
            <a:r>
              <a:rPr lang="en-US" dirty="0"/>
              <a:t>Councils and District Deputies that obtain </a:t>
            </a:r>
            <a:r>
              <a:rPr lang="en-US" b="1" dirty="0"/>
              <a:t>50%</a:t>
            </a:r>
            <a:r>
              <a:rPr lang="en-US" dirty="0"/>
              <a:t> or more of their membership quotas for the Father McGivney Award by the mid-point of the fraternal year at the </a:t>
            </a:r>
            <a:r>
              <a:rPr lang="en-US" b="1" dirty="0"/>
              <a:t>end of December </a:t>
            </a:r>
            <a:r>
              <a:rPr lang="en-US" dirty="0"/>
              <a:t>will be recognized with a “Quick Start” Award at the annual State Membership </a:t>
            </a:r>
            <a:r>
              <a:rPr lang="en-US" b="1" dirty="0"/>
              <a:t>Tribute Banquet </a:t>
            </a:r>
            <a:r>
              <a:rPr lang="en-US" dirty="0"/>
              <a:t>in February.</a:t>
            </a:r>
            <a:endParaRPr lang="en-US" sz="2800" dirty="0"/>
          </a:p>
        </p:txBody>
      </p:sp>
    </p:spTree>
    <p:extLst>
      <p:ext uri="{BB962C8B-B14F-4D97-AF65-F5344CB8AC3E}">
        <p14:creationId xmlns:p14="http://schemas.microsoft.com/office/powerpoint/2010/main" val="381401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10744200" cy="1143000"/>
          </a:xfrm>
        </p:spPr>
        <p:txBody>
          <a:bodyPr anchor="t">
            <a:normAutofit/>
          </a:bodyPr>
          <a:lstStyle/>
          <a:p>
            <a:pPr marL="0" lvl="6"/>
            <a:r>
              <a:rPr lang="en-US" b="1" i="1" dirty="0">
                <a:solidFill>
                  <a:schemeClr val="tx1"/>
                </a:solidFill>
                <a:effectLst>
                  <a:outerShdw blurRad="38100" dist="38100" dir="2700000" algn="tl">
                    <a:srgbClr val="000000">
                      <a:alpha val="43137"/>
                    </a:srgbClr>
                  </a:outerShdw>
                </a:effectLst>
              </a:rPr>
              <a:t>State Chaplain/State Deputy Awards</a:t>
            </a:r>
          </a:p>
        </p:txBody>
      </p:sp>
      <p:sp>
        <p:nvSpPr>
          <p:cNvPr id="3" name="Content Placeholder 2"/>
          <p:cNvSpPr>
            <a:spLocks noGrp="1"/>
          </p:cNvSpPr>
          <p:nvPr>
            <p:ph idx="1"/>
          </p:nvPr>
        </p:nvSpPr>
        <p:spPr/>
        <p:txBody>
          <a:bodyPr/>
          <a:lstStyle/>
          <a:p>
            <a:pPr marL="316865" indent="0">
              <a:buNone/>
            </a:pPr>
            <a:r>
              <a:rPr lang="en-US" b="1" dirty="0"/>
              <a:t>Councils and District Deputies </a:t>
            </a:r>
            <a:r>
              <a:rPr lang="en-US" dirty="0"/>
              <a:t>who obtain </a:t>
            </a:r>
            <a:r>
              <a:rPr lang="en-US" b="1" dirty="0"/>
              <a:t>100%</a:t>
            </a:r>
            <a:r>
              <a:rPr lang="en-US" dirty="0"/>
              <a:t> or more of their membership quotas for the Father McGivney Award by the mid-point of the fraternal year at the </a:t>
            </a:r>
            <a:r>
              <a:rPr lang="en-US" b="1" dirty="0"/>
              <a:t>end of December </a:t>
            </a:r>
            <a:r>
              <a:rPr lang="en-US" dirty="0"/>
              <a:t>will be recognized with a State Chaplain/State Deputy’s Award at the annual State </a:t>
            </a:r>
            <a:r>
              <a:rPr lang="en-US" b="1" dirty="0"/>
              <a:t>Tribute Banquet </a:t>
            </a:r>
            <a:r>
              <a:rPr lang="en-US" dirty="0"/>
              <a:t>in February.</a:t>
            </a:r>
          </a:p>
        </p:txBody>
      </p:sp>
    </p:spTree>
    <p:extLst>
      <p:ext uri="{BB962C8B-B14F-4D97-AF65-F5344CB8AC3E}">
        <p14:creationId xmlns:p14="http://schemas.microsoft.com/office/powerpoint/2010/main" val="219327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BEDE07-B2A8-4796-933A-140645692600}"/>
              </a:ext>
            </a:extLst>
          </p:cNvPr>
          <p:cNvSpPr txBox="1">
            <a:spLocks/>
          </p:cNvSpPr>
          <p:nvPr/>
        </p:nvSpPr>
        <p:spPr bwMode="auto">
          <a:xfrm>
            <a:off x="838200" y="1524000"/>
            <a:ext cx="3429000" cy="2621854"/>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pPr>
              <a:lnSpc>
                <a:spcPct val="90000"/>
              </a:lnSpc>
              <a:spcAft>
                <a:spcPts val="600"/>
              </a:spcAft>
            </a:pPr>
            <a:r>
              <a:rPr lang="en-US" sz="4000" b="1" kern="0" dirty="0">
                <a:effectLst>
                  <a:outerShdw blurRad="38100" dist="38100" dir="2700000" algn="tl">
                    <a:srgbClr val="000000">
                      <a:alpha val="43137"/>
                    </a:srgbClr>
                  </a:outerShdw>
                </a:effectLst>
                <a:latin typeface="+mj-lt"/>
                <a:ea typeface="+mj-ea"/>
                <a:cs typeface="+mj-cs"/>
              </a:rPr>
              <a:t>State</a:t>
            </a:r>
          </a:p>
          <a:p>
            <a:pPr>
              <a:lnSpc>
                <a:spcPct val="90000"/>
              </a:lnSpc>
              <a:spcAft>
                <a:spcPts val="600"/>
              </a:spcAft>
            </a:pPr>
            <a:r>
              <a:rPr lang="en-US" sz="4000" b="1" kern="0" dirty="0">
                <a:effectLst>
                  <a:outerShdw blurRad="38100" dist="38100" dir="2700000" algn="tl">
                    <a:srgbClr val="000000">
                      <a:alpha val="43137"/>
                    </a:srgbClr>
                  </a:outerShdw>
                </a:effectLst>
                <a:latin typeface="+mj-lt"/>
                <a:ea typeface="+mj-ea"/>
                <a:cs typeface="+mj-cs"/>
              </a:rPr>
              <a:t>Membership</a:t>
            </a:r>
          </a:p>
          <a:p>
            <a:pPr>
              <a:lnSpc>
                <a:spcPct val="90000"/>
              </a:lnSpc>
              <a:spcAft>
                <a:spcPts val="600"/>
              </a:spcAft>
            </a:pPr>
            <a:r>
              <a:rPr lang="en-US" sz="4000" b="1" kern="0" dirty="0">
                <a:effectLst>
                  <a:outerShdw blurRad="38100" dist="38100" dir="2700000" algn="tl">
                    <a:srgbClr val="000000">
                      <a:alpha val="43137"/>
                    </a:srgbClr>
                  </a:outerShdw>
                </a:effectLst>
                <a:latin typeface="+mj-lt"/>
                <a:ea typeface="+mj-ea"/>
                <a:cs typeface="+mj-cs"/>
              </a:rPr>
              <a:t>Leadership</a:t>
            </a:r>
          </a:p>
          <a:p>
            <a:pPr>
              <a:lnSpc>
                <a:spcPct val="90000"/>
              </a:lnSpc>
              <a:spcAft>
                <a:spcPts val="600"/>
              </a:spcAft>
            </a:pPr>
            <a:r>
              <a:rPr lang="en-US" sz="4000" b="1" kern="0" dirty="0">
                <a:effectLst>
                  <a:outerShdw blurRad="38100" dist="38100" dir="2700000" algn="tl">
                    <a:srgbClr val="000000">
                      <a:alpha val="43137"/>
                    </a:srgbClr>
                  </a:outerShdw>
                </a:effectLst>
                <a:latin typeface="+mj-lt"/>
                <a:ea typeface="+mj-ea"/>
                <a:cs typeface="+mj-cs"/>
              </a:rPr>
              <a:t>Team</a:t>
            </a:r>
          </a:p>
        </p:txBody>
      </p:sp>
      <p:graphicFrame>
        <p:nvGraphicFramePr>
          <p:cNvPr id="5" name="Object 4">
            <a:extLst>
              <a:ext uri="{FF2B5EF4-FFF2-40B4-BE49-F238E27FC236}">
                <a16:creationId xmlns:a16="http://schemas.microsoft.com/office/drawing/2014/main" id="{44EE128C-C39D-7AF0-8089-EED38B81DE4D}"/>
              </a:ext>
            </a:extLst>
          </p:cNvPr>
          <p:cNvGraphicFramePr>
            <a:graphicFrameLocks noChangeAspect="1"/>
          </p:cNvGraphicFramePr>
          <p:nvPr>
            <p:extLst>
              <p:ext uri="{D42A27DB-BD31-4B8C-83A1-F6EECF244321}">
                <p14:modId xmlns:p14="http://schemas.microsoft.com/office/powerpoint/2010/main" val="1107398296"/>
              </p:ext>
            </p:extLst>
          </p:nvPr>
        </p:nvGraphicFramePr>
        <p:xfrm>
          <a:off x="4038600" y="106186"/>
          <a:ext cx="5943600" cy="6523712"/>
        </p:xfrm>
        <a:graphic>
          <a:graphicData uri="http://schemas.openxmlformats.org/presentationml/2006/ole">
            <mc:AlternateContent xmlns:mc="http://schemas.openxmlformats.org/markup-compatibility/2006">
              <mc:Choice xmlns:v="urn:schemas-microsoft-com:vml" Requires="v">
                <p:oleObj name="Worksheet" r:id="rId2" imgW="5562645" imgH="6105349" progId="Excel.Sheet.12">
                  <p:embed/>
                </p:oleObj>
              </mc:Choice>
              <mc:Fallback>
                <p:oleObj name="Worksheet" r:id="rId2" imgW="5562645" imgH="6105349" progId="Excel.Sheet.12">
                  <p:embed/>
                  <p:pic>
                    <p:nvPicPr>
                      <p:cNvPr id="5" name="Object 4">
                        <a:extLst>
                          <a:ext uri="{FF2B5EF4-FFF2-40B4-BE49-F238E27FC236}">
                            <a16:creationId xmlns:a16="http://schemas.microsoft.com/office/drawing/2014/main" id="{44EE128C-C39D-7AF0-8089-EED38B81DE4D}"/>
                          </a:ext>
                        </a:extLst>
                      </p:cNvPr>
                      <p:cNvPicPr/>
                      <p:nvPr/>
                    </p:nvPicPr>
                    <p:blipFill>
                      <a:blip r:embed="rId3"/>
                      <a:stretch>
                        <a:fillRect/>
                      </a:stretch>
                    </p:blipFill>
                    <p:spPr>
                      <a:xfrm>
                        <a:off x="4038600" y="106186"/>
                        <a:ext cx="5943600" cy="6523712"/>
                      </a:xfrm>
                      <a:prstGeom prst="rect">
                        <a:avLst/>
                      </a:prstGeom>
                    </p:spPr>
                  </p:pic>
                </p:oleObj>
              </mc:Fallback>
            </mc:AlternateContent>
          </a:graphicData>
        </a:graphic>
      </p:graphicFrame>
    </p:spTree>
    <p:extLst>
      <p:ext uri="{BB962C8B-B14F-4D97-AF65-F5344CB8AC3E}">
        <p14:creationId xmlns:p14="http://schemas.microsoft.com/office/powerpoint/2010/main" val="23893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10744200" cy="838200"/>
          </a:xfrm>
        </p:spPr>
        <p:txBody>
          <a:bodyPr anchor="t">
            <a:normAutofit fontScale="90000"/>
          </a:bodyPr>
          <a:lstStyle/>
          <a:p>
            <a:pPr marL="0" lvl="6"/>
            <a:r>
              <a:rPr lang="en-US" sz="4900" b="1" i="1" dirty="0">
                <a:solidFill>
                  <a:schemeClr val="tx1"/>
                </a:solidFill>
                <a:effectLst>
                  <a:outerShdw blurRad="38100" dist="38100" dir="2700000" algn="tl">
                    <a:srgbClr val="000000">
                      <a:alpha val="43137"/>
                    </a:srgbClr>
                  </a:outerShdw>
                </a:effectLst>
              </a:rPr>
              <a:t>Council Membership Director Awards</a:t>
            </a:r>
            <a:br>
              <a:rPr lang="en-US" dirty="0">
                <a:solidFill>
                  <a:schemeClr val="tx1"/>
                </a:solidFill>
              </a:rPr>
            </a:br>
            <a:endParaRPr lang="en-US" dirty="0">
              <a:solidFill>
                <a:schemeClr val="tx1"/>
              </a:solidFill>
            </a:endParaRPr>
          </a:p>
        </p:txBody>
      </p:sp>
      <p:sp>
        <p:nvSpPr>
          <p:cNvPr id="3" name="Content Placeholder 2"/>
          <p:cNvSpPr>
            <a:spLocks noGrp="1"/>
          </p:cNvSpPr>
          <p:nvPr>
            <p:ph idx="1"/>
          </p:nvPr>
        </p:nvSpPr>
        <p:spPr>
          <a:xfrm>
            <a:off x="1981200" y="1600200"/>
            <a:ext cx="8458200" cy="4191000"/>
          </a:xfrm>
        </p:spPr>
        <p:txBody>
          <a:bodyPr/>
          <a:lstStyle/>
          <a:p>
            <a:pPr marL="316865" indent="0">
              <a:buNone/>
            </a:pPr>
            <a:r>
              <a:rPr lang="en-US" b="1" dirty="0"/>
              <a:t>Council Membership Directors </a:t>
            </a:r>
            <a:r>
              <a:rPr lang="en-US" dirty="0"/>
              <a:t>who achieve </a:t>
            </a:r>
            <a:r>
              <a:rPr lang="en-US" b="1" dirty="0"/>
              <a:t>100% </a:t>
            </a:r>
            <a:r>
              <a:rPr lang="en-US" dirty="0"/>
              <a:t>or more of their membership quotas for the Father McGivney Award by the mid-point </a:t>
            </a:r>
            <a:r>
              <a:rPr lang="en-US" b="1" dirty="0"/>
              <a:t>of the fraternal year</a:t>
            </a:r>
            <a:r>
              <a:rPr lang="en-US" dirty="0"/>
              <a:t> at the </a:t>
            </a:r>
            <a:r>
              <a:rPr lang="en-US" b="1" dirty="0"/>
              <a:t>end of December </a:t>
            </a:r>
            <a:r>
              <a:rPr lang="en-US" dirty="0"/>
              <a:t>will be recognized at the annual State Membership </a:t>
            </a:r>
            <a:r>
              <a:rPr lang="en-US" b="1" dirty="0"/>
              <a:t>Tribute Banquet </a:t>
            </a:r>
            <a:r>
              <a:rPr lang="en-US" dirty="0"/>
              <a:t>with the Council Membership Director Award.</a:t>
            </a:r>
          </a:p>
        </p:txBody>
      </p:sp>
    </p:spTree>
    <p:extLst>
      <p:ext uri="{BB962C8B-B14F-4D97-AF65-F5344CB8AC3E}">
        <p14:creationId xmlns:p14="http://schemas.microsoft.com/office/powerpoint/2010/main" val="225260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10744200" cy="1143000"/>
          </a:xfrm>
        </p:spPr>
        <p:txBody>
          <a:bodyPr anchor="t">
            <a:normAutofit/>
          </a:bodyPr>
          <a:lstStyle/>
          <a:p>
            <a:pPr marL="0" lvl="6"/>
            <a:r>
              <a:rPr lang="en-US" b="1" i="1" dirty="0">
                <a:solidFill>
                  <a:schemeClr val="tx1"/>
                </a:solidFill>
                <a:effectLst>
                  <a:outerShdw blurRad="38100" dist="38100" dir="2700000" algn="tl">
                    <a:srgbClr val="000000">
                      <a:alpha val="43137"/>
                    </a:srgbClr>
                  </a:outerShdw>
                </a:effectLst>
              </a:rPr>
              <a:t>“</a:t>
            </a:r>
            <a:r>
              <a:rPr lang="en-US" sz="4400" b="1" i="1" dirty="0">
                <a:solidFill>
                  <a:schemeClr val="tx1"/>
                </a:solidFill>
                <a:effectLst>
                  <a:outerShdw blurRad="38100" dist="38100" dir="2700000" algn="tl">
                    <a:srgbClr val="000000">
                      <a:alpha val="43137"/>
                    </a:srgbClr>
                  </a:outerShdw>
                </a:effectLst>
              </a:rPr>
              <a:t>Finish Strong” Council &amp; District Awards</a:t>
            </a:r>
            <a:endParaRPr lang="en-US"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71600" y="1752600"/>
            <a:ext cx="9448800" cy="4114800"/>
          </a:xfrm>
        </p:spPr>
        <p:txBody>
          <a:bodyPr/>
          <a:lstStyle/>
          <a:p>
            <a:pPr marL="316865" indent="0">
              <a:buNone/>
            </a:pPr>
            <a:r>
              <a:rPr lang="en-US" b="1" dirty="0"/>
              <a:t>Councils and districts </a:t>
            </a:r>
            <a:r>
              <a:rPr lang="en-US" dirty="0"/>
              <a:t>that achieve </a:t>
            </a:r>
            <a:r>
              <a:rPr lang="en-US" b="1" dirty="0"/>
              <a:t>100%</a:t>
            </a:r>
            <a:r>
              <a:rPr lang="en-US" dirty="0"/>
              <a:t> or more of their membership quotas for the Father McGivney Award </a:t>
            </a:r>
            <a:r>
              <a:rPr lang="en-US" b="1" dirty="0"/>
              <a:t>by May 1</a:t>
            </a:r>
            <a:r>
              <a:rPr lang="en-US" b="1" baseline="30000" dirty="0"/>
              <a:t>st</a:t>
            </a:r>
            <a:r>
              <a:rPr lang="en-US" b="1" dirty="0"/>
              <a:t> </a:t>
            </a:r>
            <a:r>
              <a:rPr lang="en-US" sz="700" b="1" dirty="0"/>
              <a:t> </a:t>
            </a:r>
            <a:r>
              <a:rPr lang="en-US" dirty="0"/>
              <a:t>of the fraternal year will be recognized at the State Convention with a “Finish Strong” Award during the convention weekend on Mackinac Island.</a:t>
            </a:r>
            <a:r>
              <a:rPr lang="en-US" sz="2000" dirty="0"/>
              <a:t> </a:t>
            </a:r>
            <a:endParaRPr lang="en-US" dirty="0"/>
          </a:p>
        </p:txBody>
      </p:sp>
    </p:spTree>
    <p:extLst>
      <p:ext uri="{BB962C8B-B14F-4D97-AF65-F5344CB8AC3E}">
        <p14:creationId xmlns:p14="http://schemas.microsoft.com/office/powerpoint/2010/main" val="11324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019905B-7B2C-E550-B9AE-43FC89EBAFF1}"/>
              </a:ext>
            </a:extLst>
          </p:cNvPr>
          <p:cNvGraphicFramePr>
            <a:graphicFrameLocks noGrp="1"/>
          </p:cNvGraphicFramePr>
          <p:nvPr>
            <p:ph idx="1"/>
          </p:nvPr>
        </p:nvGraphicFramePr>
        <p:xfrm>
          <a:off x="3200400" y="152400"/>
          <a:ext cx="5943599" cy="548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a:extLst>
              <a:ext uri="{FF2B5EF4-FFF2-40B4-BE49-F238E27FC236}">
                <a16:creationId xmlns:a16="http://schemas.microsoft.com/office/drawing/2014/main" id="{4D5AEB4C-AB72-DF71-2A5F-2D92A4A05A9F}"/>
              </a:ext>
            </a:extLst>
          </p:cNvPr>
          <p:cNvGraphicFramePr>
            <a:graphicFrameLocks noGrp="1"/>
          </p:cNvGraphicFramePr>
          <p:nvPr/>
        </p:nvGraphicFramePr>
        <p:xfrm>
          <a:off x="2933699" y="5638800"/>
          <a:ext cx="6477000" cy="741680"/>
        </p:xfrm>
        <a:graphic>
          <a:graphicData uri="http://schemas.openxmlformats.org/drawingml/2006/table">
            <a:tbl>
              <a:tblPr firstRow="1" bandRow="1">
                <a:effectLst>
                  <a:outerShdw blurRad="63500" sx="102000" sy="102000" algn="ctr" rotWithShape="0">
                    <a:prstClr val="black">
                      <a:alpha val="40000"/>
                    </a:prstClr>
                  </a:outerShdw>
                </a:effectLst>
                <a:tableStyleId>{C083E6E3-FA7D-4D7B-A595-EF9225AFEA82}</a:tableStyleId>
              </a:tblPr>
              <a:tblGrid>
                <a:gridCol w="3276600">
                  <a:extLst>
                    <a:ext uri="{9D8B030D-6E8A-4147-A177-3AD203B41FA5}">
                      <a16:colId xmlns:a16="http://schemas.microsoft.com/office/drawing/2014/main" val="2222301779"/>
                    </a:ext>
                  </a:extLst>
                </a:gridCol>
                <a:gridCol w="3200400">
                  <a:extLst>
                    <a:ext uri="{9D8B030D-6E8A-4147-A177-3AD203B41FA5}">
                      <a16:colId xmlns:a16="http://schemas.microsoft.com/office/drawing/2014/main" val="2432304908"/>
                    </a:ext>
                  </a:extLst>
                </a:gridCol>
              </a:tblGrid>
              <a:tr h="370840">
                <a:tc>
                  <a:txBody>
                    <a:bodyPr/>
                    <a:lstStyle/>
                    <a:p>
                      <a:pPr algn="ctr"/>
                      <a:r>
                        <a:rPr lang="en-US" dirty="0">
                          <a:solidFill>
                            <a:schemeClr val="tx1"/>
                          </a:solidFill>
                          <a:effectLst>
                            <a:outerShdw blurRad="50800" dist="38100" dir="2700000" algn="tl" rotWithShape="0">
                              <a:prstClr val="black">
                                <a:alpha val="40000"/>
                              </a:prstClr>
                            </a:outerShdw>
                          </a:effectLst>
                        </a:rPr>
                        <a:t>18+ Catholic Men 779,156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solidFill>
                      <a:srgbClr val="DAEDEF"/>
                    </a:solidFill>
                  </a:tcPr>
                </a:tc>
                <a:tc>
                  <a:txBody>
                    <a:bodyPr/>
                    <a:lstStyle/>
                    <a:p>
                      <a:pPr algn="ctr"/>
                      <a:r>
                        <a:rPr lang="en-US" dirty="0">
                          <a:solidFill>
                            <a:schemeClr val="tx1"/>
                          </a:solidFill>
                          <a:effectLst>
                            <a:outerShdw blurRad="50800" dist="38100" dir="2700000" algn="tl" rotWithShape="0">
                              <a:prstClr val="black">
                                <a:alpha val="40000"/>
                              </a:prstClr>
                            </a:outerShdw>
                          </a:effectLst>
                        </a:rPr>
                        <a:t>Total Members 64,772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solidFill>
                      <a:srgbClr val="DAEDEF"/>
                    </a:solidFill>
                  </a:tcPr>
                </a:tc>
                <a:extLst>
                  <a:ext uri="{0D108BD9-81ED-4DB2-BD59-A6C34878D82A}">
                    <a16:rowId xmlns:a16="http://schemas.microsoft.com/office/drawing/2014/main" val="820678446"/>
                  </a:ext>
                </a:extLst>
              </a:tr>
              <a:tr h="370840">
                <a:tc>
                  <a:txBody>
                    <a:bodyPr/>
                    <a:lstStyle/>
                    <a:p>
                      <a:pPr algn="ctr"/>
                      <a:r>
                        <a:rPr lang="en-US" b="1" dirty="0">
                          <a:effectLst>
                            <a:outerShdw blurRad="50800" dist="38100" dir="2700000" algn="tl" rotWithShape="0">
                              <a:prstClr val="black">
                                <a:alpha val="40000"/>
                              </a:prstClr>
                            </a:outerShdw>
                          </a:effectLst>
                        </a:rPr>
                        <a:t>Eligible Knights 714,384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solidFill>
                      <a:srgbClr val="DAEDEF"/>
                    </a:solidFill>
                  </a:tcPr>
                </a:tc>
                <a:tc>
                  <a:txBody>
                    <a:bodyPr/>
                    <a:lstStyle/>
                    <a:p>
                      <a:pPr algn="ctr"/>
                      <a:r>
                        <a:rPr lang="en-US" b="1" dirty="0">
                          <a:effectLst>
                            <a:outerShdw blurRad="50800" dist="38100" dir="2700000" algn="tl" rotWithShape="0">
                              <a:prstClr val="black">
                                <a:alpha val="40000"/>
                              </a:prstClr>
                            </a:outerShdw>
                          </a:effectLst>
                        </a:rPr>
                        <a:t>Market Penetration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artDeco"/>
                      <a:lightRig rig="flood" dir="t"/>
                    </a:cell3D>
                    <a:solidFill>
                      <a:srgbClr val="DAEDEF"/>
                    </a:solidFill>
                  </a:tcPr>
                </a:tc>
                <a:extLst>
                  <a:ext uri="{0D108BD9-81ED-4DB2-BD59-A6C34878D82A}">
                    <a16:rowId xmlns:a16="http://schemas.microsoft.com/office/drawing/2014/main" val="2175968721"/>
                  </a:ext>
                </a:extLst>
              </a:tr>
            </a:tbl>
          </a:graphicData>
        </a:graphic>
      </p:graphicFrame>
    </p:spTree>
    <p:extLst>
      <p:ext uri="{BB962C8B-B14F-4D97-AF65-F5344CB8AC3E}">
        <p14:creationId xmlns:p14="http://schemas.microsoft.com/office/powerpoint/2010/main" val="85118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C26E5D-A9B4-C7CB-78C7-9AE14F3C2329}"/>
              </a:ext>
            </a:extLst>
          </p:cNvPr>
          <p:cNvSpPr txBox="1"/>
          <p:nvPr/>
        </p:nvSpPr>
        <p:spPr>
          <a:xfrm>
            <a:off x="1828800" y="3429000"/>
            <a:ext cx="9829800" cy="1200329"/>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Number One Reason Men Have Not Joined The Knights of Columbus...</a:t>
            </a:r>
          </a:p>
        </p:txBody>
      </p:sp>
      <p:sp>
        <p:nvSpPr>
          <p:cNvPr id="5" name="TextBox 4">
            <a:extLst>
              <a:ext uri="{FF2B5EF4-FFF2-40B4-BE49-F238E27FC236}">
                <a16:creationId xmlns:a16="http://schemas.microsoft.com/office/drawing/2014/main" id="{44FB0627-CF44-88B4-884D-477A34103E18}"/>
              </a:ext>
            </a:extLst>
          </p:cNvPr>
          <p:cNvSpPr txBox="1"/>
          <p:nvPr/>
        </p:nvSpPr>
        <p:spPr>
          <a:xfrm>
            <a:off x="1181100" y="4876800"/>
            <a:ext cx="9829800"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They Have Not Been Asked!!!</a:t>
            </a:r>
          </a:p>
        </p:txBody>
      </p:sp>
      <p:pic>
        <p:nvPicPr>
          <p:cNvPr id="7" name="Picture 6" descr="A logo with a star and anchor&#10;&#10;AI-generated content may be incorrect.">
            <a:extLst>
              <a:ext uri="{FF2B5EF4-FFF2-40B4-BE49-F238E27FC236}">
                <a16:creationId xmlns:a16="http://schemas.microsoft.com/office/drawing/2014/main" id="{359C9606-6FDC-500A-B47B-FAEAB5D3F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6240" y="152400"/>
            <a:ext cx="3319520" cy="3319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1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3150"/>
                            </p:stCondLst>
                            <p:childTnLst>
                              <p:par>
                                <p:cTn id="9" presetID="53" presetClass="entr" presetSubtype="16" fill="hold" grpId="0" nodeType="afterEffect">
                                  <p:stCondLst>
                                    <p:cond delay="250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129853-769E-AE5F-589B-0126D1CB7AF1}"/>
              </a:ext>
            </a:extLst>
          </p:cNvPr>
          <p:cNvSpPr>
            <a:spLocks noGrp="1"/>
          </p:cNvSpPr>
          <p:nvPr>
            <p:ph type="body" idx="1"/>
          </p:nvPr>
        </p:nvSpPr>
        <p:spPr>
          <a:xfrm>
            <a:off x="914400" y="1910945"/>
            <a:ext cx="10363200" cy="1500187"/>
          </a:xfrm>
        </p:spPr>
        <p:txBody>
          <a:bodyPr/>
          <a:lstStyle/>
          <a:p>
            <a:pPr algn="ctr"/>
            <a:r>
              <a:rPr lang="en-US" sz="5400" dirty="0">
                <a:effectLst>
                  <a:outerShdw blurRad="38100" dist="38100" dir="2700000" algn="tl">
                    <a:srgbClr val="000000">
                      <a:alpha val="43137"/>
                    </a:srgbClr>
                  </a:outerShdw>
                </a:effectLst>
              </a:rPr>
              <a:t>Marty Brown</a:t>
            </a:r>
          </a:p>
          <a:p>
            <a:pPr algn="ctr"/>
            <a:r>
              <a:rPr lang="en-US" dirty="0">
                <a:effectLst>
                  <a:outerShdw blurRad="38100" dist="38100" dir="2700000" algn="tl">
                    <a:srgbClr val="000000">
                      <a:alpha val="43137"/>
                    </a:srgbClr>
                  </a:outerShdw>
                </a:effectLst>
              </a:rPr>
              <a:t>State Deputy Regional Representative (SDRR)</a:t>
            </a:r>
          </a:p>
        </p:txBody>
      </p:sp>
    </p:spTree>
    <p:extLst>
      <p:ext uri="{BB962C8B-B14F-4D97-AF65-F5344CB8AC3E}">
        <p14:creationId xmlns:p14="http://schemas.microsoft.com/office/powerpoint/2010/main" val="336378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60495" y="210808"/>
            <a:ext cx="9316737" cy="5656591"/>
          </a:xfrm>
          <a:prstGeom prst="rect">
            <a:avLst/>
          </a:prstGeom>
        </p:spPr>
      </p:pic>
      <p:sp>
        <p:nvSpPr>
          <p:cNvPr id="2" name="TextBox 1">
            <a:extLst>
              <a:ext uri="{FF2B5EF4-FFF2-40B4-BE49-F238E27FC236}">
                <a16:creationId xmlns:a16="http://schemas.microsoft.com/office/drawing/2014/main" id="{5DE3A8C2-10A1-BB23-D705-B8C3F246EBA3}"/>
              </a:ext>
            </a:extLst>
          </p:cNvPr>
          <p:cNvSpPr txBox="1"/>
          <p:nvPr/>
        </p:nvSpPr>
        <p:spPr>
          <a:xfrm>
            <a:off x="4191000" y="5410200"/>
            <a:ext cx="6934200" cy="707886"/>
          </a:xfrm>
          <a:prstGeom prst="rect">
            <a:avLst/>
          </a:prstGeom>
          <a:noFill/>
        </p:spPr>
        <p:txBody>
          <a:bodyPr wrap="square" rtlCol="0">
            <a:spAutoFit/>
          </a:bodyPr>
          <a:lstStyle/>
          <a:p>
            <a:r>
              <a:rPr lang="en-US" sz="4000" b="1" i="1" u="sng" dirty="0">
                <a:solidFill>
                  <a:srgbClr val="023B80"/>
                </a:solidFill>
                <a:effectLst>
                  <a:outerShdw blurRad="38100" dist="38100" dir="2700000" algn="tl">
                    <a:srgbClr val="000000">
                      <a:alpha val="43137"/>
                    </a:srgbClr>
                  </a:outerShdw>
                </a:effectLst>
              </a:rPr>
              <a:t>Invite them to Soar with us!!!</a:t>
            </a:r>
          </a:p>
        </p:txBody>
      </p:sp>
      <p:sp>
        <p:nvSpPr>
          <p:cNvPr id="3" name="TextBox 2">
            <a:extLst>
              <a:ext uri="{FF2B5EF4-FFF2-40B4-BE49-F238E27FC236}">
                <a16:creationId xmlns:a16="http://schemas.microsoft.com/office/drawing/2014/main" id="{017743BE-3F8D-5C1E-D571-E1E8FB6B5B40}"/>
              </a:ext>
            </a:extLst>
          </p:cNvPr>
          <p:cNvSpPr txBox="1"/>
          <p:nvPr/>
        </p:nvSpPr>
        <p:spPr>
          <a:xfrm>
            <a:off x="4191000" y="2931348"/>
            <a:ext cx="6553200" cy="646331"/>
          </a:xfrm>
          <a:prstGeom prst="rect">
            <a:avLst/>
          </a:prstGeom>
          <a:noFill/>
        </p:spPr>
        <p:txBody>
          <a:bodyPr wrap="square" rtlCol="0">
            <a:spAutoFit/>
          </a:bodyPr>
          <a:lstStyle/>
          <a:p>
            <a:pPr algn="ctr"/>
            <a:r>
              <a:rPr lang="en-US" sz="3600" b="1" i="1" dirty="0">
                <a:solidFill>
                  <a:srgbClr val="033D81"/>
                </a:solidFill>
                <a:latin typeface="Aharoni" panose="02010803020104030203" pitchFamily="2" charset="-79"/>
                <a:cs typeface="Aharoni" panose="02010803020104030203" pitchFamily="2" charset="-79"/>
              </a:rPr>
              <a:t>&amp; The Knights of Columbus</a:t>
            </a:r>
          </a:p>
        </p:txBody>
      </p:sp>
      <p:pic>
        <p:nvPicPr>
          <p:cNvPr id="4" name="Picture 3" descr="A logo with a star and anchor&#10;&#10;Description automatically generated">
            <a:extLst>
              <a:ext uri="{FF2B5EF4-FFF2-40B4-BE49-F238E27FC236}">
                <a16:creationId xmlns:a16="http://schemas.microsoft.com/office/drawing/2014/main" id="{9752DE12-7812-E7FA-328B-AFEC1B62F4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3352800"/>
            <a:ext cx="2209800" cy="2209800"/>
          </a:xfrm>
          <a:prstGeom prst="rect">
            <a:avLst/>
          </a:prstGeom>
        </p:spPr>
      </p:pic>
    </p:spTree>
    <p:extLst>
      <p:ext uri="{BB962C8B-B14F-4D97-AF65-F5344CB8AC3E}">
        <p14:creationId xmlns:p14="http://schemas.microsoft.com/office/powerpoint/2010/main" val="91217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750"/>
                                        <p:tgtEl>
                                          <p:spTgt spid="7"/>
                                        </p:tgtEl>
                                      </p:cBhvr>
                                    </p:animEffect>
                                  </p:childTnLst>
                                </p:cTn>
                              </p:par>
                            </p:childTnLst>
                          </p:cTn>
                        </p:par>
                        <p:par>
                          <p:cTn id="8" fill="hold">
                            <p:stCondLst>
                              <p:cond delay="275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500" fill="hold"/>
                                        <p:tgtEl>
                                          <p:spTgt spid="3"/>
                                        </p:tgtEl>
                                        <p:attrNameLst>
                                          <p:attrName>ppt_w</p:attrName>
                                        </p:attrNameLst>
                                      </p:cBhvr>
                                      <p:tavLst>
                                        <p:tav tm="0">
                                          <p:val>
                                            <p:fltVal val="0"/>
                                          </p:val>
                                        </p:tav>
                                        <p:tav tm="100000">
                                          <p:val>
                                            <p:strVal val="#ppt_w"/>
                                          </p:val>
                                        </p:tav>
                                      </p:tavLst>
                                    </p:anim>
                                    <p:anim calcmode="lin" valueType="num">
                                      <p:cBhvr>
                                        <p:cTn id="12" dur="1500" fill="hold"/>
                                        <p:tgtEl>
                                          <p:spTgt spid="3"/>
                                        </p:tgtEl>
                                        <p:attrNameLst>
                                          <p:attrName>ppt_h</p:attrName>
                                        </p:attrNameLst>
                                      </p:cBhvr>
                                      <p:tavLst>
                                        <p:tav tm="0">
                                          <p:val>
                                            <p:fltVal val="0"/>
                                          </p:val>
                                        </p:tav>
                                        <p:tav tm="100000">
                                          <p:val>
                                            <p:strVal val="#ppt_h"/>
                                          </p:val>
                                        </p:tav>
                                      </p:tavLst>
                                    </p:anim>
                                    <p:anim calcmode="lin" valueType="num">
                                      <p:cBhvr>
                                        <p:cTn id="13" dur="1500" fill="hold"/>
                                        <p:tgtEl>
                                          <p:spTgt spid="3"/>
                                        </p:tgtEl>
                                        <p:attrNameLst>
                                          <p:attrName>style.rotation</p:attrName>
                                        </p:attrNameLst>
                                      </p:cBhvr>
                                      <p:tavLst>
                                        <p:tav tm="0">
                                          <p:val>
                                            <p:fltVal val="90"/>
                                          </p:val>
                                        </p:tav>
                                        <p:tav tm="100000">
                                          <p:val>
                                            <p:fltVal val="0"/>
                                          </p:val>
                                        </p:tav>
                                      </p:tavLst>
                                    </p:anim>
                                    <p:animEffect transition="in" filter="fade">
                                      <p:cBhvr>
                                        <p:cTn id="14" dur="1500"/>
                                        <p:tgtEl>
                                          <p:spTgt spid="3"/>
                                        </p:tgtEl>
                                      </p:cBhvr>
                                    </p:animEffect>
                                  </p:childTnLst>
                                </p:cTn>
                              </p:par>
                            </p:childTnLst>
                          </p:cTn>
                        </p:par>
                        <p:par>
                          <p:cTn id="15" fill="hold">
                            <p:stCondLst>
                              <p:cond delay="4250"/>
                            </p:stCondLst>
                            <p:childTnLst>
                              <p:par>
                                <p:cTn id="16" presetID="53" presetClass="entr" presetSubtype="16" fill="hold" nodeType="afterEffect">
                                  <p:stCondLst>
                                    <p:cond delay="500"/>
                                  </p:stCondLst>
                                  <p:childTnLst>
                                    <p:set>
                                      <p:cBhvr>
                                        <p:cTn id="17" dur="1" fill="hold">
                                          <p:stCondLst>
                                            <p:cond delay="0"/>
                                          </p:stCondLst>
                                        </p:cTn>
                                        <p:tgtEl>
                                          <p:spTgt spid="4"/>
                                        </p:tgtEl>
                                        <p:attrNameLst>
                                          <p:attrName>style.visibility</p:attrName>
                                        </p:attrNameLst>
                                      </p:cBhvr>
                                      <p:to>
                                        <p:strVal val="visible"/>
                                      </p:to>
                                    </p:set>
                                    <p:anim calcmode="lin" valueType="num">
                                      <p:cBhvr>
                                        <p:cTn id="18" dur="2000" fill="hold"/>
                                        <p:tgtEl>
                                          <p:spTgt spid="4"/>
                                        </p:tgtEl>
                                        <p:attrNameLst>
                                          <p:attrName>ppt_w</p:attrName>
                                        </p:attrNameLst>
                                      </p:cBhvr>
                                      <p:tavLst>
                                        <p:tav tm="0">
                                          <p:val>
                                            <p:fltVal val="0"/>
                                          </p:val>
                                        </p:tav>
                                        <p:tav tm="100000">
                                          <p:val>
                                            <p:strVal val="#ppt_w"/>
                                          </p:val>
                                        </p:tav>
                                      </p:tavLst>
                                    </p:anim>
                                    <p:anim calcmode="lin" valueType="num">
                                      <p:cBhvr>
                                        <p:cTn id="19" dur="2000" fill="hold"/>
                                        <p:tgtEl>
                                          <p:spTgt spid="4"/>
                                        </p:tgtEl>
                                        <p:attrNameLst>
                                          <p:attrName>ppt_h</p:attrName>
                                        </p:attrNameLst>
                                      </p:cBhvr>
                                      <p:tavLst>
                                        <p:tav tm="0">
                                          <p:val>
                                            <p:fltVal val="0"/>
                                          </p:val>
                                        </p:tav>
                                        <p:tav tm="100000">
                                          <p:val>
                                            <p:strVal val="#ppt_h"/>
                                          </p:val>
                                        </p:tav>
                                      </p:tavLst>
                                    </p:anim>
                                    <p:animEffect transition="in" filter="fade">
                                      <p:cBhvr>
                                        <p:cTn id="20" dur="2000"/>
                                        <p:tgtEl>
                                          <p:spTgt spid="4"/>
                                        </p:tgtEl>
                                      </p:cBhvr>
                                    </p:animEffect>
                                  </p:childTnLst>
                                </p:cTn>
                              </p:par>
                            </p:childTnLst>
                          </p:cTn>
                        </p:par>
                        <p:par>
                          <p:cTn id="21" fill="hold">
                            <p:stCondLst>
                              <p:cond delay="6750"/>
                            </p:stCondLst>
                            <p:childTnLst>
                              <p:par>
                                <p:cTn id="22" presetID="53" presetClass="entr" presetSubtype="16" fill="hold"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New Catholic</a:t>
            </a:r>
            <a:br>
              <a:rPr lang="en-US" dirty="0"/>
            </a:br>
            <a:r>
              <a:rPr lang="en-US" dirty="0"/>
              <a:t>Man Wins</a:t>
            </a:r>
          </a:p>
        </p:txBody>
      </p:sp>
      <p:pic>
        <p:nvPicPr>
          <p:cNvPr id="5" name="Picture 4"/>
          <p:cNvPicPr>
            <a:picLocks noChangeAspect="1"/>
          </p:cNvPicPr>
          <p:nvPr/>
        </p:nvPicPr>
        <p:blipFill>
          <a:blip r:embed="rId3"/>
          <a:stretch>
            <a:fillRect/>
          </a:stretch>
        </p:blipFill>
        <p:spPr>
          <a:xfrm>
            <a:off x="9516380" y="79300"/>
            <a:ext cx="1043608" cy="1045445"/>
          </a:xfrm>
          <a:prstGeom prst="rect">
            <a:avLst/>
          </a:prstGeom>
        </p:spPr>
      </p:pic>
      <p:sp>
        <p:nvSpPr>
          <p:cNvPr id="2" name="TextBox 1"/>
          <p:cNvSpPr txBox="1"/>
          <p:nvPr/>
        </p:nvSpPr>
        <p:spPr>
          <a:xfrm>
            <a:off x="1524000" y="2096852"/>
            <a:ext cx="9035988" cy="3266151"/>
          </a:xfrm>
          <a:prstGeom prst="rect">
            <a:avLst/>
          </a:prstGeom>
          <a:noFill/>
        </p:spPr>
        <p:txBody>
          <a:bodyPr wrap="square" rtlCol="0">
            <a:spAutoFit/>
          </a:bodyPr>
          <a:lstStyle/>
          <a:p>
            <a:pPr marL="857250" indent="-539750">
              <a:lnSpc>
                <a:spcPct val="150000"/>
              </a:lnSpc>
              <a:spcBef>
                <a:spcPct val="20000"/>
              </a:spcBef>
              <a:buBlip>
                <a:blip r:embed="rId4"/>
              </a:buBlip>
            </a:pPr>
            <a:r>
              <a:rPr lang="en-US" sz="3200" dirty="0"/>
              <a:t>Work with men with the same faith and ideals</a:t>
            </a:r>
          </a:p>
          <a:p>
            <a:pPr marL="857250" indent="-539750">
              <a:lnSpc>
                <a:spcPct val="150000"/>
              </a:lnSpc>
              <a:spcBef>
                <a:spcPct val="20000"/>
              </a:spcBef>
              <a:buBlip>
                <a:blip r:embed="rId4"/>
              </a:buBlip>
            </a:pPr>
            <a:r>
              <a:rPr lang="en-US" sz="3200" dirty="0"/>
              <a:t>A way to practice his faith of charity</a:t>
            </a:r>
          </a:p>
          <a:p>
            <a:pPr marL="857250" indent="-539750">
              <a:lnSpc>
                <a:spcPct val="150000"/>
              </a:lnSpc>
              <a:spcBef>
                <a:spcPct val="20000"/>
              </a:spcBef>
              <a:buBlip>
                <a:blip r:embed="rId4"/>
              </a:buBlip>
            </a:pPr>
            <a:r>
              <a:rPr lang="en-US" sz="3200" dirty="0"/>
              <a:t>A place to develop family friendships</a:t>
            </a:r>
          </a:p>
          <a:p>
            <a:pPr marL="857250" indent="-539750">
              <a:lnSpc>
                <a:spcPct val="150000"/>
              </a:lnSpc>
              <a:spcBef>
                <a:spcPct val="20000"/>
              </a:spcBef>
              <a:buBlip>
                <a:blip r:embed="rId4"/>
              </a:buBlip>
            </a:pPr>
            <a:r>
              <a:rPr lang="en-US" sz="3200" dirty="0"/>
              <a:t>Grow in faith through action</a:t>
            </a:r>
          </a:p>
        </p:txBody>
      </p:sp>
    </p:spTree>
    <p:extLst>
      <p:ext uri="{BB962C8B-B14F-4D97-AF65-F5344CB8AC3E}">
        <p14:creationId xmlns:p14="http://schemas.microsoft.com/office/powerpoint/2010/main" val="107189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Knights Win</a:t>
            </a:r>
          </a:p>
        </p:txBody>
      </p:sp>
      <p:pic>
        <p:nvPicPr>
          <p:cNvPr id="5" name="Picture 4"/>
          <p:cNvPicPr>
            <a:picLocks noChangeAspect="1"/>
          </p:cNvPicPr>
          <p:nvPr/>
        </p:nvPicPr>
        <p:blipFill>
          <a:blip r:embed="rId3"/>
          <a:stretch>
            <a:fillRect/>
          </a:stretch>
        </p:blipFill>
        <p:spPr>
          <a:xfrm>
            <a:off x="9516380" y="79300"/>
            <a:ext cx="1043608" cy="1045445"/>
          </a:xfrm>
          <a:prstGeom prst="rect">
            <a:avLst/>
          </a:prstGeom>
        </p:spPr>
      </p:pic>
      <p:sp>
        <p:nvSpPr>
          <p:cNvPr id="2" name="TextBox 1"/>
          <p:cNvSpPr txBox="1"/>
          <p:nvPr/>
        </p:nvSpPr>
        <p:spPr>
          <a:xfrm>
            <a:off x="1524000" y="2096853"/>
            <a:ext cx="9035988" cy="3906326"/>
          </a:xfrm>
          <a:prstGeom prst="rect">
            <a:avLst/>
          </a:prstGeom>
          <a:noFill/>
        </p:spPr>
        <p:txBody>
          <a:bodyPr wrap="square" rtlCol="0">
            <a:spAutoFit/>
          </a:bodyPr>
          <a:lstStyle/>
          <a:p>
            <a:pPr marL="857250" indent="-539750">
              <a:lnSpc>
                <a:spcPct val="150000"/>
              </a:lnSpc>
              <a:spcBef>
                <a:spcPct val="20000"/>
              </a:spcBef>
              <a:buBlip>
                <a:blip r:embed="rId4"/>
              </a:buBlip>
            </a:pPr>
            <a:r>
              <a:rPr lang="en-US" sz="3200" dirty="0"/>
              <a:t>A man that has shown his conviction to our faith</a:t>
            </a:r>
          </a:p>
          <a:p>
            <a:pPr marL="857250" indent="-539750">
              <a:lnSpc>
                <a:spcPct val="150000"/>
              </a:lnSpc>
              <a:spcBef>
                <a:spcPct val="20000"/>
              </a:spcBef>
              <a:buBlip>
                <a:blip r:embed="rId4"/>
              </a:buBlip>
            </a:pPr>
            <a:r>
              <a:rPr lang="en-US" sz="3200" dirty="0"/>
              <a:t>A man that is looking for a way to put his faith into action</a:t>
            </a:r>
          </a:p>
          <a:p>
            <a:pPr marL="857250" indent="-539750">
              <a:lnSpc>
                <a:spcPct val="150000"/>
              </a:lnSpc>
              <a:spcBef>
                <a:spcPct val="20000"/>
              </a:spcBef>
              <a:buBlip>
                <a:blip r:embed="rId4"/>
              </a:buBlip>
            </a:pPr>
            <a:r>
              <a:rPr lang="en-US" sz="3200" dirty="0"/>
              <a:t>A man looking to connect his family with his faith</a:t>
            </a:r>
          </a:p>
        </p:txBody>
      </p:sp>
    </p:spTree>
    <p:extLst>
      <p:ext uri="{BB962C8B-B14F-4D97-AF65-F5344CB8AC3E}">
        <p14:creationId xmlns:p14="http://schemas.microsoft.com/office/powerpoint/2010/main" val="193859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How</a:t>
            </a:r>
          </a:p>
        </p:txBody>
      </p:sp>
      <p:pic>
        <p:nvPicPr>
          <p:cNvPr id="5" name="Picture 4"/>
          <p:cNvPicPr>
            <a:picLocks noChangeAspect="1"/>
          </p:cNvPicPr>
          <p:nvPr/>
        </p:nvPicPr>
        <p:blipFill>
          <a:blip r:embed="rId3"/>
          <a:stretch>
            <a:fillRect/>
          </a:stretch>
        </p:blipFill>
        <p:spPr>
          <a:xfrm>
            <a:off x="9516380" y="79300"/>
            <a:ext cx="1043608" cy="1045445"/>
          </a:xfrm>
          <a:prstGeom prst="rect">
            <a:avLst/>
          </a:prstGeom>
        </p:spPr>
      </p:pic>
      <p:sp>
        <p:nvSpPr>
          <p:cNvPr id="2" name="TextBox 1"/>
          <p:cNvSpPr txBox="1"/>
          <p:nvPr/>
        </p:nvSpPr>
        <p:spPr>
          <a:xfrm>
            <a:off x="1524000" y="1828801"/>
            <a:ext cx="9035988" cy="3884140"/>
          </a:xfrm>
          <a:prstGeom prst="rect">
            <a:avLst/>
          </a:prstGeom>
          <a:noFill/>
        </p:spPr>
        <p:txBody>
          <a:bodyPr wrap="square" rtlCol="0">
            <a:spAutoFit/>
          </a:bodyPr>
          <a:lstStyle/>
          <a:p>
            <a:pPr marL="857250" indent="-539750">
              <a:lnSpc>
                <a:spcPct val="150000"/>
              </a:lnSpc>
              <a:spcBef>
                <a:spcPct val="20000"/>
              </a:spcBef>
              <a:buBlip>
                <a:blip r:embed="rId4"/>
              </a:buBlip>
            </a:pPr>
            <a:r>
              <a:rPr lang="en-US" sz="3200" dirty="0"/>
              <a:t>Knights as Sponsors </a:t>
            </a:r>
            <a:r>
              <a:rPr lang="en-US" sz="3200" b="1" i="1" u="sng" dirty="0">
                <a:effectLst>
                  <a:outerShdw blurRad="38100" dist="38100" dir="2700000" algn="tl">
                    <a:srgbClr val="000000">
                      <a:alpha val="43137"/>
                    </a:srgbClr>
                  </a:outerShdw>
                </a:effectLst>
              </a:rPr>
              <a:t>1#</a:t>
            </a:r>
          </a:p>
          <a:p>
            <a:pPr marL="857250" indent="-539750">
              <a:lnSpc>
                <a:spcPct val="150000"/>
              </a:lnSpc>
              <a:spcBef>
                <a:spcPct val="20000"/>
              </a:spcBef>
              <a:buBlip>
                <a:blip r:embed="rId4"/>
              </a:buBlip>
            </a:pPr>
            <a:r>
              <a:rPr lang="en-US" sz="3200" dirty="0"/>
              <a:t>Request to speak at a class</a:t>
            </a:r>
          </a:p>
          <a:p>
            <a:pPr marL="857250" indent="-539750">
              <a:lnSpc>
                <a:spcPct val="150000"/>
              </a:lnSpc>
              <a:spcBef>
                <a:spcPct val="20000"/>
              </a:spcBef>
              <a:buBlip>
                <a:blip r:embed="rId4"/>
              </a:buBlip>
            </a:pPr>
            <a:r>
              <a:rPr lang="en-US" sz="3200" dirty="0"/>
              <a:t>Provide gifts to OCIA candidates – rosaries, etc.</a:t>
            </a:r>
          </a:p>
          <a:p>
            <a:pPr marL="857250" indent="-539750">
              <a:lnSpc>
                <a:spcPct val="150000"/>
              </a:lnSpc>
              <a:spcBef>
                <a:spcPct val="20000"/>
              </a:spcBef>
              <a:buBlip>
                <a:blip r:embed="rId4"/>
              </a:buBlip>
            </a:pPr>
            <a:r>
              <a:rPr lang="en-US" sz="3200" dirty="0"/>
              <a:t>Request a list of  OCIA candidates</a:t>
            </a:r>
          </a:p>
          <a:p>
            <a:pPr marL="682625" indent="-365760">
              <a:lnSpc>
                <a:spcPct val="90000"/>
              </a:lnSpc>
              <a:spcBef>
                <a:spcPct val="20000"/>
              </a:spcBef>
              <a:buBlip>
                <a:blip r:embed="rId4"/>
              </a:buBlip>
            </a:pPr>
            <a:endParaRPr lang="en-US" sz="3200" dirty="0">
              <a:solidFill>
                <a:schemeClr val="bg1"/>
              </a:solidFill>
            </a:endParaRPr>
          </a:p>
        </p:txBody>
      </p:sp>
    </p:spTree>
    <p:extLst>
      <p:ext uri="{BB962C8B-B14F-4D97-AF65-F5344CB8AC3E}">
        <p14:creationId xmlns:p14="http://schemas.microsoft.com/office/powerpoint/2010/main" val="400092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How</a:t>
            </a:r>
          </a:p>
        </p:txBody>
      </p:sp>
      <p:pic>
        <p:nvPicPr>
          <p:cNvPr id="5" name="Picture 4"/>
          <p:cNvPicPr>
            <a:picLocks noChangeAspect="1"/>
          </p:cNvPicPr>
          <p:nvPr/>
        </p:nvPicPr>
        <p:blipFill>
          <a:blip r:embed="rId3"/>
          <a:stretch>
            <a:fillRect/>
          </a:stretch>
        </p:blipFill>
        <p:spPr>
          <a:xfrm>
            <a:off x="9516380" y="79300"/>
            <a:ext cx="1043608" cy="1045445"/>
          </a:xfrm>
          <a:prstGeom prst="rect">
            <a:avLst/>
          </a:prstGeom>
        </p:spPr>
      </p:pic>
      <p:sp>
        <p:nvSpPr>
          <p:cNvPr id="2" name="TextBox 1">
            <a:extLst>
              <a:ext uri="{FF2B5EF4-FFF2-40B4-BE49-F238E27FC236}">
                <a16:creationId xmlns:a16="http://schemas.microsoft.com/office/drawing/2014/main" id="{F2835B84-81DA-C160-7D9A-64D78F299932}"/>
              </a:ext>
            </a:extLst>
          </p:cNvPr>
          <p:cNvSpPr txBox="1"/>
          <p:nvPr/>
        </p:nvSpPr>
        <p:spPr>
          <a:xfrm>
            <a:off x="1524001" y="1752600"/>
            <a:ext cx="9144000" cy="3164456"/>
          </a:xfrm>
          <a:prstGeom prst="rect">
            <a:avLst/>
          </a:prstGeom>
          <a:noFill/>
        </p:spPr>
        <p:txBody>
          <a:bodyPr wrap="square" rtlCol="0">
            <a:spAutoFit/>
          </a:bodyPr>
          <a:lstStyle/>
          <a:p>
            <a:pPr marL="857250" indent="-539750">
              <a:lnSpc>
                <a:spcPct val="150000"/>
              </a:lnSpc>
              <a:spcBef>
                <a:spcPct val="20000"/>
              </a:spcBef>
              <a:buBlip>
                <a:blip r:embed="rId4"/>
              </a:buBlip>
            </a:pPr>
            <a:r>
              <a:rPr lang="en-US" sz="3200" dirty="0"/>
              <a:t>Request a list of OCIA graduates</a:t>
            </a:r>
          </a:p>
          <a:p>
            <a:pPr marL="857250" indent="-539750">
              <a:lnSpc>
                <a:spcPct val="150000"/>
              </a:lnSpc>
              <a:spcBef>
                <a:spcPct val="20000"/>
              </a:spcBef>
              <a:buBlip>
                <a:blip r:embed="rId4"/>
              </a:buBlip>
            </a:pPr>
            <a:r>
              <a:rPr lang="en-US" sz="3200" dirty="0">
                <a:latin typeface="Arial" pitchFamily="34" charset="0"/>
              </a:rPr>
              <a:t>Contact the men personally</a:t>
            </a:r>
          </a:p>
          <a:p>
            <a:pPr marL="857250" indent="-539750">
              <a:lnSpc>
                <a:spcPct val="150000"/>
              </a:lnSpc>
              <a:spcBef>
                <a:spcPct val="20000"/>
              </a:spcBef>
              <a:buBlip>
                <a:blip r:embed="rId4"/>
              </a:buBlip>
            </a:pPr>
            <a:r>
              <a:rPr lang="en-US" sz="3200" dirty="0">
                <a:latin typeface="Arial" pitchFamily="34" charset="0"/>
              </a:rPr>
              <a:t>Provide the man with a copy of the Faith-Based Recruitment flyer (#4497)</a:t>
            </a:r>
            <a:endParaRPr lang="en-US" sz="3200" dirty="0"/>
          </a:p>
        </p:txBody>
      </p:sp>
    </p:spTree>
    <p:extLst>
      <p:ext uri="{BB962C8B-B14F-4D97-AF65-F5344CB8AC3E}">
        <p14:creationId xmlns:p14="http://schemas.microsoft.com/office/powerpoint/2010/main" val="291041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395730" y="609600"/>
            <a:ext cx="3328670" cy="1300480"/>
          </a:xfrm>
          <a:prstGeom prst="rect">
            <a:avLst/>
          </a:prstGeom>
        </p:spPr>
        <p:txBody>
          <a:bodyPr vert="horz" wrap="square" lIns="0" tIns="88900" rIns="0" bIns="0" rtlCol="0">
            <a:spAutoFit/>
          </a:bodyPr>
          <a:lstStyle/>
          <a:p>
            <a:pPr marL="108585" marR="5080" indent="-96520">
              <a:lnSpc>
                <a:spcPts val="4750"/>
              </a:lnSpc>
              <a:spcBef>
                <a:spcPts val="700"/>
              </a:spcBef>
            </a:pPr>
            <a:r>
              <a:rPr sz="4400" b="1" spc="-10" dirty="0">
                <a:latin typeface="Corbel"/>
                <a:cs typeface="Corbel"/>
              </a:rPr>
              <a:t>LEADERSHIP </a:t>
            </a:r>
            <a:r>
              <a:rPr sz="4400" b="1" dirty="0">
                <a:latin typeface="Corbel"/>
                <a:cs typeface="Corbel"/>
              </a:rPr>
              <a:t>ROLE</a:t>
            </a:r>
            <a:r>
              <a:rPr sz="4400" b="1" spc="10" dirty="0">
                <a:latin typeface="Corbel"/>
                <a:cs typeface="Corbel"/>
              </a:rPr>
              <a:t> </a:t>
            </a:r>
            <a:r>
              <a:rPr sz="4400" b="1" dirty="0">
                <a:latin typeface="Corbel"/>
                <a:cs typeface="Corbel"/>
              </a:rPr>
              <a:t>AS</a:t>
            </a:r>
            <a:r>
              <a:rPr sz="4400" b="1" spc="220" dirty="0">
                <a:latin typeface="Corbel"/>
                <a:cs typeface="Corbel"/>
              </a:rPr>
              <a:t> </a:t>
            </a:r>
            <a:r>
              <a:rPr sz="4400" b="1" spc="-25" dirty="0">
                <a:latin typeface="Corbel"/>
                <a:cs typeface="Corbel"/>
              </a:rPr>
              <a:t>DD</a:t>
            </a:r>
            <a:endParaRPr sz="4400" dirty="0">
              <a:latin typeface="Corbel"/>
              <a:cs typeface="Corbel"/>
            </a:endParaRPr>
          </a:p>
        </p:txBody>
      </p:sp>
      <p:sp>
        <p:nvSpPr>
          <p:cNvPr id="11" name="object 11"/>
          <p:cNvSpPr txBox="1"/>
          <p:nvPr/>
        </p:nvSpPr>
        <p:spPr>
          <a:xfrm>
            <a:off x="762000" y="2114217"/>
            <a:ext cx="4724400" cy="2629566"/>
          </a:xfrm>
          <a:prstGeom prst="rect">
            <a:avLst/>
          </a:prstGeom>
        </p:spPr>
        <p:txBody>
          <a:bodyPr vert="horz" wrap="square" lIns="0" tIns="13335" rIns="0" bIns="0" rtlCol="0">
            <a:spAutoFit/>
          </a:bodyPr>
          <a:lstStyle/>
          <a:p>
            <a:pPr marL="12065" marR="5080" indent="-4445" algn="ctr">
              <a:lnSpc>
                <a:spcPct val="100000"/>
              </a:lnSpc>
              <a:spcBef>
                <a:spcPts val="105"/>
              </a:spcBef>
            </a:pPr>
            <a:r>
              <a:rPr sz="3200" b="1" i="1" dirty="0">
                <a:latin typeface="Corbel"/>
                <a:cs typeface="Corbel"/>
              </a:rPr>
              <a:t>“</a:t>
            </a:r>
            <a:r>
              <a:rPr lang="en-US" sz="3200" b="1" i="1" dirty="0">
                <a:latin typeface="Corbel"/>
                <a:cs typeface="Corbel"/>
              </a:rPr>
              <a:t>We must pray for perseverance because none of us is exempt from difficult moments.</a:t>
            </a:r>
            <a:r>
              <a:rPr sz="3200" b="1" i="1" spc="-10" dirty="0">
                <a:latin typeface="Corbel"/>
                <a:cs typeface="Corbel"/>
              </a:rPr>
              <a:t>”</a:t>
            </a:r>
            <a:endParaRPr sz="3200" b="1" dirty="0">
              <a:latin typeface="Corbel"/>
              <a:cs typeface="Corbel"/>
            </a:endParaRPr>
          </a:p>
          <a:p>
            <a:pPr algn="ctr">
              <a:lnSpc>
                <a:spcPct val="100000"/>
              </a:lnSpc>
              <a:spcBef>
                <a:spcPts val="1200"/>
              </a:spcBef>
            </a:pPr>
            <a:r>
              <a:rPr sz="3200" b="1" spc="-10" dirty="0">
                <a:latin typeface="Corbel"/>
                <a:cs typeface="Corbel"/>
              </a:rPr>
              <a:t>Pope</a:t>
            </a:r>
            <a:r>
              <a:rPr sz="3200" b="1" spc="-60" dirty="0">
                <a:latin typeface="Corbel"/>
                <a:cs typeface="Corbel"/>
              </a:rPr>
              <a:t> </a:t>
            </a:r>
            <a:r>
              <a:rPr lang="en-US" sz="3200" b="1" spc="-10" dirty="0">
                <a:latin typeface="Corbel"/>
                <a:cs typeface="Corbel"/>
              </a:rPr>
              <a:t>Leo XIV</a:t>
            </a:r>
            <a:endParaRPr sz="3200" b="1" dirty="0">
              <a:latin typeface="Corbel"/>
              <a:cs typeface="Corbel"/>
            </a:endParaRPr>
          </a:p>
        </p:txBody>
      </p:sp>
      <p:sp>
        <p:nvSpPr>
          <p:cNvPr id="19" name="object 19"/>
          <p:cNvSpPr txBox="1"/>
          <p:nvPr/>
        </p:nvSpPr>
        <p:spPr>
          <a:xfrm>
            <a:off x="5901829" y="1270771"/>
            <a:ext cx="5405755" cy="4509568"/>
          </a:xfrm>
          <a:prstGeom prst="rect">
            <a:avLst/>
          </a:prstGeom>
        </p:spPr>
        <p:txBody>
          <a:bodyPr vert="horz" wrap="square" lIns="0" tIns="13335" rIns="0" bIns="0" rtlCol="0">
            <a:spAutoFit/>
          </a:bodyPr>
          <a:lstStyle/>
          <a:p>
            <a:pPr marL="12700" marR="5080">
              <a:lnSpc>
                <a:spcPct val="100000"/>
              </a:lnSpc>
              <a:spcBef>
                <a:spcPts val="105"/>
              </a:spcBef>
              <a:spcAft>
                <a:spcPts val="1200"/>
              </a:spcAft>
              <a:buClr>
                <a:srgbClr val="000000"/>
              </a:buClr>
              <a:buSzPct val="89062"/>
              <a:tabLst>
                <a:tab pos="354965" algn="l"/>
                <a:tab pos="355600" algn="l"/>
              </a:tabLst>
            </a:pPr>
            <a:r>
              <a:rPr sz="3200" spc="-95" dirty="0">
                <a:effectLst>
                  <a:outerShdw blurRad="38100" dist="38100" dir="2700000" algn="tl">
                    <a:srgbClr val="000000">
                      <a:alpha val="43137"/>
                    </a:srgbClr>
                  </a:outerShdw>
                </a:effectLst>
                <a:latin typeface="Corbel"/>
                <a:cs typeface="Corbel"/>
              </a:rPr>
              <a:t>You</a:t>
            </a:r>
            <a:r>
              <a:rPr sz="3200" spc="-85" dirty="0">
                <a:effectLst>
                  <a:outerShdw blurRad="38100" dist="38100" dir="2700000" algn="tl">
                    <a:srgbClr val="000000">
                      <a:alpha val="43137"/>
                    </a:srgbClr>
                  </a:outerShdw>
                </a:effectLst>
                <a:latin typeface="Corbel"/>
                <a:cs typeface="Corbel"/>
              </a:rPr>
              <a:t> </a:t>
            </a:r>
            <a:r>
              <a:rPr sz="3200" dirty="0">
                <a:effectLst>
                  <a:outerShdw blurRad="38100" dist="38100" dir="2700000" algn="tl">
                    <a:srgbClr val="000000">
                      <a:alpha val="43137"/>
                    </a:srgbClr>
                  </a:outerShdw>
                </a:effectLst>
                <a:latin typeface="Corbel"/>
                <a:cs typeface="Corbel"/>
              </a:rPr>
              <a:t>are</a:t>
            </a:r>
            <a:r>
              <a:rPr sz="3200" spc="-30" dirty="0">
                <a:effectLst>
                  <a:outerShdw blurRad="38100" dist="38100" dir="2700000" algn="tl">
                    <a:srgbClr val="000000">
                      <a:alpha val="43137"/>
                    </a:srgbClr>
                  </a:outerShdw>
                </a:effectLst>
                <a:latin typeface="Corbel"/>
                <a:cs typeface="Corbel"/>
              </a:rPr>
              <a:t> </a:t>
            </a:r>
            <a:r>
              <a:rPr sz="3200" dirty="0">
                <a:effectLst>
                  <a:outerShdw blurRad="38100" dist="38100" dir="2700000" algn="tl">
                    <a:srgbClr val="000000">
                      <a:alpha val="43137"/>
                    </a:srgbClr>
                  </a:outerShdw>
                </a:effectLst>
                <a:latin typeface="Corbel"/>
                <a:cs typeface="Corbel"/>
              </a:rPr>
              <a:t>an</a:t>
            </a:r>
            <a:r>
              <a:rPr sz="3200" spc="-20" dirty="0">
                <a:effectLst>
                  <a:outerShdw blurRad="38100" dist="38100" dir="2700000" algn="tl">
                    <a:srgbClr val="000000">
                      <a:alpha val="43137"/>
                    </a:srgbClr>
                  </a:outerShdw>
                </a:effectLst>
                <a:latin typeface="Corbel"/>
                <a:cs typeface="Corbel"/>
              </a:rPr>
              <a:t> </a:t>
            </a:r>
            <a:r>
              <a:rPr sz="3200" dirty="0">
                <a:effectLst>
                  <a:outerShdw blurRad="38100" dist="38100" dir="2700000" algn="tl">
                    <a:srgbClr val="000000">
                      <a:alpha val="43137"/>
                    </a:srgbClr>
                  </a:outerShdw>
                </a:effectLst>
                <a:latin typeface="Corbel"/>
                <a:cs typeface="Corbel"/>
              </a:rPr>
              <a:t>important</a:t>
            </a:r>
            <a:r>
              <a:rPr sz="3200" spc="-25" dirty="0">
                <a:effectLst>
                  <a:outerShdw blurRad="38100" dist="38100" dir="2700000" algn="tl">
                    <a:srgbClr val="000000">
                      <a:alpha val="43137"/>
                    </a:srgbClr>
                  </a:outerShdw>
                </a:effectLst>
                <a:latin typeface="Corbel"/>
                <a:cs typeface="Corbel"/>
              </a:rPr>
              <a:t> </a:t>
            </a:r>
            <a:r>
              <a:rPr sz="3200" dirty="0">
                <a:effectLst>
                  <a:outerShdw blurRad="38100" dist="38100" dir="2700000" algn="tl">
                    <a:srgbClr val="000000">
                      <a:alpha val="43137"/>
                    </a:srgbClr>
                  </a:outerShdw>
                </a:effectLst>
                <a:latin typeface="Corbel"/>
                <a:cs typeface="Corbel"/>
              </a:rPr>
              <a:t>leader</a:t>
            </a:r>
            <a:r>
              <a:rPr sz="3200" spc="-40" dirty="0">
                <a:effectLst>
                  <a:outerShdw blurRad="38100" dist="38100" dir="2700000" algn="tl">
                    <a:srgbClr val="000000">
                      <a:alpha val="43137"/>
                    </a:srgbClr>
                  </a:outerShdw>
                </a:effectLst>
                <a:latin typeface="Corbel"/>
                <a:cs typeface="Corbel"/>
              </a:rPr>
              <a:t> </a:t>
            </a:r>
            <a:r>
              <a:rPr sz="3200" spc="-25" dirty="0">
                <a:effectLst>
                  <a:outerShdw blurRad="38100" dist="38100" dir="2700000" algn="tl">
                    <a:srgbClr val="000000">
                      <a:alpha val="43137"/>
                    </a:srgbClr>
                  </a:outerShdw>
                </a:effectLst>
                <a:latin typeface="Corbel"/>
                <a:cs typeface="Corbel"/>
              </a:rPr>
              <a:t>in </a:t>
            </a:r>
            <a:r>
              <a:rPr sz="3200" dirty="0">
                <a:effectLst>
                  <a:outerShdw blurRad="38100" dist="38100" dir="2700000" algn="tl">
                    <a:srgbClr val="000000">
                      <a:alpha val="43137"/>
                    </a:srgbClr>
                  </a:outerShdw>
                </a:effectLst>
                <a:latin typeface="Corbel"/>
                <a:cs typeface="Corbel"/>
              </a:rPr>
              <a:t>the</a:t>
            </a:r>
            <a:r>
              <a:rPr sz="3200" spc="-40" dirty="0">
                <a:effectLst>
                  <a:outerShdw blurRad="38100" dist="38100" dir="2700000" algn="tl">
                    <a:srgbClr val="000000">
                      <a:alpha val="43137"/>
                    </a:srgbClr>
                  </a:outerShdw>
                </a:effectLst>
                <a:latin typeface="Corbel"/>
                <a:cs typeface="Corbel"/>
              </a:rPr>
              <a:t> </a:t>
            </a:r>
            <a:r>
              <a:rPr sz="3200" dirty="0">
                <a:effectLst>
                  <a:outerShdw blurRad="38100" dist="38100" dir="2700000" algn="tl">
                    <a:srgbClr val="000000">
                      <a:alpha val="43137"/>
                    </a:srgbClr>
                  </a:outerShdw>
                </a:effectLst>
                <a:latin typeface="Corbel"/>
                <a:cs typeface="Corbel"/>
              </a:rPr>
              <a:t>KofC</a:t>
            </a:r>
            <a:r>
              <a:rPr sz="3200" spc="-35" dirty="0">
                <a:effectLst>
                  <a:outerShdw blurRad="38100" dist="38100" dir="2700000" algn="tl">
                    <a:srgbClr val="000000">
                      <a:alpha val="43137"/>
                    </a:srgbClr>
                  </a:outerShdw>
                </a:effectLst>
                <a:latin typeface="Corbel"/>
                <a:cs typeface="Corbel"/>
              </a:rPr>
              <a:t> </a:t>
            </a:r>
            <a:r>
              <a:rPr sz="3200" dirty="0">
                <a:effectLst>
                  <a:outerShdw blurRad="38100" dist="38100" dir="2700000" algn="tl">
                    <a:srgbClr val="000000">
                      <a:alpha val="43137"/>
                    </a:srgbClr>
                  </a:outerShdw>
                </a:effectLst>
                <a:latin typeface="Corbel"/>
                <a:cs typeface="Corbel"/>
              </a:rPr>
              <a:t>and</a:t>
            </a:r>
            <a:r>
              <a:rPr sz="3200" spc="-50" dirty="0">
                <a:effectLst>
                  <a:outerShdw blurRad="38100" dist="38100" dir="2700000" algn="tl">
                    <a:srgbClr val="000000">
                      <a:alpha val="43137"/>
                    </a:srgbClr>
                  </a:outerShdw>
                </a:effectLst>
                <a:latin typeface="Corbel"/>
                <a:cs typeface="Corbel"/>
              </a:rPr>
              <a:t> </a:t>
            </a:r>
            <a:r>
              <a:rPr sz="3200" dirty="0">
                <a:effectLst>
                  <a:outerShdw blurRad="38100" dist="38100" dir="2700000" algn="tl">
                    <a:srgbClr val="000000">
                      <a:alpha val="43137"/>
                    </a:srgbClr>
                  </a:outerShdw>
                </a:effectLst>
                <a:latin typeface="Corbel"/>
                <a:cs typeface="Corbel"/>
              </a:rPr>
              <a:t>the</a:t>
            </a:r>
            <a:r>
              <a:rPr sz="3200" spc="-150" dirty="0">
                <a:effectLst>
                  <a:outerShdw blurRad="38100" dist="38100" dir="2700000" algn="tl">
                    <a:srgbClr val="000000">
                      <a:alpha val="43137"/>
                    </a:srgbClr>
                  </a:outerShdw>
                </a:effectLst>
                <a:latin typeface="Corbel"/>
                <a:cs typeface="Corbel"/>
              </a:rPr>
              <a:t> </a:t>
            </a:r>
            <a:r>
              <a:rPr sz="3200" spc="-10" dirty="0">
                <a:effectLst>
                  <a:outerShdw blurRad="38100" dist="38100" dir="2700000" algn="tl">
                    <a:srgbClr val="000000">
                      <a:alpha val="43137"/>
                    </a:srgbClr>
                  </a:outerShdw>
                </a:effectLst>
                <a:latin typeface="Corbel"/>
                <a:cs typeface="Corbel"/>
              </a:rPr>
              <a:t>Church</a:t>
            </a:r>
            <a:endParaRPr lang="en-US" sz="3200" spc="-10" dirty="0">
              <a:effectLst>
                <a:outerShdw blurRad="38100" dist="38100" dir="2700000" algn="tl">
                  <a:srgbClr val="000000">
                    <a:alpha val="43137"/>
                  </a:srgbClr>
                </a:outerShdw>
              </a:effectLst>
              <a:latin typeface="Corbel"/>
              <a:cs typeface="Corbel"/>
            </a:endParaRPr>
          </a:p>
          <a:p>
            <a:pPr marL="355600" indent="-342900">
              <a:lnSpc>
                <a:spcPct val="100000"/>
              </a:lnSpc>
              <a:spcBef>
                <a:spcPts val="105"/>
              </a:spcBef>
              <a:buClr>
                <a:srgbClr val="000000"/>
              </a:buClr>
              <a:buSzPct val="89062"/>
              <a:buFont typeface="Arial"/>
              <a:buChar char="•"/>
              <a:tabLst>
                <a:tab pos="354965" algn="l"/>
                <a:tab pos="355600" algn="l"/>
              </a:tabLst>
            </a:pPr>
            <a:r>
              <a:rPr lang="en-US" sz="3200" dirty="0">
                <a:effectLst>
                  <a:outerShdw blurRad="38100" dist="38100" dir="2700000" algn="tl">
                    <a:srgbClr val="000000">
                      <a:alpha val="43137"/>
                    </a:srgbClr>
                  </a:outerShdw>
                </a:effectLst>
                <a:latin typeface="Corbel"/>
                <a:cs typeface="Corbel"/>
              </a:rPr>
              <a:t>Lead</a:t>
            </a:r>
            <a:r>
              <a:rPr lang="en-US" sz="3200" spc="-35" dirty="0">
                <a:effectLst>
                  <a:outerShdw blurRad="38100" dist="38100" dir="2700000" algn="tl">
                    <a:srgbClr val="000000">
                      <a:alpha val="43137"/>
                    </a:srgbClr>
                  </a:outerShdw>
                </a:effectLst>
                <a:latin typeface="Corbel"/>
                <a:cs typeface="Corbel"/>
              </a:rPr>
              <a:t> </a:t>
            </a:r>
            <a:r>
              <a:rPr lang="en-US" sz="3200" dirty="0">
                <a:effectLst>
                  <a:outerShdw blurRad="38100" dist="38100" dir="2700000" algn="tl">
                    <a:srgbClr val="000000">
                      <a:alpha val="43137"/>
                    </a:srgbClr>
                  </a:outerShdw>
                </a:effectLst>
                <a:latin typeface="Corbel"/>
                <a:cs typeface="Corbel"/>
              </a:rPr>
              <a:t>by</a:t>
            </a:r>
            <a:r>
              <a:rPr lang="en-US" sz="3200" spc="-10" dirty="0">
                <a:effectLst>
                  <a:outerShdw blurRad="38100" dist="38100" dir="2700000" algn="tl">
                    <a:srgbClr val="000000">
                      <a:alpha val="43137"/>
                    </a:srgbClr>
                  </a:outerShdw>
                </a:effectLst>
                <a:latin typeface="Corbel"/>
                <a:cs typeface="Corbel"/>
              </a:rPr>
              <a:t> example</a:t>
            </a:r>
          </a:p>
          <a:p>
            <a:pPr marL="927100" lvl="2">
              <a:spcBef>
                <a:spcPts val="105"/>
              </a:spcBef>
              <a:spcAft>
                <a:spcPts val="1200"/>
              </a:spcAft>
              <a:buClr>
                <a:srgbClr val="000000"/>
              </a:buClr>
              <a:buSzPct val="89062"/>
              <a:tabLst>
                <a:tab pos="354965" algn="l"/>
                <a:tab pos="355600" algn="l"/>
              </a:tabLst>
            </a:pPr>
            <a:r>
              <a:rPr lang="en-US" sz="2800" b="1" u="sng" spc="-10" dirty="0">
                <a:solidFill>
                  <a:srgbClr val="FF0000"/>
                </a:solidFill>
                <a:effectLst>
                  <a:outerShdw blurRad="38100" dist="38100" dir="2700000" algn="tl">
                    <a:srgbClr val="000000">
                      <a:alpha val="43137"/>
                    </a:srgbClr>
                  </a:outerShdw>
                </a:effectLst>
                <a:latin typeface="Corbel"/>
                <a:cs typeface="Corbel"/>
              </a:rPr>
              <a:t>Recruit one new Member by the end of September!! </a:t>
            </a:r>
          </a:p>
          <a:p>
            <a:pPr marL="469900" indent="-457200">
              <a:lnSpc>
                <a:spcPct val="100000"/>
              </a:lnSpc>
              <a:spcBef>
                <a:spcPts val="105"/>
              </a:spcBef>
              <a:spcAft>
                <a:spcPts val="1200"/>
              </a:spcAft>
              <a:buClr>
                <a:srgbClr val="000000"/>
              </a:buClr>
              <a:buSzPct val="89062"/>
              <a:buFont typeface="Arial" panose="020B0604020202020204" pitchFamily="34" charset="0"/>
              <a:buChar char="•"/>
              <a:tabLst>
                <a:tab pos="354965" algn="l"/>
                <a:tab pos="355600" algn="l"/>
              </a:tabLst>
            </a:pPr>
            <a:r>
              <a:rPr lang="en-US" sz="3200" spc="-10" dirty="0">
                <a:effectLst>
                  <a:outerShdw blurRad="38100" dist="38100" dir="2700000" algn="tl">
                    <a:srgbClr val="000000">
                      <a:alpha val="43137"/>
                    </a:srgbClr>
                  </a:outerShdw>
                </a:effectLst>
                <a:latin typeface="Corbel"/>
                <a:cs typeface="Corbel"/>
              </a:rPr>
              <a:t>Lead in faith and prayer</a:t>
            </a:r>
          </a:p>
          <a:p>
            <a:pPr marL="469900" indent="-457200">
              <a:spcBef>
                <a:spcPts val="105"/>
              </a:spcBef>
              <a:spcAft>
                <a:spcPts val="1200"/>
              </a:spcAft>
              <a:buClr>
                <a:srgbClr val="000000"/>
              </a:buClr>
              <a:buSzPct val="89062"/>
              <a:buFont typeface="Arial" panose="020B0604020202020204" pitchFamily="34" charset="0"/>
              <a:buChar char="•"/>
              <a:tabLst>
                <a:tab pos="354965" algn="l"/>
                <a:tab pos="355600" algn="l"/>
              </a:tabLst>
            </a:pPr>
            <a:r>
              <a:rPr lang="en-US" sz="3200" dirty="0">
                <a:effectLst>
                  <a:outerShdw blurRad="38100" dist="38100" dir="2700000" algn="tl">
                    <a:srgbClr val="000000">
                      <a:alpha val="43137"/>
                    </a:srgbClr>
                  </a:outerShdw>
                </a:effectLst>
                <a:latin typeface="Corbel"/>
                <a:cs typeface="Corbel"/>
              </a:rPr>
              <a:t>Help</a:t>
            </a:r>
            <a:r>
              <a:rPr lang="en-US" sz="3200" spc="-55" dirty="0">
                <a:effectLst>
                  <a:outerShdw blurRad="38100" dist="38100" dir="2700000" algn="tl">
                    <a:srgbClr val="000000">
                      <a:alpha val="43137"/>
                    </a:srgbClr>
                  </a:outerShdw>
                </a:effectLst>
                <a:latin typeface="Corbel"/>
                <a:cs typeface="Corbel"/>
              </a:rPr>
              <a:t> </a:t>
            </a:r>
            <a:r>
              <a:rPr lang="en-US" sz="3200" dirty="0">
                <a:effectLst>
                  <a:outerShdw blurRad="38100" dist="38100" dir="2700000" algn="tl">
                    <a:srgbClr val="000000">
                      <a:alpha val="43137"/>
                    </a:srgbClr>
                  </a:outerShdw>
                </a:effectLst>
                <a:latin typeface="Corbel"/>
                <a:cs typeface="Corbel"/>
              </a:rPr>
              <a:t>every</a:t>
            </a:r>
            <a:r>
              <a:rPr lang="en-US" sz="3200" spc="-45" dirty="0">
                <a:effectLst>
                  <a:outerShdw blurRad="38100" dist="38100" dir="2700000" algn="tl">
                    <a:srgbClr val="000000">
                      <a:alpha val="43137"/>
                    </a:srgbClr>
                  </a:outerShdw>
                </a:effectLst>
                <a:latin typeface="Corbel"/>
                <a:cs typeface="Corbel"/>
              </a:rPr>
              <a:t> </a:t>
            </a:r>
            <a:r>
              <a:rPr lang="en-US" sz="3200" dirty="0">
                <a:effectLst>
                  <a:outerShdw blurRad="38100" dist="38100" dir="2700000" algn="tl">
                    <a:srgbClr val="000000">
                      <a:alpha val="43137"/>
                    </a:srgbClr>
                  </a:outerShdw>
                </a:effectLst>
                <a:latin typeface="Corbel"/>
                <a:cs typeface="Corbel"/>
              </a:rPr>
              <a:t>council</a:t>
            </a:r>
            <a:r>
              <a:rPr lang="en-US" sz="3200" spc="-45" dirty="0">
                <a:effectLst>
                  <a:outerShdw blurRad="38100" dist="38100" dir="2700000" algn="tl">
                    <a:srgbClr val="000000">
                      <a:alpha val="43137"/>
                    </a:srgbClr>
                  </a:outerShdw>
                </a:effectLst>
                <a:latin typeface="Corbel"/>
                <a:cs typeface="Corbel"/>
              </a:rPr>
              <a:t> </a:t>
            </a:r>
            <a:r>
              <a:rPr lang="en-US" sz="3200" spc="-20" dirty="0">
                <a:effectLst>
                  <a:outerShdw blurRad="38100" dist="38100" dir="2700000" algn="tl">
                    <a:srgbClr val="000000">
                      <a:alpha val="43137"/>
                    </a:srgbClr>
                  </a:outerShdw>
                </a:effectLst>
                <a:latin typeface="Corbel"/>
                <a:cs typeface="Corbel"/>
              </a:rPr>
              <a:t>grow</a:t>
            </a:r>
            <a:endParaRPr lang="en-US" sz="3200" dirty="0">
              <a:effectLst>
                <a:outerShdw blurRad="38100" dist="38100" dir="2700000" algn="tl">
                  <a:srgbClr val="000000">
                    <a:alpha val="43137"/>
                  </a:srgbClr>
                </a:outerShdw>
              </a:effectLst>
              <a:latin typeface="Corbel"/>
              <a:cs typeface="Corbel"/>
            </a:endParaRPr>
          </a:p>
          <a:p>
            <a:pPr marL="355600" marR="5080" indent="-342900">
              <a:lnSpc>
                <a:spcPct val="100000"/>
              </a:lnSpc>
              <a:spcBef>
                <a:spcPts val="105"/>
              </a:spcBef>
              <a:buClr>
                <a:srgbClr val="000000"/>
              </a:buClr>
              <a:buSzPct val="89062"/>
              <a:buFont typeface="Arial"/>
              <a:buChar char="•"/>
              <a:tabLst>
                <a:tab pos="354965" algn="l"/>
                <a:tab pos="355600" algn="l"/>
              </a:tabLst>
            </a:pPr>
            <a:endParaRPr sz="3200" dirty="0">
              <a:effectLst>
                <a:outerShdw blurRad="38100" dist="38100" dir="2700000" algn="tl">
                  <a:srgbClr val="000000">
                    <a:alpha val="43137"/>
                  </a:srgbClr>
                </a:outerShdw>
              </a:effectLst>
              <a:latin typeface="Corbel"/>
              <a:cs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xEl>
                                              <p:pRg st="3" end="3"/>
                                            </p:txEl>
                                          </p:spTgt>
                                        </p:tgtEl>
                                        <p:attrNameLst>
                                          <p:attrName>style.visibility</p:attrName>
                                        </p:attrNameLst>
                                      </p:cBhvr>
                                      <p:to>
                                        <p:strVal val="visible"/>
                                      </p:to>
                                    </p:set>
                                    <p:animEffect transition="in" filter="fade">
                                      <p:cBhvr>
                                        <p:cTn id="20" dur="500"/>
                                        <p:tgtEl>
                                          <p:spTgt spid="1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animEffect transition="in" filter="fade">
                                      <p:cBhvr>
                                        <p:cTn id="25"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33600"/>
            <a:ext cx="9220200" cy="1447800"/>
          </a:xfrm>
        </p:spPr>
        <p:txBody>
          <a:bodyPr/>
          <a:lstStyle/>
          <a:p>
            <a:r>
              <a:rPr lang="en-US" cap="small" dirty="0"/>
              <a:t>Family men, Doctors, Attorneys, Engineers</a:t>
            </a:r>
            <a:br>
              <a:rPr lang="en-US" cap="small" dirty="0"/>
            </a:br>
            <a:r>
              <a:rPr lang="en-US" cap="small" dirty="0"/>
              <a:t>&amp; Other Professionals</a:t>
            </a:r>
          </a:p>
        </p:txBody>
      </p:sp>
      <p:sp>
        <p:nvSpPr>
          <p:cNvPr id="3" name="TextBox 2">
            <a:extLst>
              <a:ext uri="{FF2B5EF4-FFF2-40B4-BE49-F238E27FC236}">
                <a16:creationId xmlns:a16="http://schemas.microsoft.com/office/drawing/2014/main" id="{DF6B15ED-9450-DF93-BCF5-05064A6B07D5}"/>
              </a:ext>
            </a:extLst>
          </p:cNvPr>
          <p:cNvSpPr txBox="1"/>
          <p:nvPr/>
        </p:nvSpPr>
        <p:spPr>
          <a:xfrm>
            <a:off x="838200" y="381000"/>
            <a:ext cx="10668000" cy="769441"/>
          </a:xfrm>
          <a:prstGeom prst="rect">
            <a:avLst/>
          </a:prstGeom>
          <a:noFill/>
        </p:spPr>
        <p:txBody>
          <a:bodyPr wrap="square" rtlCol="0">
            <a:spAutoFit/>
          </a:bodyPr>
          <a:lstStyle/>
          <a:p>
            <a:pPr algn="ctr"/>
            <a:r>
              <a:rPr lang="en-US" sz="4400" b="1" cap="small" dirty="0">
                <a:effectLst>
                  <a:outerShdw blurRad="38100" dist="38100" dir="2700000" algn="tl">
                    <a:srgbClr val="000000">
                      <a:alpha val="43137"/>
                    </a:srgbClr>
                  </a:outerShdw>
                </a:effectLst>
              </a:rPr>
              <a:t>Have you ever heard</a:t>
            </a:r>
          </a:p>
        </p:txBody>
      </p:sp>
      <p:sp>
        <p:nvSpPr>
          <p:cNvPr id="4" name="TextBox 3">
            <a:extLst>
              <a:ext uri="{FF2B5EF4-FFF2-40B4-BE49-F238E27FC236}">
                <a16:creationId xmlns:a16="http://schemas.microsoft.com/office/drawing/2014/main" id="{1A6AED89-7D2E-65AE-E1A2-5A8A943068E4}"/>
              </a:ext>
            </a:extLst>
          </p:cNvPr>
          <p:cNvSpPr txBox="1"/>
          <p:nvPr/>
        </p:nvSpPr>
        <p:spPr>
          <a:xfrm>
            <a:off x="704636" y="990600"/>
            <a:ext cx="10668000" cy="769441"/>
          </a:xfrm>
          <a:prstGeom prst="rect">
            <a:avLst/>
          </a:prstGeom>
          <a:noFill/>
        </p:spPr>
        <p:txBody>
          <a:bodyPr wrap="square" rtlCol="0">
            <a:spAutoFit/>
          </a:bodyPr>
          <a:lstStyle/>
          <a:p>
            <a:pPr algn="ctr"/>
            <a:r>
              <a:rPr lang="en-US" sz="4400" b="1" cap="small" dirty="0">
                <a:effectLst>
                  <a:outerShdw blurRad="38100" dist="38100" dir="2700000" algn="tl">
                    <a:srgbClr val="000000">
                      <a:alpha val="43137"/>
                    </a:srgbClr>
                  </a:outerShdw>
                </a:effectLst>
              </a:rPr>
              <a:t>“I’m just too busy”?</a:t>
            </a:r>
          </a:p>
        </p:txBody>
      </p:sp>
      <p:sp>
        <p:nvSpPr>
          <p:cNvPr id="5" name="Title 1">
            <a:extLst>
              <a:ext uri="{FF2B5EF4-FFF2-40B4-BE49-F238E27FC236}">
                <a16:creationId xmlns:a16="http://schemas.microsoft.com/office/drawing/2014/main" id="{26AD75BE-6DC4-9A9C-4FCB-6CC8C69817D6}"/>
              </a:ext>
            </a:extLst>
          </p:cNvPr>
          <p:cNvSpPr txBox="1">
            <a:spLocks/>
          </p:cNvSpPr>
          <p:nvPr/>
        </p:nvSpPr>
        <p:spPr bwMode="auto">
          <a:xfrm>
            <a:off x="1905000" y="4038600"/>
            <a:ext cx="9601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4000" b="1" cap="all">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Trump Mediaeval" charset="0"/>
              </a:defRPr>
            </a:lvl2pPr>
            <a:lvl3pPr algn="ctr" rtl="0" eaLnBrk="1" fontAlgn="base" hangingPunct="1">
              <a:spcBef>
                <a:spcPct val="0"/>
              </a:spcBef>
              <a:spcAft>
                <a:spcPct val="0"/>
              </a:spcAft>
              <a:defRPr sz="4400">
                <a:solidFill>
                  <a:schemeClr val="bg1"/>
                </a:solidFill>
                <a:latin typeface="Trump Mediaeval" charset="0"/>
              </a:defRPr>
            </a:lvl3pPr>
            <a:lvl4pPr algn="ctr" rtl="0" eaLnBrk="1" fontAlgn="base" hangingPunct="1">
              <a:spcBef>
                <a:spcPct val="0"/>
              </a:spcBef>
              <a:spcAft>
                <a:spcPct val="0"/>
              </a:spcAft>
              <a:defRPr sz="4400">
                <a:solidFill>
                  <a:schemeClr val="bg1"/>
                </a:solidFill>
                <a:latin typeface="Trump Mediaeval" charset="0"/>
              </a:defRPr>
            </a:lvl4pPr>
            <a:lvl5pPr algn="ctr" rtl="0" eaLnBrk="1" fontAlgn="base" hangingPunct="1">
              <a:spcBef>
                <a:spcPct val="0"/>
              </a:spcBef>
              <a:spcAft>
                <a:spcPct val="0"/>
              </a:spcAft>
              <a:defRPr sz="4400">
                <a:solidFill>
                  <a:schemeClr val="bg1"/>
                </a:solidFill>
                <a:latin typeface="Trump Mediaeval" charset="0"/>
              </a:defRPr>
            </a:lvl5pPr>
            <a:lvl6pPr marL="457200" algn="ctr" rtl="0" eaLnBrk="1" fontAlgn="base" hangingPunct="1">
              <a:spcBef>
                <a:spcPct val="0"/>
              </a:spcBef>
              <a:spcAft>
                <a:spcPct val="0"/>
              </a:spcAft>
              <a:defRPr sz="4400">
                <a:solidFill>
                  <a:schemeClr val="bg1"/>
                </a:solidFill>
                <a:latin typeface="Trump Mediaeval" charset="0"/>
              </a:defRPr>
            </a:lvl6pPr>
            <a:lvl7pPr marL="914400" algn="ctr" rtl="0" eaLnBrk="1" fontAlgn="base" hangingPunct="1">
              <a:spcBef>
                <a:spcPct val="0"/>
              </a:spcBef>
              <a:spcAft>
                <a:spcPct val="0"/>
              </a:spcAft>
              <a:defRPr sz="4400">
                <a:solidFill>
                  <a:schemeClr val="bg1"/>
                </a:solidFill>
                <a:latin typeface="Trump Mediaeval" charset="0"/>
              </a:defRPr>
            </a:lvl7pPr>
            <a:lvl8pPr marL="1371600" algn="ctr" rtl="0" eaLnBrk="1" fontAlgn="base" hangingPunct="1">
              <a:spcBef>
                <a:spcPct val="0"/>
              </a:spcBef>
              <a:spcAft>
                <a:spcPct val="0"/>
              </a:spcAft>
              <a:defRPr sz="4400">
                <a:solidFill>
                  <a:schemeClr val="bg1"/>
                </a:solidFill>
                <a:latin typeface="Trump Mediaeval" charset="0"/>
              </a:defRPr>
            </a:lvl8pPr>
            <a:lvl9pPr marL="1828800" algn="ctr" rtl="0" eaLnBrk="1" fontAlgn="base" hangingPunct="1">
              <a:spcBef>
                <a:spcPct val="0"/>
              </a:spcBef>
              <a:spcAft>
                <a:spcPct val="0"/>
              </a:spcAft>
              <a:defRPr sz="4400">
                <a:solidFill>
                  <a:schemeClr val="bg1"/>
                </a:solidFill>
                <a:latin typeface="Trump Mediaeval" charset="0"/>
              </a:defRPr>
            </a:lvl9pPr>
          </a:lstStyle>
          <a:p>
            <a:r>
              <a:rPr lang="en-US" kern="0" cap="small" dirty="0"/>
              <a:t>“I’m Just too busy to be a Knight of Columbus </a:t>
            </a:r>
          </a:p>
        </p:txBody>
      </p:sp>
    </p:spTree>
    <p:extLst>
      <p:ext uri="{BB962C8B-B14F-4D97-AF65-F5344CB8AC3E}">
        <p14:creationId xmlns:p14="http://schemas.microsoft.com/office/powerpoint/2010/main" val="147112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anim calcmode="lin" valueType="num">
                                      <p:cBhvr>
                                        <p:cTn id="32" dur="500" fill="hold"/>
                                        <p:tgtEl>
                                          <p:spTgt spid="5"/>
                                        </p:tgtEl>
                                        <p:attrNameLst>
                                          <p:attrName>ppt_x</p:attrName>
                                        </p:attrNameLst>
                                      </p:cBhvr>
                                      <p:tavLst>
                                        <p:tav tm="0">
                                          <p:val>
                                            <p:fltVal val="0.5"/>
                                          </p:val>
                                        </p:tav>
                                        <p:tav tm="100000">
                                          <p:val>
                                            <p:strVal val="#ppt_x"/>
                                          </p:val>
                                        </p:tav>
                                      </p:tavLst>
                                    </p:anim>
                                    <p:anim calcmode="lin" valueType="num">
                                      <p:cBhvr>
                                        <p:cTn id="33"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Ask the Questions</a:t>
            </a:r>
          </a:p>
        </p:txBody>
      </p:sp>
      <p:sp>
        <p:nvSpPr>
          <p:cNvPr id="5" name="Content Placeholder 4"/>
          <p:cNvSpPr>
            <a:spLocks noGrp="1"/>
          </p:cNvSpPr>
          <p:nvPr>
            <p:ph idx="1"/>
          </p:nvPr>
        </p:nvSpPr>
        <p:spPr>
          <a:xfrm>
            <a:off x="1676400" y="1676400"/>
            <a:ext cx="8915400" cy="4191000"/>
          </a:xfrm>
        </p:spPr>
        <p:txBody>
          <a:bodyPr/>
          <a:lstStyle/>
          <a:p>
            <a:pPr marL="857250" indent="-539750">
              <a:lnSpc>
                <a:spcPct val="150000"/>
              </a:lnSpc>
            </a:pPr>
            <a:r>
              <a:rPr lang="en-US" dirty="0"/>
              <a:t>Do you belong to a professional organization or society?</a:t>
            </a:r>
          </a:p>
          <a:p>
            <a:pPr marL="857250" indent="-539750">
              <a:lnSpc>
                <a:spcPct val="150000"/>
              </a:lnSpc>
            </a:pPr>
            <a:r>
              <a:rPr lang="en-US" dirty="0"/>
              <a:t>Why did you join?</a:t>
            </a:r>
          </a:p>
          <a:p>
            <a:pPr marL="857250" indent="-539750">
              <a:lnSpc>
                <a:spcPct val="150000"/>
              </a:lnSpc>
            </a:pPr>
            <a:r>
              <a:rPr lang="en-US" dirty="0"/>
              <a:t>How much time do you put into it?</a:t>
            </a:r>
          </a:p>
          <a:p>
            <a:pPr marL="857250" indent="-539750">
              <a:lnSpc>
                <a:spcPct val="150000"/>
              </a:lnSpc>
            </a:pPr>
            <a:r>
              <a:rPr lang="en-US" dirty="0"/>
              <a:t>What do you get out of it?</a:t>
            </a:r>
          </a:p>
        </p:txBody>
      </p:sp>
    </p:spTree>
    <p:extLst>
      <p:ext uri="{BB962C8B-B14F-4D97-AF65-F5344CB8AC3E}">
        <p14:creationId xmlns:p14="http://schemas.microsoft.com/office/powerpoint/2010/main" val="104917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0" y="381000"/>
            <a:ext cx="9448800" cy="4572000"/>
          </a:xfrm>
        </p:spPr>
        <p:txBody>
          <a:bodyPr/>
          <a:lstStyle/>
          <a:p>
            <a:pPr marL="0" indent="0" algn="ctr">
              <a:buNone/>
            </a:pPr>
            <a:r>
              <a:rPr lang="en-US" sz="3600" b="1" dirty="0">
                <a:effectLst>
                  <a:outerShdw blurRad="38100" dist="38100" dir="2700000" algn="tl">
                    <a:srgbClr val="000000">
                      <a:alpha val="43137"/>
                    </a:srgbClr>
                  </a:outerShdw>
                </a:effectLst>
              </a:rPr>
              <a:t>What do professional organizations / societies have in common with the Knights of Columbus?</a:t>
            </a:r>
          </a:p>
          <a:p>
            <a:pPr marL="857250" indent="-539750">
              <a:lnSpc>
                <a:spcPct val="150000"/>
              </a:lnSpc>
            </a:pPr>
            <a:r>
              <a:rPr lang="en-US" dirty="0"/>
              <a:t>They both send periodicals to keep you up to date</a:t>
            </a:r>
          </a:p>
          <a:p>
            <a:pPr marL="857250" indent="-539750">
              <a:lnSpc>
                <a:spcPct val="150000"/>
              </a:lnSpc>
            </a:pPr>
            <a:r>
              <a:rPr lang="en-US" dirty="0"/>
              <a:t>They lobby for your best interest</a:t>
            </a:r>
          </a:p>
          <a:p>
            <a:pPr marL="857250" indent="-539750">
              <a:lnSpc>
                <a:spcPct val="150000"/>
              </a:lnSpc>
            </a:pPr>
            <a:r>
              <a:rPr lang="en-US" dirty="0"/>
              <a:t>You can make connections</a:t>
            </a:r>
          </a:p>
          <a:p>
            <a:pPr marL="857250" indent="-539750">
              <a:lnSpc>
                <a:spcPct val="150000"/>
              </a:lnSpc>
            </a:pPr>
            <a:r>
              <a:rPr lang="en-US" dirty="0"/>
              <a:t>You choose how much time you commit</a:t>
            </a:r>
          </a:p>
        </p:txBody>
      </p:sp>
    </p:spTree>
    <p:extLst>
      <p:ext uri="{BB962C8B-B14F-4D97-AF65-F5344CB8AC3E}">
        <p14:creationId xmlns:p14="http://schemas.microsoft.com/office/powerpoint/2010/main" val="345283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a:xfrm>
            <a:off x="1981200" y="2438400"/>
            <a:ext cx="8229600" cy="2514600"/>
          </a:xfrm>
        </p:spPr>
        <p:txBody>
          <a:bodyPr/>
          <a:lstStyle/>
          <a:p>
            <a:pPr marL="316865" indent="0">
              <a:buNone/>
            </a:pPr>
            <a:r>
              <a:rPr lang="en-US" dirty="0"/>
              <a:t>Consider joining the Knight of Columbus as </a:t>
            </a:r>
            <a:r>
              <a:rPr lang="en-US" b="1" i="1" u="sng" dirty="0"/>
              <a:t>your</a:t>
            </a:r>
            <a:r>
              <a:rPr lang="en-US" b="1" u="sng" dirty="0"/>
              <a:t> </a:t>
            </a:r>
            <a:r>
              <a:rPr lang="en-US" b="1" i="1" u="sng" dirty="0"/>
              <a:t>professional organization for your </a:t>
            </a:r>
            <a:r>
              <a:rPr lang="en-US" b="1" i="1" u="sng" dirty="0">
                <a:effectLst>
                  <a:outerShdw blurRad="38100" dist="38100" dir="2700000" algn="tl">
                    <a:srgbClr val="000000">
                      <a:alpha val="43137"/>
                    </a:srgbClr>
                  </a:outerShdw>
                </a:effectLst>
              </a:rPr>
              <a:t>faith</a:t>
            </a:r>
            <a:r>
              <a:rPr lang="en-US" dirty="0"/>
              <a:t>.</a:t>
            </a:r>
          </a:p>
        </p:txBody>
      </p:sp>
    </p:spTree>
    <p:extLst>
      <p:ext uri="{BB962C8B-B14F-4D97-AF65-F5344CB8AC3E}">
        <p14:creationId xmlns:p14="http://schemas.microsoft.com/office/powerpoint/2010/main" val="57779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33400"/>
            <a:ext cx="8305800" cy="1421928"/>
          </a:xfrm>
          <a:prstGeom prst="rect">
            <a:avLst/>
          </a:prstGeom>
          <a:noFill/>
        </p:spPr>
        <p:txBody>
          <a:bodyPr wrap="square" rtlCol="0">
            <a:spAutoFit/>
          </a:bodyPr>
          <a:lstStyle/>
          <a:p>
            <a:pPr marL="317500" algn="ctr">
              <a:lnSpc>
                <a:spcPct val="90000"/>
              </a:lnSpc>
              <a:spcBef>
                <a:spcPct val="20000"/>
              </a:spcBef>
            </a:pPr>
            <a:r>
              <a:rPr lang="en-US" sz="4800" b="1" dirty="0"/>
              <a:t>One thing about joining the Knights...</a:t>
            </a:r>
          </a:p>
        </p:txBody>
      </p:sp>
      <p:sp>
        <p:nvSpPr>
          <p:cNvPr id="4" name="TextBox 3"/>
          <p:cNvSpPr txBox="1"/>
          <p:nvPr/>
        </p:nvSpPr>
        <p:spPr>
          <a:xfrm>
            <a:off x="1800225" y="2209800"/>
            <a:ext cx="8305800" cy="1421928"/>
          </a:xfrm>
          <a:prstGeom prst="rect">
            <a:avLst/>
          </a:prstGeom>
          <a:noFill/>
        </p:spPr>
        <p:txBody>
          <a:bodyPr wrap="square" rtlCol="0">
            <a:spAutoFit/>
          </a:bodyPr>
          <a:lstStyle/>
          <a:p>
            <a:pPr marL="317500" algn="ctr">
              <a:lnSpc>
                <a:spcPct val="90000"/>
              </a:lnSpc>
              <a:spcBef>
                <a:spcPct val="20000"/>
              </a:spcBef>
            </a:pPr>
            <a:r>
              <a:rPr lang="en-US" sz="4800" b="1" dirty="0"/>
              <a:t>Your rewards are not only earthly…</a:t>
            </a:r>
          </a:p>
        </p:txBody>
      </p:sp>
      <p:pic>
        <p:nvPicPr>
          <p:cNvPr id="4098" name="Picture 2" descr="Bruce Hess - Pastor. Author, Speaker">
            <a:extLst>
              <a:ext uri="{FF2B5EF4-FFF2-40B4-BE49-F238E27FC236}">
                <a16:creationId xmlns:a16="http://schemas.microsoft.com/office/drawing/2014/main" id="{FB3CFC3D-71B5-A025-8AA6-53D932B0DD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031" t="44444" r="30469"/>
          <a:stretch/>
        </p:blipFill>
        <p:spPr bwMode="auto">
          <a:xfrm>
            <a:off x="3886200" y="3479800"/>
            <a:ext cx="4724400" cy="330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C7F61C-2488-AC50-E9F9-EF83181E7A56}"/>
              </a:ext>
            </a:extLst>
          </p:cNvPr>
          <p:cNvSpPr txBox="1"/>
          <p:nvPr/>
        </p:nvSpPr>
        <p:spPr>
          <a:xfrm>
            <a:off x="1943100" y="4191000"/>
            <a:ext cx="8305800" cy="757130"/>
          </a:xfrm>
          <a:prstGeom prst="rect">
            <a:avLst/>
          </a:prstGeom>
          <a:noFill/>
        </p:spPr>
        <p:txBody>
          <a:bodyPr wrap="square" rtlCol="0">
            <a:spAutoFit/>
          </a:bodyPr>
          <a:lstStyle/>
          <a:p>
            <a:pPr marL="317500" algn="ctr">
              <a:lnSpc>
                <a:spcPct val="90000"/>
              </a:lnSpc>
              <a:spcBef>
                <a:spcPct val="20000"/>
              </a:spcBef>
            </a:pPr>
            <a:r>
              <a:rPr lang="en-US" sz="4800" b="1" dirty="0"/>
              <a:t>They are </a:t>
            </a:r>
            <a:r>
              <a:rPr lang="en-US" sz="4800" b="1" dirty="0">
                <a:effectLst>
                  <a:outerShdw blurRad="38100" dist="38100" dir="2700000" algn="tl">
                    <a:srgbClr val="000000">
                      <a:alpha val="43137"/>
                    </a:srgbClr>
                  </a:outerShdw>
                </a:effectLst>
              </a:rPr>
              <a:t>Eternal</a:t>
            </a:r>
          </a:p>
        </p:txBody>
      </p:sp>
    </p:spTree>
    <p:extLst>
      <p:ext uri="{BB962C8B-B14F-4D97-AF65-F5344CB8AC3E}">
        <p14:creationId xmlns:p14="http://schemas.microsoft.com/office/powerpoint/2010/main" val="87032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53" presetClass="entr" presetSubtype="16" fill="hold" nodeType="afterEffect">
                                  <p:stCondLst>
                                    <p:cond delay="750"/>
                                  </p:stCondLst>
                                  <p:childTnLst>
                                    <p:set>
                                      <p:cBhvr>
                                        <p:cTn id="20" dur="1" fill="hold">
                                          <p:stCondLst>
                                            <p:cond delay="0"/>
                                          </p:stCondLst>
                                        </p:cTn>
                                        <p:tgtEl>
                                          <p:spTgt spid="4098"/>
                                        </p:tgtEl>
                                        <p:attrNameLst>
                                          <p:attrName>style.visibility</p:attrName>
                                        </p:attrNameLst>
                                      </p:cBhvr>
                                      <p:to>
                                        <p:strVal val="visible"/>
                                      </p:to>
                                    </p:set>
                                    <p:anim calcmode="lin" valueType="num">
                                      <p:cBhvr>
                                        <p:cTn id="21" dur="500" fill="hold"/>
                                        <p:tgtEl>
                                          <p:spTgt spid="4098"/>
                                        </p:tgtEl>
                                        <p:attrNameLst>
                                          <p:attrName>ppt_w</p:attrName>
                                        </p:attrNameLst>
                                      </p:cBhvr>
                                      <p:tavLst>
                                        <p:tav tm="0">
                                          <p:val>
                                            <p:fltVal val="0"/>
                                          </p:val>
                                        </p:tav>
                                        <p:tav tm="100000">
                                          <p:val>
                                            <p:strVal val="#ppt_w"/>
                                          </p:val>
                                        </p:tav>
                                      </p:tavLst>
                                    </p:anim>
                                    <p:anim calcmode="lin" valueType="num">
                                      <p:cBhvr>
                                        <p:cTn id="22" dur="500" fill="hold"/>
                                        <p:tgtEl>
                                          <p:spTgt spid="4098"/>
                                        </p:tgtEl>
                                        <p:attrNameLst>
                                          <p:attrName>ppt_h</p:attrName>
                                        </p:attrNameLst>
                                      </p:cBhvr>
                                      <p:tavLst>
                                        <p:tav tm="0">
                                          <p:val>
                                            <p:fltVal val="0"/>
                                          </p:val>
                                        </p:tav>
                                        <p:tav tm="100000">
                                          <p:val>
                                            <p:strVal val="#ppt_h"/>
                                          </p:val>
                                        </p:tav>
                                      </p:tavLst>
                                    </p:anim>
                                    <p:animEffect transition="in" filter="fade">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5450" y="838201"/>
            <a:ext cx="6629400" cy="280076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dirty="0">
                <a:ln/>
                <a:solidFill>
                  <a:schemeClr val="bg1">
                    <a:lumMod val="65000"/>
                  </a:schemeClr>
                </a:solidFill>
              </a:rPr>
              <a:t>24 Hour Knight</a:t>
            </a:r>
          </a:p>
        </p:txBody>
      </p:sp>
      <p:pic>
        <p:nvPicPr>
          <p:cNvPr id="1026" name="Picture 2" descr="j0149321"/>
          <p:cNvPicPr>
            <a:picLocks noChangeAspect="1" noChangeArrowheads="1"/>
          </p:cNvPicPr>
          <p:nvPr/>
        </p:nvPicPr>
        <p:blipFill>
          <a:blip r:embed="rId2" cstate="print">
            <a:lum bright="20000" contrast="-50000"/>
            <a:extLst>
              <a:ext uri="{28A0092B-C50C-407E-A947-70E740481C1C}">
                <a14:useLocalDpi xmlns:a14="http://schemas.microsoft.com/office/drawing/2010/main" val="0"/>
              </a:ext>
            </a:extLst>
          </a:blip>
          <a:srcRect/>
          <a:stretch>
            <a:fillRect/>
          </a:stretch>
        </p:blipFill>
        <p:spPr bwMode="auto">
          <a:xfrm>
            <a:off x="7870492" y="381000"/>
            <a:ext cx="2538428" cy="4947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41016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F9C3-769C-431A-D8F4-5E6E9230A2C9}"/>
              </a:ext>
            </a:extLst>
          </p:cNvPr>
          <p:cNvSpPr>
            <a:spLocks noGrp="1"/>
          </p:cNvSpPr>
          <p:nvPr>
            <p:ph type="title"/>
          </p:nvPr>
        </p:nvSpPr>
        <p:spPr>
          <a:xfrm>
            <a:off x="762000" y="76200"/>
            <a:ext cx="10744200" cy="1143000"/>
          </a:xfrm>
        </p:spPr>
        <p:txBody>
          <a:bodyPr/>
          <a:lstStyle/>
          <a:p>
            <a:r>
              <a:rPr lang="en-US" sz="5400" dirty="0">
                <a:solidFill>
                  <a:srgbClr val="FF9900"/>
                </a:solidFill>
              </a:rPr>
              <a:t>Bonus Question Round!!</a:t>
            </a:r>
          </a:p>
        </p:txBody>
      </p:sp>
      <p:sp>
        <p:nvSpPr>
          <p:cNvPr id="3" name="Content Placeholder 2">
            <a:extLst>
              <a:ext uri="{FF2B5EF4-FFF2-40B4-BE49-F238E27FC236}">
                <a16:creationId xmlns:a16="http://schemas.microsoft.com/office/drawing/2014/main" id="{AC838474-EC08-076D-144C-46A54AF94600}"/>
              </a:ext>
            </a:extLst>
          </p:cNvPr>
          <p:cNvSpPr>
            <a:spLocks noGrp="1"/>
          </p:cNvSpPr>
          <p:nvPr>
            <p:ph idx="1"/>
          </p:nvPr>
        </p:nvSpPr>
        <p:spPr>
          <a:xfrm>
            <a:off x="762000" y="1442817"/>
            <a:ext cx="10668000" cy="990600"/>
          </a:xfrm>
        </p:spPr>
        <p:txBody>
          <a:bodyPr/>
          <a:lstStyle/>
          <a:p>
            <a:pPr marL="0" indent="0">
              <a:buNone/>
            </a:pPr>
            <a:r>
              <a:rPr lang="en-US" b="1" dirty="0">
                <a:effectLst>
                  <a:outerShdw blurRad="38100" dist="38100" dir="2700000" algn="tl">
                    <a:srgbClr val="000000">
                      <a:alpha val="43137"/>
                    </a:srgbClr>
                  </a:outerShdw>
                </a:effectLst>
              </a:rPr>
              <a:t>Of 420 Councils, how many grew their Membership last Year?</a:t>
            </a:r>
          </a:p>
        </p:txBody>
      </p:sp>
      <p:sp>
        <p:nvSpPr>
          <p:cNvPr id="4" name="TextBox 3">
            <a:extLst>
              <a:ext uri="{FF2B5EF4-FFF2-40B4-BE49-F238E27FC236}">
                <a16:creationId xmlns:a16="http://schemas.microsoft.com/office/drawing/2014/main" id="{2A9779FD-13DB-0CB1-3F04-8A60D29C93E6}"/>
              </a:ext>
            </a:extLst>
          </p:cNvPr>
          <p:cNvSpPr txBox="1"/>
          <p:nvPr/>
        </p:nvSpPr>
        <p:spPr>
          <a:xfrm>
            <a:off x="4343400" y="2272313"/>
            <a:ext cx="2743200" cy="769441"/>
          </a:xfrm>
          <a:prstGeom prst="rect">
            <a:avLst/>
          </a:prstGeom>
          <a:noFill/>
        </p:spPr>
        <p:txBody>
          <a:bodyPr wrap="square" rtlCol="0">
            <a:spAutoFit/>
          </a:bodyPr>
          <a:lstStyle/>
          <a:p>
            <a:pPr lvl="0"/>
            <a:r>
              <a:rPr lang="en-US" sz="4400" b="1" dirty="0">
                <a:solidFill>
                  <a:srgbClr val="00B0F0"/>
                </a:solidFill>
                <a:effectLst>
                  <a:outerShdw blurRad="38100" dist="38100" dir="2700000" algn="tl">
                    <a:srgbClr val="000000">
                      <a:alpha val="43137"/>
                    </a:srgbClr>
                  </a:outerShdw>
                </a:effectLst>
              </a:rPr>
              <a:t>320 (70%)</a:t>
            </a:r>
          </a:p>
        </p:txBody>
      </p:sp>
      <p:sp>
        <p:nvSpPr>
          <p:cNvPr id="7" name="TextBox 6">
            <a:extLst>
              <a:ext uri="{FF2B5EF4-FFF2-40B4-BE49-F238E27FC236}">
                <a16:creationId xmlns:a16="http://schemas.microsoft.com/office/drawing/2014/main" id="{A7088C2D-EE40-F88C-34A0-11FB8DF8E9A7}"/>
              </a:ext>
            </a:extLst>
          </p:cNvPr>
          <p:cNvSpPr txBox="1"/>
          <p:nvPr/>
        </p:nvSpPr>
        <p:spPr>
          <a:xfrm>
            <a:off x="647700" y="3258949"/>
            <a:ext cx="10782300" cy="1077218"/>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That means the District Deputies need to help the remaining Councils to Secure their health.</a:t>
            </a:r>
          </a:p>
        </p:txBody>
      </p:sp>
      <p:sp>
        <p:nvSpPr>
          <p:cNvPr id="8" name="TextBox 7">
            <a:extLst>
              <a:ext uri="{FF2B5EF4-FFF2-40B4-BE49-F238E27FC236}">
                <a16:creationId xmlns:a16="http://schemas.microsoft.com/office/drawing/2014/main" id="{BEDB506E-0262-1C0C-DBD4-84F8E433CD53}"/>
              </a:ext>
            </a:extLst>
          </p:cNvPr>
          <p:cNvSpPr txBox="1"/>
          <p:nvPr/>
        </p:nvSpPr>
        <p:spPr>
          <a:xfrm>
            <a:off x="3810000" y="4392258"/>
            <a:ext cx="3810000" cy="769441"/>
          </a:xfrm>
          <a:prstGeom prst="rect">
            <a:avLst/>
          </a:prstGeom>
          <a:noFill/>
        </p:spPr>
        <p:txBody>
          <a:bodyPr wrap="square" rtlCol="0">
            <a:spAutoFit/>
          </a:bodyPr>
          <a:lstStyle/>
          <a:p>
            <a:pPr lvl="0" algn="ctr"/>
            <a:r>
              <a:rPr lang="en-US" sz="4400" b="1" dirty="0">
                <a:solidFill>
                  <a:srgbClr val="00B0F0"/>
                </a:solidFill>
                <a:effectLst>
                  <a:outerShdw blurRad="38100" dist="38100" dir="2700000" algn="tl">
                    <a:srgbClr val="000000">
                      <a:alpha val="43137"/>
                    </a:srgbClr>
                  </a:outerShdw>
                </a:effectLst>
              </a:rPr>
              <a:t>100 (30%)</a:t>
            </a:r>
          </a:p>
        </p:txBody>
      </p:sp>
    </p:spTree>
    <p:extLst>
      <p:ext uri="{BB962C8B-B14F-4D97-AF65-F5344CB8AC3E}">
        <p14:creationId xmlns:p14="http://schemas.microsoft.com/office/powerpoint/2010/main" val="269043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750" tmFilter="0, 0; .2, .5; .8, .5; 1, 0"/>
                                        <p:tgtEl>
                                          <p:spTgt spid="2"/>
                                        </p:tgtEl>
                                      </p:cBhvr>
                                    </p:animEffect>
                                    <p:animScale>
                                      <p:cBhvr>
                                        <p:cTn id="7" dur="375" autoRev="1" fill="hold"/>
                                        <p:tgtEl>
                                          <p:spTgt spid="2"/>
                                        </p:tgtEl>
                                      </p:cBhvr>
                                      <p:by x="105000" y="105000"/>
                                    </p:animScale>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p:cTn id="3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7" grpId="0"/>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719620"/>
            <a:ext cx="8261412" cy="4985980"/>
          </a:xfrm>
          <a:prstGeom prst="rect">
            <a:avLst/>
          </a:prstGeom>
          <a:noFill/>
        </p:spPr>
        <p:txBody>
          <a:bodyPr wrap="square" rtlCol="0">
            <a:spAutoFit/>
          </a:bodyPr>
          <a:lstStyle/>
          <a:p>
            <a:r>
              <a:rPr lang="en-US" sz="3000" dirty="0">
                <a:latin typeface="Tahoma" panose="020B0604030504040204" pitchFamily="34" charset="0"/>
                <a:ea typeface="Tahoma" panose="020B0604030504040204" pitchFamily="34" charset="0"/>
                <a:cs typeface="Tahoma" panose="020B0604030504040204" pitchFamily="34" charset="0"/>
              </a:rPr>
              <a:t>Not because of quotas or awards… </a:t>
            </a:r>
          </a:p>
          <a:p>
            <a:endParaRPr lang="en-US" sz="3000" dirty="0">
              <a:latin typeface="Tahoma" panose="020B0604030504040204" pitchFamily="34" charset="0"/>
              <a:ea typeface="Tahoma" panose="020B0604030504040204" pitchFamily="34" charset="0"/>
              <a:cs typeface="Tahoma" panose="020B0604030504040204" pitchFamily="34" charset="0"/>
            </a:endParaRPr>
          </a:p>
          <a:p>
            <a:r>
              <a:rPr lang="en-US" sz="3000" dirty="0">
                <a:latin typeface="Tahoma" panose="020B0604030504040204" pitchFamily="34" charset="0"/>
                <a:ea typeface="Tahoma" panose="020B0604030504040204" pitchFamily="34" charset="0"/>
                <a:cs typeface="Tahoma" panose="020B0604030504040204" pitchFamily="34" charset="0"/>
              </a:rPr>
              <a:t>We should grow our membership because we want to give other Catholic men the </a:t>
            </a:r>
            <a:r>
              <a:rPr lang="en-US" sz="3000"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same opportunity for faith</a:t>
            </a:r>
            <a:r>
              <a:rPr lang="en-US" sz="3000" dirty="0">
                <a:solidFill>
                  <a:srgbClr val="FF9900"/>
                </a:solidFill>
                <a:latin typeface="Tahoma" panose="020B0604030504040204" pitchFamily="34" charset="0"/>
                <a:ea typeface="Tahoma" panose="020B0604030504040204" pitchFamily="34" charset="0"/>
                <a:cs typeface="Tahoma" panose="020B0604030504040204" pitchFamily="34" charset="0"/>
              </a:rPr>
              <a:t> </a:t>
            </a:r>
            <a:r>
              <a:rPr lang="en-US" sz="3000" dirty="0">
                <a:latin typeface="Tahoma" panose="020B0604030504040204" pitchFamily="34" charset="0"/>
                <a:ea typeface="Tahoma" panose="020B0604030504040204" pitchFamily="34" charset="0"/>
                <a:cs typeface="Tahoma" panose="020B0604030504040204" pitchFamily="34" charset="0"/>
              </a:rPr>
              <a:t>growth and </a:t>
            </a:r>
            <a:r>
              <a:rPr lang="en-US" sz="3000"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fraternal friendships</a:t>
            </a:r>
            <a:r>
              <a:rPr lang="en-US" sz="3000" dirty="0">
                <a:latin typeface="Tahoma" panose="020B0604030504040204" pitchFamily="34" charset="0"/>
                <a:ea typeface="Tahoma" panose="020B0604030504040204" pitchFamily="34" charset="0"/>
                <a:cs typeface="Tahoma" panose="020B0604030504040204" pitchFamily="34" charset="0"/>
              </a:rPr>
              <a:t> that we all enjoy.  The more Knights that join our ranks </a:t>
            </a:r>
            <a:r>
              <a:rPr lang="en-US" sz="3000" dirty="0">
                <a:solidFill>
                  <a:srgbClr val="FF99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increases the overall impact </a:t>
            </a:r>
            <a:r>
              <a:rPr lang="en-US" sz="3000" dirty="0">
                <a:latin typeface="Tahoma" panose="020B0604030504040204" pitchFamily="34" charset="0"/>
                <a:ea typeface="Tahoma" panose="020B0604030504040204" pitchFamily="34" charset="0"/>
                <a:cs typeface="Tahoma" panose="020B0604030504040204" pitchFamily="34" charset="0"/>
              </a:rPr>
              <a:t>that we can have in our Church, community, and the world.</a:t>
            </a:r>
          </a:p>
          <a:p>
            <a:r>
              <a:rPr lang="en-US" sz="2000" dirty="0">
                <a:latin typeface="Tahoma" panose="020B0604030504040204" pitchFamily="34" charset="0"/>
                <a:ea typeface="Tahoma" panose="020B0604030504040204" pitchFamily="34" charset="0"/>
                <a:cs typeface="Tahoma" panose="020B0604030504040204" pitchFamily="34" charset="0"/>
              </a:rPr>
              <a:t> </a:t>
            </a:r>
          </a:p>
          <a:p>
            <a:endParaRPr lang="en-US" dirty="0"/>
          </a:p>
        </p:txBody>
      </p:sp>
      <p:sp>
        <p:nvSpPr>
          <p:cNvPr id="3" name="Title 2"/>
          <p:cNvSpPr>
            <a:spLocks noGrp="1"/>
          </p:cNvSpPr>
          <p:nvPr>
            <p:ph type="title"/>
          </p:nvPr>
        </p:nvSpPr>
        <p:spPr>
          <a:xfrm>
            <a:off x="1955540" y="368660"/>
            <a:ext cx="8532948" cy="1143000"/>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Importance of Membership:</a:t>
            </a:r>
          </a:p>
        </p:txBody>
      </p:sp>
    </p:spTree>
    <p:extLst>
      <p:ext uri="{BB962C8B-B14F-4D97-AF65-F5344CB8AC3E}">
        <p14:creationId xmlns:p14="http://schemas.microsoft.com/office/powerpoint/2010/main" val="411831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Supreme Quota</a:t>
            </a:r>
            <a:br>
              <a:rPr lang="en-US" dirty="0"/>
            </a:br>
            <a:r>
              <a:rPr lang="en-US" dirty="0"/>
              <a:t>2634</a:t>
            </a:r>
          </a:p>
        </p:txBody>
      </p:sp>
      <p:sp>
        <p:nvSpPr>
          <p:cNvPr id="3" name="Content Placeholder 2"/>
          <p:cNvSpPr>
            <a:spLocks noGrp="1"/>
          </p:cNvSpPr>
          <p:nvPr>
            <p:ph idx="1"/>
          </p:nvPr>
        </p:nvSpPr>
        <p:spPr>
          <a:xfrm>
            <a:off x="1828800" y="1828800"/>
            <a:ext cx="8305800" cy="3733800"/>
          </a:xfrm>
        </p:spPr>
        <p:txBody>
          <a:bodyPr/>
          <a:lstStyle/>
          <a:p>
            <a:pPr marL="800100" indent="-482600">
              <a:tabLst>
                <a:tab pos="2860675" algn="ctr"/>
                <a:tab pos="3944938" algn="l"/>
              </a:tabLst>
            </a:pPr>
            <a:r>
              <a:rPr lang="en-US" sz="3600" dirty="0">
                <a:effectLst>
                  <a:outerShdw blurRad="38100" dist="38100" dir="2700000" algn="tl">
                    <a:srgbClr val="000000">
                      <a:alpha val="43137"/>
                    </a:srgbClr>
                  </a:outerShdw>
                </a:effectLst>
              </a:rPr>
              <a:t>1</a:t>
            </a:r>
            <a:r>
              <a:rPr lang="en-US" sz="3600" baseline="30000" dirty="0">
                <a:effectLst>
                  <a:outerShdw blurRad="38100" dist="38100" dir="2700000" algn="tl">
                    <a:srgbClr val="000000">
                      <a:alpha val="43137"/>
                    </a:srgbClr>
                  </a:outerShdw>
                </a:effectLst>
              </a:rPr>
              <a:t>st</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Qtr</a:t>
            </a:r>
            <a:r>
              <a:rPr lang="en-US" sz="3600" dirty="0">
                <a:effectLst>
                  <a:outerShdw blurRad="38100" dist="38100" dir="2700000" algn="tl">
                    <a:srgbClr val="000000">
                      <a:alpha val="43137"/>
                    </a:srgbClr>
                  </a:outerShdw>
                </a:effectLst>
              </a:rPr>
              <a:t>	20%	2 ½ Precent Reduction</a:t>
            </a:r>
          </a:p>
          <a:p>
            <a:pPr marL="800100" indent="-482600">
              <a:tabLst>
                <a:tab pos="2860675" algn="ctr"/>
                <a:tab pos="3944938" algn="l"/>
              </a:tabLst>
            </a:pPr>
            <a:r>
              <a:rPr lang="en-US" sz="3600" dirty="0">
                <a:effectLst>
                  <a:outerShdw blurRad="38100" dist="38100" dir="2700000" algn="tl">
                    <a:srgbClr val="000000">
                      <a:alpha val="43137"/>
                    </a:srgbClr>
                  </a:outerShdw>
                </a:effectLst>
              </a:rPr>
              <a:t>2</a:t>
            </a:r>
            <a:r>
              <a:rPr lang="en-US" sz="3600" baseline="30000" dirty="0">
                <a:effectLst>
                  <a:outerShdw blurRad="38100" dist="38100" dir="2700000" algn="tl">
                    <a:srgbClr val="000000">
                      <a:alpha val="43137"/>
                    </a:srgbClr>
                  </a:outerShdw>
                </a:effectLst>
              </a:rPr>
              <a:t>nd</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Qtr</a:t>
            </a:r>
            <a:r>
              <a:rPr lang="en-US" sz="3600" dirty="0">
                <a:effectLst>
                  <a:outerShdw blurRad="38100" dist="38100" dir="2700000" algn="tl">
                    <a:srgbClr val="000000">
                      <a:alpha val="43137"/>
                    </a:srgbClr>
                  </a:outerShdw>
                </a:effectLst>
              </a:rPr>
              <a:t>	50%	2 ½ Precent Reduction</a:t>
            </a:r>
          </a:p>
          <a:p>
            <a:pPr marL="317500" indent="0">
              <a:buNone/>
              <a:tabLst>
                <a:tab pos="2860675" algn="ctr"/>
                <a:tab pos="3944938" algn="l"/>
              </a:tabLst>
            </a:pPr>
            <a:r>
              <a:rPr lang="en-US" sz="3600" dirty="0">
                <a:effectLst>
                  <a:outerShdw blurRad="38100" dist="38100" dir="2700000" algn="tl">
                    <a:srgbClr val="000000">
                      <a:alpha val="43137"/>
                    </a:srgbClr>
                  </a:outerShdw>
                </a:effectLst>
              </a:rPr>
              <a:t>	</a:t>
            </a:r>
          </a:p>
          <a:p>
            <a:pPr marL="800100" indent="-482600"/>
            <a:r>
              <a:rPr lang="en-US" sz="3600" dirty="0">
                <a:effectLst>
                  <a:outerShdw blurRad="38100" dist="38100" dir="2700000" algn="tl">
                    <a:srgbClr val="000000">
                      <a:alpha val="43137"/>
                    </a:srgbClr>
                  </a:outerShdw>
                </a:effectLst>
              </a:rPr>
              <a:t>TBD Star Council for Circle of Honor</a:t>
            </a:r>
          </a:p>
          <a:p>
            <a:pPr marL="800100" indent="-482600"/>
            <a:r>
              <a:rPr lang="en-US" sz="3600" dirty="0">
                <a:effectLst>
                  <a:outerShdw blurRad="38100" dist="38100" dir="2700000" algn="tl">
                    <a:srgbClr val="000000">
                      <a:alpha val="43137"/>
                    </a:srgbClr>
                  </a:outerShdw>
                </a:effectLst>
              </a:rPr>
              <a:t>Conversion – Reduction of 1 for 10</a:t>
            </a:r>
          </a:p>
          <a:p>
            <a:pPr marL="317500" indent="0">
              <a:buNone/>
            </a:pPr>
            <a:endParaRPr lang="en-US" dirty="0"/>
          </a:p>
          <a:p>
            <a:pPr marL="317500" indent="0">
              <a:buNone/>
            </a:pPr>
            <a:endParaRPr lang="en-US" dirty="0"/>
          </a:p>
        </p:txBody>
      </p:sp>
    </p:spTree>
    <p:extLst>
      <p:ext uri="{BB962C8B-B14F-4D97-AF65-F5344CB8AC3E}">
        <p14:creationId xmlns:p14="http://schemas.microsoft.com/office/powerpoint/2010/main" val="9022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a:t>
            </a:r>
          </a:p>
        </p:txBody>
      </p:sp>
      <p:sp>
        <p:nvSpPr>
          <p:cNvPr id="3" name="Content Placeholder 2"/>
          <p:cNvSpPr>
            <a:spLocks noGrp="1"/>
          </p:cNvSpPr>
          <p:nvPr>
            <p:ph idx="1"/>
          </p:nvPr>
        </p:nvSpPr>
        <p:spPr>
          <a:xfrm>
            <a:off x="1981200" y="1600200"/>
            <a:ext cx="9296400" cy="4191000"/>
          </a:xfrm>
        </p:spPr>
        <p:txBody>
          <a:bodyPr/>
          <a:lstStyle/>
          <a:p>
            <a:pPr marL="800100" indent="-482600">
              <a:tabLst>
                <a:tab pos="1428750" algn="l"/>
              </a:tabLst>
            </a:pPr>
            <a:r>
              <a:rPr lang="en-US" dirty="0">
                <a:solidFill>
                  <a:srgbClr val="FF0000"/>
                </a:solidFill>
                <a:effectLst>
                  <a:outerShdw blurRad="38100" dist="38100" dir="2700000" algn="tl">
                    <a:srgbClr val="000000">
                      <a:alpha val="43137"/>
                    </a:srgbClr>
                  </a:outerShdw>
                </a:effectLst>
              </a:rPr>
              <a:t>Inspire</a:t>
            </a:r>
            <a:r>
              <a:rPr lang="en-US" dirty="0"/>
              <a:t> Your Councils</a:t>
            </a:r>
            <a:br>
              <a:rPr lang="en-US" dirty="0"/>
            </a:br>
            <a:r>
              <a:rPr lang="en-US" sz="2000" dirty="0"/>
              <a:t>	(Use Dan Remeika’s Talking Points)</a:t>
            </a:r>
          </a:p>
          <a:p>
            <a:pPr marL="800100" indent="-482600"/>
            <a:r>
              <a:rPr lang="en-US" dirty="0"/>
              <a:t>Grow the order</a:t>
            </a:r>
          </a:p>
          <a:p>
            <a:pPr marL="800100" indent="-482600"/>
            <a:r>
              <a:rPr lang="en-US" dirty="0"/>
              <a:t>Identify problems/resolve them</a:t>
            </a:r>
          </a:p>
          <a:p>
            <a:pPr marL="800100" lvl="1" indent="1485900">
              <a:buNone/>
            </a:pPr>
            <a:r>
              <a:rPr lang="en-US" b="1" i="1" u="sng" dirty="0"/>
              <a:t>Ask for help</a:t>
            </a:r>
          </a:p>
          <a:p>
            <a:pPr marL="800100" indent="-482600"/>
            <a:r>
              <a:rPr lang="en-US" dirty="0"/>
              <a:t>One District Exemplification Per Month Minimum</a:t>
            </a:r>
          </a:p>
        </p:txBody>
      </p:sp>
    </p:spTree>
    <p:extLst>
      <p:ext uri="{BB962C8B-B14F-4D97-AF65-F5344CB8AC3E}">
        <p14:creationId xmlns:p14="http://schemas.microsoft.com/office/powerpoint/2010/main" val="304326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a:t>
            </a:r>
          </a:p>
        </p:txBody>
      </p:sp>
      <p:sp>
        <p:nvSpPr>
          <p:cNvPr id="3" name="Content Placeholder 2"/>
          <p:cNvSpPr>
            <a:spLocks noGrp="1"/>
          </p:cNvSpPr>
          <p:nvPr>
            <p:ph idx="1"/>
          </p:nvPr>
        </p:nvSpPr>
        <p:spPr>
          <a:xfrm>
            <a:off x="1981200" y="1600200"/>
            <a:ext cx="8229600" cy="4191000"/>
          </a:xfrm>
        </p:spPr>
        <p:txBody>
          <a:bodyPr/>
          <a:lstStyle/>
          <a:p>
            <a:pPr marL="800100" indent="-482600"/>
            <a:r>
              <a:rPr lang="en-US" dirty="0"/>
              <a:t>Report your membership growth opportunities for your Councils’/District’s on CATs (Council Activity Tacker)</a:t>
            </a:r>
          </a:p>
          <a:p>
            <a:pPr marL="800100" indent="-482600"/>
            <a:r>
              <a:rPr lang="en-US" dirty="0"/>
              <a:t>Keep the Exemplification Schedule up-to-date on the State Website</a:t>
            </a:r>
          </a:p>
          <a:p>
            <a:pPr marL="800100" indent="-482600"/>
            <a:r>
              <a:rPr lang="en-US" dirty="0"/>
              <a:t>Promote Programs</a:t>
            </a:r>
          </a:p>
          <a:p>
            <a:pPr lvl="1"/>
            <a:endParaRPr lang="en-US" dirty="0"/>
          </a:p>
        </p:txBody>
      </p:sp>
    </p:spTree>
    <p:extLst>
      <p:ext uri="{BB962C8B-B14F-4D97-AF65-F5344CB8AC3E}">
        <p14:creationId xmlns:p14="http://schemas.microsoft.com/office/powerpoint/2010/main" val="45543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a:xfrm>
            <a:off x="1981200" y="1600200"/>
            <a:ext cx="8305800" cy="4419600"/>
          </a:xfrm>
        </p:spPr>
        <p:txBody>
          <a:bodyPr/>
          <a:lstStyle/>
          <a:p>
            <a:pPr marL="800100" indent="-482600"/>
            <a:r>
              <a:rPr lang="en-US" dirty="0"/>
              <a:t>Every Council Active by Sept 1</a:t>
            </a:r>
            <a:r>
              <a:rPr lang="en-US" baseline="30000" dirty="0"/>
              <a:t>st</a:t>
            </a:r>
            <a:r>
              <a:rPr lang="en-US" dirty="0"/>
              <a:t> </a:t>
            </a:r>
          </a:p>
          <a:p>
            <a:pPr marL="800100" indent="-482600"/>
            <a:r>
              <a:rPr lang="en-US" dirty="0"/>
              <a:t>Supreme Quota</a:t>
            </a:r>
            <a:endParaRPr lang="en-US" b="1" dirty="0"/>
          </a:p>
          <a:p>
            <a:pPr marL="800100" indent="-482600"/>
            <a:r>
              <a:rPr lang="en-US" dirty="0"/>
              <a:t>50% by December 31</a:t>
            </a:r>
            <a:r>
              <a:rPr lang="en-US" baseline="30000" dirty="0"/>
              <a:t>st</a:t>
            </a:r>
            <a:r>
              <a:rPr lang="en-US" dirty="0"/>
              <a:t> </a:t>
            </a:r>
          </a:p>
          <a:p>
            <a:pPr marL="800100" indent="-482600"/>
            <a:r>
              <a:rPr lang="en-US" dirty="0"/>
              <a:t>No </a:t>
            </a:r>
            <a:r>
              <a:rPr lang="en-US" b="1" dirty="0"/>
              <a:t>ZERO</a:t>
            </a:r>
            <a:r>
              <a:rPr lang="en-US" dirty="0"/>
              <a:t> Growth District By Aug. 31</a:t>
            </a:r>
            <a:r>
              <a:rPr lang="en-US" baseline="30000" dirty="0"/>
              <a:t>st</a:t>
            </a:r>
            <a:r>
              <a:rPr lang="en-US" dirty="0"/>
              <a:t> </a:t>
            </a:r>
          </a:p>
          <a:p>
            <a:pPr marL="800100" indent="-482600"/>
            <a:r>
              <a:rPr lang="en-US" dirty="0"/>
              <a:t>No </a:t>
            </a:r>
            <a:r>
              <a:rPr lang="en-US" b="1" dirty="0"/>
              <a:t>ZERO</a:t>
            </a:r>
            <a:r>
              <a:rPr lang="en-US" dirty="0"/>
              <a:t> Growth Councils By Oct. 31</a:t>
            </a:r>
            <a:r>
              <a:rPr lang="en-US" baseline="30000" dirty="0"/>
              <a:t>st</a:t>
            </a:r>
            <a:r>
              <a:rPr lang="en-US" dirty="0"/>
              <a:t> </a:t>
            </a:r>
          </a:p>
          <a:p>
            <a:pPr marL="800100" indent="-482600"/>
            <a:r>
              <a:rPr lang="en-US"/>
              <a:t>Minimum </a:t>
            </a:r>
            <a:r>
              <a:rPr lang="en-US" dirty="0"/>
              <a:t>of One Exemplification per Month per District</a:t>
            </a:r>
          </a:p>
        </p:txBody>
      </p:sp>
    </p:spTree>
    <p:extLst>
      <p:ext uri="{BB962C8B-B14F-4D97-AF65-F5344CB8AC3E}">
        <p14:creationId xmlns:p14="http://schemas.microsoft.com/office/powerpoint/2010/main" val="312417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rump Mediaeval"/>
        <a:ea typeface=""/>
        <a:cs typeface=""/>
      </a:majorFont>
      <a:minorFont>
        <a:latin typeface="Trump Mediaev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ofC Blank.pptx" id="{448A4003-2DB4-433B-AF9C-F754CB74CF43}" vid="{41EBF02C-D5F3-461B-8169-CD90AA4AA3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KofC Blank Wide</Template>
  <TotalTime>5978</TotalTime>
  <Words>1312</Words>
  <Application>Microsoft Office PowerPoint</Application>
  <PresentationFormat>Widescreen</PresentationFormat>
  <Paragraphs>143</Paragraphs>
  <Slides>35</Slides>
  <Notes>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7" baseType="lpstr">
      <vt:lpstr>Aachen BT</vt:lpstr>
      <vt:lpstr>Aharoni</vt:lpstr>
      <vt:lpstr>Aptos</vt:lpstr>
      <vt:lpstr>Arial</vt:lpstr>
      <vt:lpstr>Bookman Old Style</vt:lpstr>
      <vt:lpstr>Calibri</vt:lpstr>
      <vt:lpstr>Corbel</vt:lpstr>
      <vt:lpstr>Tahoma</vt:lpstr>
      <vt:lpstr>Trump Mediaeval</vt:lpstr>
      <vt:lpstr>Wingdings</vt:lpstr>
      <vt:lpstr>Blank Presentation</vt:lpstr>
      <vt:lpstr>Worksheet</vt:lpstr>
      <vt:lpstr>PowerPoint Presentation</vt:lpstr>
      <vt:lpstr>PowerPoint Presentation</vt:lpstr>
      <vt:lpstr>LEADERSHIP ROLE AS DD</vt:lpstr>
      <vt:lpstr>Bonus Question Round!!</vt:lpstr>
      <vt:lpstr>Importance of Membership:</vt:lpstr>
      <vt:lpstr>Supreme Quota 2634</vt:lpstr>
      <vt:lpstr>Expectations</vt:lpstr>
      <vt:lpstr>Expectations</vt:lpstr>
      <vt:lpstr>Goals</vt:lpstr>
      <vt:lpstr>Goals (Continued)</vt:lpstr>
      <vt:lpstr>PowerPoint Presentation</vt:lpstr>
      <vt:lpstr>PowerPoint Presentation</vt:lpstr>
      <vt:lpstr>Let’s be Fishers of Men</vt:lpstr>
      <vt:lpstr>Proposers Recognition</vt:lpstr>
      <vt:lpstr>Council Recognition</vt:lpstr>
      <vt:lpstr>Michigan Shining Armor Award</vt:lpstr>
      <vt:lpstr>Diocese Chaplain/Bishop Awards </vt:lpstr>
      <vt:lpstr>“Quick Start” Council and District Awards </vt:lpstr>
      <vt:lpstr>State Chaplain/State Deputy Awards</vt:lpstr>
      <vt:lpstr>Council Membership Director Awards </vt:lpstr>
      <vt:lpstr>“Finish Strong” Council &amp; District Awards</vt:lpstr>
      <vt:lpstr>PowerPoint Presentation</vt:lpstr>
      <vt:lpstr>PowerPoint Presentation</vt:lpstr>
      <vt:lpstr>PowerPoint Presentation</vt:lpstr>
      <vt:lpstr>PowerPoint Presentation</vt:lpstr>
      <vt:lpstr>The New Catholic Man Wins</vt:lpstr>
      <vt:lpstr>The Knights Win</vt:lpstr>
      <vt:lpstr>How</vt:lpstr>
      <vt:lpstr>How</vt:lpstr>
      <vt:lpstr>Family men, Doctors, Attorneys, Engineers &amp; Other Professionals</vt:lpstr>
      <vt:lpstr>Ask the Questions</vt:lpstr>
      <vt:lpstr>PowerPoint Presentation</vt:lpstr>
      <vt:lpstr>PowerPoint Presentation</vt:lpstr>
      <vt:lpstr>PowerPoint Presentation</vt:lpstr>
      <vt:lpstr>PowerPoint Presentation</vt:lpstr>
    </vt:vector>
  </TitlesOfParts>
  <Company>Knights of Columbus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Membership (A Program for Requiting and Engaging New Members)</dc:title>
  <dc:creator>Doug Kokot</dc:creator>
  <cp:lastModifiedBy>Tom Marcetti</cp:lastModifiedBy>
  <cp:revision>10</cp:revision>
  <cp:lastPrinted>2024-07-17T20:10:59Z</cp:lastPrinted>
  <dcterms:created xsi:type="dcterms:W3CDTF">2020-10-21T00:25:34Z</dcterms:created>
  <dcterms:modified xsi:type="dcterms:W3CDTF">2025-07-03T17:42:14Z</dcterms:modified>
</cp:coreProperties>
</file>