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516" r:id="rId2"/>
    <p:sldId id="511" r:id="rId3"/>
    <p:sldId id="505" r:id="rId4"/>
    <p:sldId id="517" r:id="rId5"/>
    <p:sldId id="539" r:id="rId6"/>
    <p:sldId id="512" r:id="rId7"/>
    <p:sldId id="513" r:id="rId8"/>
    <p:sldId id="554" r:id="rId9"/>
    <p:sldId id="536" r:id="rId10"/>
    <p:sldId id="519" r:id="rId11"/>
    <p:sldId id="530" r:id="rId12"/>
    <p:sldId id="537" r:id="rId13"/>
    <p:sldId id="515" r:id="rId14"/>
    <p:sldId id="532" r:id="rId15"/>
    <p:sldId id="540" r:id="rId16"/>
    <p:sldId id="541" r:id="rId17"/>
    <p:sldId id="542" r:id="rId18"/>
    <p:sldId id="518" r:id="rId19"/>
    <p:sldId id="533" r:id="rId20"/>
    <p:sldId id="521" r:id="rId21"/>
    <p:sldId id="543" r:id="rId22"/>
    <p:sldId id="531" r:id="rId23"/>
    <p:sldId id="544" r:id="rId24"/>
    <p:sldId id="524" r:id="rId25"/>
    <p:sldId id="522" r:id="rId26"/>
    <p:sldId id="523" r:id="rId27"/>
    <p:sldId id="307" r:id="rId28"/>
    <p:sldId id="504" r:id="rId29"/>
    <p:sldId id="520" r:id="rId30"/>
    <p:sldId id="402" r:id="rId31"/>
    <p:sldId id="403" r:id="rId32"/>
    <p:sldId id="526" r:id="rId33"/>
    <p:sldId id="545" r:id="rId34"/>
    <p:sldId id="548" r:id="rId35"/>
    <p:sldId id="549" r:id="rId36"/>
    <p:sldId id="550" r:id="rId37"/>
    <p:sldId id="527" r:id="rId38"/>
    <p:sldId id="441" r:id="rId39"/>
    <p:sldId id="506" r:id="rId40"/>
    <p:sldId id="497" r:id="rId41"/>
    <p:sldId id="427" r:id="rId42"/>
    <p:sldId id="496" r:id="rId43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2F3F6"/>
    <a:srgbClr val="DAEDEF"/>
    <a:srgbClr val="A8CBDC"/>
    <a:srgbClr val="415DBA"/>
    <a:srgbClr val="2D2D8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4E7133-781B-47EB-B846-91C480343BD8}" v="855" dt="2024-04-23T16:48:26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6305" autoAdjust="0"/>
  </p:normalViewPr>
  <p:slideViewPr>
    <p:cSldViewPr>
      <p:cViewPr varScale="1">
        <p:scale>
          <a:sx n="94" d="100"/>
          <a:sy n="94" d="100"/>
        </p:scale>
        <p:origin x="213" y="27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4024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23786-A03A-453B-91CF-4ACE313674A4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CC87-457D-4937-94F1-F4A1BB83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6549-9010-4B58-AFBC-2DF9F75BDFBA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3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A91C7-F043-4CC1-AB1B-E4118A84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778A1-60EF-4A6E-91E3-E3ED5098596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91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778A1-60EF-4A6E-91E3-E3ED5098596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6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778A1-60EF-4A6E-91E3-E3ED5098596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4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6DE5BFCD-AB09-40C9-82FB-F3F51B2D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4E01B3D9-B931-46EB-AF87-61C0716EC4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387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381000"/>
            <a:ext cx="695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566400" cy="1143000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4114800"/>
          </a:xfrm>
        </p:spPr>
        <p:txBody>
          <a:bodyPr/>
          <a:lstStyle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FBAF21FF-91AE-4C5C-8078-79FE0B3D2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FE263959-AC83-4A9A-90B7-E5E0BC686C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B55A3FF-E60C-4186-BEEA-D96AAC00C8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C2923602-E288-4886-92A3-57A976E13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E55A9F40-7472-4CD0-9313-60EADBA658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CF64599E-8F4A-48A2-BDA6-420E0B7DB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15713170-62E9-4DC0-AA12-7ADB60CEB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3F637088-1DF9-4C0A-86AC-B44E00C61E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3FB67AF0-A316-4A48-90DF-C75EEC01E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4" name="Text Box 17">
            <a:extLst>
              <a:ext uri="{FF2B5EF4-FFF2-40B4-BE49-F238E27FC236}">
                <a16:creationId xmlns:a16="http://schemas.microsoft.com/office/drawing/2014/main" id="{E6A67F02-C7C7-46F4-A825-01B244165A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42A85D2-B3B2-46EB-BC5D-B3BE3D131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26BAF67E-D48C-43F3-99BE-A95AEEFCD8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en.wikipedia.org/wiki/Knights_of_Columbu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55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52600"/>
            <a:ext cx="944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7.emf"/><Relationship Id="rId4" Type="http://schemas.openxmlformats.org/officeDocument/2006/relationships/image" Target="../media/image17.png"/><Relationship Id="rId9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.bagley@mikofc.org" TargetMode="External"/><Relationship Id="rId7" Type="http://schemas.openxmlformats.org/officeDocument/2006/relationships/image" Target="../media/image6.jpg"/><Relationship Id="rId2" Type="http://schemas.openxmlformats.org/officeDocument/2006/relationships/hyperlink" Target="mailto:m.wierzgac@mikofc.or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e.strach@mikofc.org" TargetMode="External"/><Relationship Id="rId5" Type="http://schemas.openxmlformats.org/officeDocument/2006/relationships/hyperlink" Target="mailto:l.herman@mikofc.org" TargetMode="External"/><Relationship Id="rId4" Type="http://schemas.openxmlformats.org/officeDocument/2006/relationships/hyperlink" Target="mailto:j.kelley@mikofc.or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ikofc.org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7.emf"/><Relationship Id="rId4" Type="http://schemas.openxmlformats.org/officeDocument/2006/relationships/image" Target="../media/image17.png"/><Relationship Id="rId9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2799" y="106597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600200" algn="ctr"/>
                <a:tab pos="5543550" algn="ctr"/>
              </a:tabLs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 BT" panose="02040806020206050204" pitchFamily="18" charset="0"/>
                <a:ea typeface="Times New Roman" panose="02020603050405020304" pitchFamily="18" charset="0"/>
                <a:cs typeface="Aachen BT" panose="02040806020206050204" pitchFamily="18" charset="0"/>
              </a:rPr>
              <a:t>Programs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D5B52D-E2F4-4058-691B-D3F285DEA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814483"/>
            <a:ext cx="5791199" cy="45305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10168E-DB85-29F3-506F-8A17E6487A07}"/>
              </a:ext>
            </a:extLst>
          </p:cNvPr>
          <p:cNvSpPr txBox="1"/>
          <p:nvPr/>
        </p:nvSpPr>
        <p:spPr>
          <a:xfrm>
            <a:off x="4224867" y="5257800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“Those who wait on the Lord shall mount up with wings as eagles.”  - Isiah 40:31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FCE6A9-E149-8A96-CC8F-3E62669FB432}"/>
              </a:ext>
            </a:extLst>
          </p:cNvPr>
          <p:cNvSpPr txBox="1"/>
          <p:nvPr/>
        </p:nvSpPr>
        <p:spPr>
          <a:xfrm>
            <a:off x="990600" y="2057400"/>
            <a:ext cx="2057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</a:t>
            </a: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ervice</a:t>
            </a:r>
          </a:p>
          <a:p>
            <a:pPr marL="1603375" indent="-1603375"/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</a:t>
            </a: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ptimism </a:t>
            </a:r>
          </a:p>
          <a:p>
            <a:pPr marL="1603375" indent="-1603375"/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spire</a:t>
            </a: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1603375" indent="-1603375"/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</a:t>
            </a: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esponsibility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1A53A9-7818-0039-3EF6-6533F3E437F9}"/>
              </a:ext>
            </a:extLst>
          </p:cNvPr>
          <p:cNvSpPr/>
          <p:nvPr/>
        </p:nvSpPr>
        <p:spPr>
          <a:xfrm>
            <a:off x="9067799" y="2667000"/>
            <a:ext cx="24384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600200" algn="ctr"/>
                <a:tab pos="5543550" algn="ctr"/>
              </a:tabLs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 BT" panose="02040806020206050204" pitchFamily="18" charset="0"/>
                <a:ea typeface="Times New Roman" panose="02020603050405020304" pitchFamily="18" charset="0"/>
                <a:cs typeface="Aachen BT" panose="02040806020206050204" pitchFamily="18" charset="0"/>
              </a:rPr>
              <a:t>Let’s SOAR in 25!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9962457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Review of the Faith in Action Programs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F7B81-8A83-C233-BF36-E0752771E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31" y="1600200"/>
            <a:ext cx="9601593" cy="29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24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9962457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in Action Programs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CD9AAC-12B2-C133-3047-928AC70AAE25}"/>
              </a:ext>
            </a:extLst>
          </p:cNvPr>
          <p:cNvSpPr txBox="1">
            <a:spLocks/>
          </p:cNvSpPr>
          <p:nvPr/>
        </p:nvSpPr>
        <p:spPr bwMode="auto">
          <a:xfrm>
            <a:off x="914400" y="1981200"/>
            <a:ext cx="996245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marL="457200" indent="-457200" algn="just">
              <a:buFontTx/>
              <a:buChar char="-"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qualify for the Columbian Award (SP-7), you need to fulfill a total of 4 points in each of the 4 categories.</a:t>
            </a:r>
          </a:p>
          <a:p>
            <a:pPr marL="457200" indent="-457200" algn="just">
              <a:buFontTx/>
              <a:buChar char="-"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of 16 Points total at a minimum</a:t>
            </a:r>
          </a:p>
          <a:p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743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EFCD22-2629-F1B6-BC4E-86FA9E76D0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214" y="1434912"/>
            <a:ext cx="3276600" cy="1809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"/>
            <a:ext cx="9962457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Review of the Faith in Action Programs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565E9-5D60-5E22-B798-D4DE820784F6}"/>
              </a:ext>
            </a:extLst>
          </p:cNvPr>
          <p:cNvSpPr txBox="1"/>
          <p:nvPr/>
        </p:nvSpPr>
        <p:spPr>
          <a:xfrm>
            <a:off x="1295400" y="93938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Supreme-Recommended Program Category Matrix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FE86E5-33DF-67FF-A523-E68BE3C90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928" y="1752600"/>
            <a:ext cx="1009791" cy="10002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E3DFDC-04ED-DF92-66B1-ADBAAF96F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283" y="1733547"/>
            <a:ext cx="1028844" cy="10383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842F8AB-D72F-FC52-23FC-2CE1BB227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928" y="3811671"/>
            <a:ext cx="1028844" cy="10288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5149964-1FC8-D502-3A4A-5827D317C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9133" y="3823978"/>
            <a:ext cx="1000265" cy="102884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6C7125-732C-B1F7-FB3F-7001C51BA5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9275" y="2827735"/>
            <a:ext cx="933450" cy="933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DD91B-5C4A-1740-B512-CBA02B962C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5214" y="3421218"/>
            <a:ext cx="3276600" cy="1809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D9777A-D6EB-265A-73BF-BCF780C942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7428" y="1429454"/>
            <a:ext cx="3276600" cy="1809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EBC705-FEAF-FC24-C858-C4D95C660A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7428" y="3429000"/>
            <a:ext cx="3276600" cy="2009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764F9D-3F27-1FF0-FB76-8DAB706FAAA5}"/>
              </a:ext>
            </a:extLst>
          </p:cNvPr>
          <p:cNvSpPr/>
          <p:nvPr/>
        </p:nvSpPr>
        <p:spPr>
          <a:xfrm>
            <a:off x="712922" y="1981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38FB29-6924-6EF6-7893-C45024CBDCA1}"/>
              </a:ext>
            </a:extLst>
          </p:cNvPr>
          <p:cNvSpPr/>
          <p:nvPr/>
        </p:nvSpPr>
        <p:spPr>
          <a:xfrm>
            <a:off x="739439" y="395347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3B526-6E9F-928A-93FC-0E6F826DEA7B}"/>
              </a:ext>
            </a:extLst>
          </p:cNvPr>
          <p:cNvSpPr/>
          <p:nvPr/>
        </p:nvSpPr>
        <p:spPr>
          <a:xfrm>
            <a:off x="10884028" y="19044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59AF9D-A99E-6524-2E33-56C353F8DB80}"/>
              </a:ext>
            </a:extLst>
          </p:cNvPr>
          <p:cNvSpPr/>
          <p:nvPr/>
        </p:nvSpPr>
        <p:spPr>
          <a:xfrm>
            <a:off x="10916837" y="4114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5472DF-9229-9D9D-5A55-7B9D6DE4C506}"/>
              </a:ext>
            </a:extLst>
          </p:cNvPr>
          <p:cNvSpPr txBox="1"/>
          <p:nvPr/>
        </p:nvSpPr>
        <p:spPr>
          <a:xfrm>
            <a:off x="2284333" y="5512896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Featured Programs (Highlighted in Red) count for 2 points each.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4150F9-66EC-D6B7-E56B-ADB7BA75570D}"/>
              </a:ext>
            </a:extLst>
          </p:cNvPr>
          <p:cNvSpPr/>
          <p:nvPr/>
        </p:nvSpPr>
        <p:spPr>
          <a:xfrm>
            <a:off x="5652609" y="283471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2902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671343-3CC6-0362-C9EB-F8A54D0AD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990600"/>
            <a:ext cx="3769684" cy="4724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066"/>
            <a:ext cx="10566400" cy="1143000"/>
          </a:xfrm>
        </p:spPr>
        <p:txBody>
          <a:bodyPr/>
          <a:lstStyle/>
          <a:p>
            <a:r>
              <a:rPr lang="en-US" dirty="0"/>
              <a:t>Download the Faith in Action Guidebook</a:t>
            </a:r>
            <a:endParaRPr lang="en-US" u="sng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D0632A-B95C-51BC-4498-320F6688EF3F}"/>
              </a:ext>
            </a:extLst>
          </p:cNvPr>
          <p:cNvSpPr txBox="1"/>
          <p:nvPr/>
        </p:nvSpPr>
        <p:spPr>
          <a:xfrm>
            <a:off x="6003635" y="990600"/>
            <a:ext cx="55025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Available to download on Supreme’s website. In search bar on kofc.org, enter “10907”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Keep a copy local on your laptop/tablet.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Print a copy if you like.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Printed copies can be ordered through Supplies Online on Supreme’s Website.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Send a copy to council program directors.</a:t>
            </a:r>
          </a:p>
        </p:txBody>
      </p:sp>
    </p:spTree>
    <p:extLst>
      <p:ext uri="{BB962C8B-B14F-4D97-AF65-F5344CB8AC3E}">
        <p14:creationId xmlns:p14="http://schemas.microsoft.com/office/powerpoint/2010/main" val="12326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566400" cy="1143000"/>
          </a:xfrm>
        </p:spPr>
        <p:txBody>
          <a:bodyPr/>
          <a:lstStyle/>
          <a:p>
            <a:r>
              <a:rPr lang="en-US" dirty="0"/>
              <a:t>How to Order the Faith in Action Guidebook</a:t>
            </a:r>
            <a:endParaRPr lang="en-US" u="sng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160A69-773C-2EA6-7899-1694FF8C6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143000"/>
            <a:ext cx="4742900" cy="41148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0ECA51-E727-9E52-7BE3-DBC17993A588}"/>
              </a:ext>
            </a:extLst>
          </p:cNvPr>
          <p:cNvCxnSpPr>
            <a:cxnSpLocks/>
          </p:cNvCxnSpPr>
          <p:nvPr/>
        </p:nvCxnSpPr>
        <p:spPr bwMode="auto">
          <a:xfrm flipH="1">
            <a:off x="4974935" y="3352800"/>
            <a:ext cx="2721265" cy="9313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FE119DE-C094-C607-D625-5D139058CDBA}"/>
              </a:ext>
            </a:extLst>
          </p:cNvPr>
          <p:cNvSpPr txBox="1"/>
          <p:nvPr/>
        </p:nvSpPr>
        <p:spPr>
          <a:xfrm>
            <a:off x="7366000" y="2616159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Once logged into Officers Online, locate and click “Supplies Online”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EF50B3-2528-39B1-8741-D0C236149A5C}"/>
              </a:ext>
            </a:extLst>
          </p:cNvPr>
          <p:cNvSpPr/>
          <p:nvPr/>
        </p:nvSpPr>
        <p:spPr bwMode="auto">
          <a:xfrm>
            <a:off x="4457700" y="4038600"/>
            <a:ext cx="517235" cy="838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1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566400" cy="1143000"/>
          </a:xfrm>
        </p:spPr>
        <p:txBody>
          <a:bodyPr/>
          <a:lstStyle/>
          <a:p>
            <a:r>
              <a:rPr lang="en-US" dirty="0"/>
              <a:t>How to Order the Faith in Action Guidebook</a:t>
            </a:r>
            <a:endParaRPr lang="en-US" u="sng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E119DE-C094-C607-D625-5D139058CDBA}"/>
              </a:ext>
            </a:extLst>
          </p:cNvPr>
          <p:cNvSpPr txBox="1"/>
          <p:nvPr/>
        </p:nvSpPr>
        <p:spPr>
          <a:xfrm>
            <a:off x="8280400" y="1752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Scroll down and locate “Faith in Action”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977A95-DABD-A5A3-171D-2A0A51574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03396"/>
            <a:ext cx="7376344" cy="380200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FEF50B3-2528-39B1-8741-D0C236149A5C}"/>
              </a:ext>
            </a:extLst>
          </p:cNvPr>
          <p:cNvSpPr/>
          <p:nvPr/>
        </p:nvSpPr>
        <p:spPr bwMode="auto">
          <a:xfrm>
            <a:off x="6515655" y="2904944"/>
            <a:ext cx="875745" cy="10574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0ECA51-E727-9E52-7BE3-DBC17993A588}"/>
              </a:ext>
            </a:extLst>
          </p:cNvPr>
          <p:cNvCxnSpPr>
            <a:cxnSpLocks/>
          </p:cNvCxnSpPr>
          <p:nvPr/>
        </p:nvCxnSpPr>
        <p:spPr bwMode="auto">
          <a:xfrm flipH="1">
            <a:off x="7374467" y="2460486"/>
            <a:ext cx="1007533" cy="7439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160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566400" cy="1143000"/>
          </a:xfrm>
        </p:spPr>
        <p:txBody>
          <a:bodyPr/>
          <a:lstStyle/>
          <a:p>
            <a:r>
              <a:rPr lang="en-US" dirty="0"/>
              <a:t>How to Order the Faith in Action Guidebook</a:t>
            </a:r>
            <a:endParaRPr lang="en-US" u="sng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E119DE-C094-C607-D625-5D139058CDBA}"/>
              </a:ext>
            </a:extLst>
          </p:cNvPr>
          <p:cNvSpPr txBox="1"/>
          <p:nvPr/>
        </p:nvSpPr>
        <p:spPr>
          <a:xfrm>
            <a:off x="8349355" y="1676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“Guides”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58ED8-C5E8-73F5-B71F-6DC55BA5D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86934"/>
            <a:ext cx="7511155" cy="3639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FEF50B3-2528-39B1-8741-D0C236149A5C}"/>
              </a:ext>
            </a:extLst>
          </p:cNvPr>
          <p:cNvSpPr/>
          <p:nvPr/>
        </p:nvSpPr>
        <p:spPr bwMode="auto">
          <a:xfrm>
            <a:off x="5638801" y="2485309"/>
            <a:ext cx="609600" cy="8674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0ECA51-E727-9E52-7BE3-DBC17993A588}"/>
              </a:ext>
            </a:extLst>
          </p:cNvPr>
          <p:cNvCxnSpPr>
            <a:cxnSpLocks/>
          </p:cNvCxnSpPr>
          <p:nvPr/>
        </p:nvCxnSpPr>
        <p:spPr bwMode="auto">
          <a:xfrm flipH="1">
            <a:off x="6291344" y="2076510"/>
            <a:ext cx="2166856" cy="84254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83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566400" cy="1143000"/>
          </a:xfrm>
        </p:spPr>
        <p:txBody>
          <a:bodyPr/>
          <a:lstStyle/>
          <a:p>
            <a:r>
              <a:rPr lang="en-US" dirty="0"/>
              <a:t>How to Order the Faith in Action Guidebook</a:t>
            </a:r>
            <a:endParaRPr lang="en-US" u="sng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E119DE-C094-C607-D625-5D139058CDBA}"/>
              </a:ext>
            </a:extLst>
          </p:cNvPr>
          <p:cNvSpPr txBox="1"/>
          <p:nvPr/>
        </p:nvSpPr>
        <p:spPr>
          <a:xfrm>
            <a:off x="8081276" y="1684867"/>
            <a:ext cx="31568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“Guidebook”</a:t>
            </a:r>
          </a:p>
          <a:p>
            <a:endParaRPr lang="en-US" sz="2000" dirty="0"/>
          </a:p>
          <a:p>
            <a:r>
              <a:rPr lang="en-US" sz="2000" dirty="0"/>
              <a:t>For the shorter and less detailed version, click “Booklet”</a:t>
            </a:r>
          </a:p>
          <a:p>
            <a:endParaRPr lang="en-US" sz="2000" dirty="0"/>
          </a:p>
          <a:p>
            <a:r>
              <a:rPr lang="en-US" sz="2000" dirty="0"/>
              <a:t>Once you click the box you want, specify the quantity you would like and order.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60C7B-BD1A-39C9-FE2C-55D880327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1676400"/>
            <a:ext cx="6253064" cy="303366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FEF50B3-2528-39B1-8741-D0C236149A5C}"/>
              </a:ext>
            </a:extLst>
          </p:cNvPr>
          <p:cNvSpPr/>
          <p:nvPr/>
        </p:nvSpPr>
        <p:spPr bwMode="auto">
          <a:xfrm>
            <a:off x="4495799" y="2674819"/>
            <a:ext cx="515699" cy="10198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0D63C0-7FDE-0C78-1DDF-2E66256531BD}"/>
              </a:ext>
            </a:extLst>
          </p:cNvPr>
          <p:cNvSpPr/>
          <p:nvPr/>
        </p:nvSpPr>
        <p:spPr bwMode="auto">
          <a:xfrm>
            <a:off x="2743200" y="2683286"/>
            <a:ext cx="609600" cy="10198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0ECA51-E727-9E52-7BE3-DBC17993A588}"/>
              </a:ext>
            </a:extLst>
          </p:cNvPr>
          <p:cNvCxnSpPr>
            <a:cxnSpLocks/>
          </p:cNvCxnSpPr>
          <p:nvPr/>
        </p:nvCxnSpPr>
        <p:spPr bwMode="auto">
          <a:xfrm flipH="1">
            <a:off x="3352800" y="2076510"/>
            <a:ext cx="4648200" cy="59830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C65932-656A-3109-3710-7F2F269FB9A0}"/>
              </a:ext>
            </a:extLst>
          </p:cNvPr>
          <p:cNvCxnSpPr>
            <a:cxnSpLocks/>
          </p:cNvCxnSpPr>
          <p:nvPr/>
        </p:nvCxnSpPr>
        <p:spPr bwMode="auto">
          <a:xfrm flipH="1">
            <a:off x="5011499" y="2076510"/>
            <a:ext cx="2989501" cy="6067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3294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166" y="413266"/>
            <a:ext cx="10566400" cy="1143000"/>
          </a:xfrm>
        </p:spPr>
        <p:txBody>
          <a:bodyPr/>
          <a:lstStyle/>
          <a:p>
            <a:r>
              <a:rPr lang="en-US" dirty="0"/>
              <a:t>Other Faith in Action Resources</a:t>
            </a:r>
            <a:endParaRPr lang="en-US" u="sng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4ACA25-654E-EC5C-53FC-08BFC6185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223" y="2286000"/>
            <a:ext cx="6985554" cy="32736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1622A4-A029-58FD-3327-54FA802713E8}"/>
              </a:ext>
            </a:extLst>
          </p:cNvPr>
          <p:cNvSpPr txBox="1"/>
          <p:nvPr/>
        </p:nvSpPr>
        <p:spPr>
          <a:xfrm>
            <a:off x="2951042" y="1718510"/>
            <a:ext cx="6105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Also available on kofc.org website:</a:t>
            </a:r>
          </a:p>
        </p:txBody>
      </p:sp>
    </p:spTree>
    <p:extLst>
      <p:ext uri="{BB962C8B-B14F-4D97-AF65-F5344CB8AC3E}">
        <p14:creationId xmlns:p14="http://schemas.microsoft.com/office/powerpoint/2010/main" val="463294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166" y="413266"/>
            <a:ext cx="10566400" cy="1143000"/>
          </a:xfrm>
        </p:spPr>
        <p:txBody>
          <a:bodyPr/>
          <a:lstStyle/>
          <a:p>
            <a:r>
              <a:rPr lang="en-US" sz="6600" dirty="0"/>
              <a:t>Other Resources</a:t>
            </a:r>
            <a:endParaRPr lang="en-US" sz="6600" u="sng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1622A4-A029-58FD-3327-54FA802713E8}"/>
              </a:ext>
            </a:extLst>
          </p:cNvPr>
          <p:cNvSpPr txBox="1"/>
          <p:nvPr/>
        </p:nvSpPr>
        <p:spPr>
          <a:xfrm>
            <a:off x="3505200" y="1676400"/>
            <a:ext cx="6553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Diocesan Program Directors</a:t>
            </a:r>
          </a:p>
          <a:p>
            <a:r>
              <a:rPr lang="en-US" sz="3200" dirty="0"/>
              <a:t>- State Faith In Action Directors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266325"/>
            <a:ext cx="95504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SOAR by putting our Faith in Action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16F32-8735-C343-3C0E-057294900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9400" y="1418010"/>
            <a:ext cx="7086600" cy="402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22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166" y="413266"/>
            <a:ext cx="10566400" cy="1143000"/>
          </a:xfrm>
        </p:spPr>
        <p:txBody>
          <a:bodyPr/>
          <a:lstStyle/>
          <a:p>
            <a:r>
              <a:rPr lang="en-US" dirty="0"/>
              <a:t>Council, District &amp; Diocesan Level Programs</a:t>
            </a:r>
            <a:endParaRPr lang="en-US" u="sng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64389-6234-2599-E5D0-A70D64DCDA94}"/>
              </a:ext>
            </a:extLst>
          </p:cNvPr>
          <p:cNvSpPr txBox="1"/>
          <p:nvPr/>
        </p:nvSpPr>
        <p:spPr>
          <a:xfrm>
            <a:off x="2492666" y="2286000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999C4B-F4A4-155B-7ADD-D83C10BD7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295144"/>
            <a:ext cx="8001000" cy="2855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F07F17-6899-4B39-1524-2FAA541CB407}"/>
              </a:ext>
            </a:extLst>
          </p:cNvPr>
          <p:cNvSpPr txBox="1"/>
          <p:nvPr/>
        </p:nvSpPr>
        <p:spPr>
          <a:xfrm>
            <a:off x="3754496" y="1392882"/>
            <a:ext cx="6105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Half of the fraternal year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A2E29A-183E-F3E8-12E0-3B4BB33E1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793" y="2614170"/>
            <a:ext cx="1223296" cy="7855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2AE5BA-6ECD-1F02-CCD0-81D623B2E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1" y="4302436"/>
            <a:ext cx="1235488" cy="7855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23AAF3-B429-B349-9B9D-9C035ADE0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792" y="3458303"/>
            <a:ext cx="1235488" cy="78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71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166" y="413266"/>
            <a:ext cx="10566400" cy="1143000"/>
          </a:xfrm>
        </p:spPr>
        <p:txBody>
          <a:bodyPr/>
          <a:lstStyle/>
          <a:p>
            <a:r>
              <a:rPr lang="en-US" dirty="0"/>
              <a:t>Council, District &amp; Diocesan Level Programs</a:t>
            </a:r>
            <a:endParaRPr lang="en-US" u="sng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64389-6234-2599-E5D0-A70D64DCDA94}"/>
              </a:ext>
            </a:extLst>
          </p:cNvPr>
          <p:cNvSpPr txBox="1"/>
          <p:nvPr/>
        </p:nvSpPr>
        <p:spPr>
          <a:xfrm>
            <a:off x="2492666" y="2286000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07F17-6899-4B39-1524-2FAA541CB407}"/>
              </a:ext>
            </a:extLst>
          </p:cNvPr>
          <p:cNvSpPr txBox="1"/>
          <p:nvPr/>
        </p:nvSpPr>
        <p:spPr>
          <a:xfrm>
            <a:off x="3754496" y="1392882"/>
            <a:ext cx="6105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Half of the fraternal year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BB32CE-1517-DBE4-95E4-7A5DFE123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15" y="4114800"/>
            <a:ext cx="1087292" cy="8221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BB16F3-DA24-1CC1-49D2-2D76A39C3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435" y="3327400"/>
            <a:ext cx="1082171" cy="7255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A014BD-097E-4ABA-0D4F-C00C277E9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085647"/>
            <a:ext cx="7997276" cy="28541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F17BAD-BB99-6F5D-BD41-FE3B49120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790" y="2362201"/>
            <a:ext cx="1064816" cy="81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82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435" y="35467"/>
            <a:ext cx="10566400" cy="1143000"/>
          </a:xfrm>
        </p:spPr>
        <p:txBody>
          <a:bodyPr/>
          <a:lstStyle/>
          <a:p>
            <a:r>
              <a:rPr lang="en-US" dirty="0"/>
              <a:t>How to order awards for district programs</a:t>
            </a:r>
            <a:endParaRPr lang="en-US" u="sng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0ADD1-5B68-2B6E-2A07-FD21E5D1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0600"/>
            <a:ext cx="9601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Through supplies online 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supreme’s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website, you can order kits for: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Soccer Challenge ($5/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max of 3)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Guide Sheet and Play book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Posters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Scoresheets &amp; Certificates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Essay Contest ($5/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max of 3)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Posters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Judging Sheet &amp; Certificates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Free Throw Championship ($0/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max of 3)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Scoresheets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Certificates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78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900"/>
            <a:ext cx="10566400" cy="1143000"/>
          </a:xfrm>
        </p:spPr>
        <p:txBody>
          <a:bodyPr/>
          <a:lstStyle/>
          <a:p>
            <a:r>
              <a:rPr lang="en-US" dirty="0"/>
              <a:t>How to order awards for district programs</a:t>
            </a:r>
            <a:endParaRPr lang="en-US" u="sng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0ADD1-5B68-2B6E-2A07-FD21E5D1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00200"/>
            <a:ext cx="94488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can order district metals for winners of district events also through supplies online on </a:t>
            </a:r>
            <a:r>
              <a:rPr lang="en-US" dirty="0" err="1"/>
              <a:t>supreme’s</a:t>
            </a:r>
            <a:r>
              <a:rPr lang="en-US" dirty="0"/>
              <a:t> website, you can order kits for:</a:t>
            </a:r>
          </a:p>
          <a:p>
            <a:pPr lvl="1"/>
            <a:r>
              <a:rPr lang="en-US" dirty="0"/>
              <a:t>Soccer Challenge</a:t>
            </a:r>
          </a:p>
          <a:p>
            <a:pPr lvl="1"/>
            <a:r>
              <a:rPr lang="en-US" dirty="0"/>
              <a:t>Hockey Challenge</a:t>
            </a:r>
          </a:p>
          <a:p>
            <a:pPr lvl="1"/>
            <a:r>
              <a:rPr lang="en-US" dirty="0"/>
              <a:t>Free Throw Championship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16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166" y="413266"/>
            <a:ext cx="10566400" cy="1143000"/>
          </a:xfrm>
        </p:spPr>
        <p:txBody>
          <a:bodyPr/>
          <a:lstStyle/>
          <a:p>
            <a:r>
              <a:rPr lang="en-US" dirty="0"/>
              <a:t>Upcoming State-Level Programs</a:t>
            </a:r>
            <a:endParaRPr lang="en-US" u="sng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64389-6234-2599-E5D0-A70D64DCDA94}"/>
              </a:ext>
            </a:extLst>
          </p:cNvPr>
          <p:cNvSpPr txBox="1"/>
          <p:nvPr/>
        </p:nvSpPr>
        <p:spPr>
          <a:xfrm>
            <a:off x="3733800" y="2162264"/>
            <a:ext cx="7696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State Soccer Challenge Finals, Saturday, October 4, 2025</a:t>
            </a:r>
            <a:br>
              <a:rPr lang="en-US" sz="36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36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Registration: 12PM, Competition: 1PM</a:t>
            </a:r>
            <a:br>
              <a:rPr lang="en-US" sz="36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36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 John Vianney Church, 4101 Clyde Park Ave</a:t>
            </a:r>
            <a:r>
              <a:rPr lang="en-US" sz="3600" kern="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36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SW, Wyoming, MI 49509</a:t>
            </a:r>
            <a:endParaRPr lang="en-US" sz="3600" dirty="0"/>
          </a:p>
        </p:txBody>
      </p:sp>
      <p:pic>
        <p:nvPicPr>
          <p:cNvPr id="6" name="Picture 5" descr="A group of football balls in a net&#10;&#10;Description automatically generated">
            <a:extLst>
              <a:ext uri="{FF2B5EF4-FFF2-40B4-BE49-F238E27FC236}">
                <a16:creationId xmlns:a16="http://schemas.microsoft.com/office/drawing/2014/main" id="{11EB2BC7-0D9E-78EC-576B-6B8F23ED0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62264"/>
            <a:ext cx="28765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01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166" y="413266"/>
            <a:ext cx="10566400" cy="1143000"/>
          </a:xfrm>
        </p:spPr>
        <p:txBody>
          <a:bodyPr/>
          <a:lstStyle/>
          <a:p>
            <a:r>
              <a:rPr lang="en-US" dirty="0"/>
              <a:t>Upcoming State-Level Programs</a:t>
            </a:r>
            <a:endParaRPr lang="en-US" u="sng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64389-6234-2599-E5D0-A70D64DCDA94}"/>
              </a:ext>
            </a:extLst>
          </p:cNvPr>
          <p:cNvSpPr txBox="1"/>
          <p:nvPr/>
        </p:nvSpPr>
        <p:spPr>
          <a:xfrm>
            <a:off x="3478001" y="2362200"/>
            <a:ext cx="80250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State Spelling Bee, Saturday, March 7, 2026</a:t>
            </a:r>
            <a:br>
              <a:rPr lang="en-US" sz="3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3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Registration: 12PM, Competition: 1PM</a:t>
            </a:r>
            <a:br>
              <a:rPr lang="en-US" sz="3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3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Fr. Van Rooy #2740, 1021 Woodside Ave Essexville, MI 48732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EB2BC7-0D9E-78EC-576B-6B8F23ED0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290896"/>
            <a:ext cx="2639801" cy="20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47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166" y="413266"/>
            <a:ext cx="10566400" cy="1143000"/>
          </a:xfrm>
        </p:spPr>
        <p:txBody>
          <a:bodyPr/>
          <a:lstStyle/>
          <a:p>
            <a:r>
              <a:rPr lang="en-US" dirty="0"/>
              <a:t>Upcoming State-Level Programs</a:t>
            </a:r>
            <a:endParaRPr lang="en-US" u="sng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64389-6234-2599-E5D0-A70D64DCDA94}"/>
              </a:ext>
            </a:extLst>
          </p:cNvPr>
          <p:cNvSpPr txBox="1"/>
          <p:nvPr/>
        </p:nvSpPr>
        <p:spPr>
          <a:xfrm>
            <a:off x="3886200" y="1945918"/>
            <a:ext cx="7543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State Free Throw Championship,</a:t>
            </a:r>
          </a:p>
          <a:p>
            <a:r>
              <a:rPr lang="en-US" sz="28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Sunday, March 15, 2026</a:t>
            </a:r>
            <a:br>
              <a:rPr lang="en-US" sz="28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28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Registration: 12PM, Competition: 1PM</a:t>
            </a:r>
            <a:br>
              <a:rPr lang="en-US" sz="28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28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Sacred Heart Parish, 302 South Kinney, </a:t>
            </a:r>
          </a:p>
          <a:p>
            <a:r>
              <a:rPr lang="en-US" sz="28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Mt. Pleasant, MI 48858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EB2BC7-0D9E-78EC-576B-6B8F23ED0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3108" y="2162264"/>
            <a:ext cx="207433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8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2D4DA-4C4D-FAC0-307C-F5693866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76200"/>
            <a:ext cx="10566400" cy="1143000"/>
          </a:xfrm>
        </p:spPr>
        <p:txBody>
          <a:bodyPr/>
          <a:lstStyle/>
          <a:p>
            <a:r>
              <a:rPr lang="en-US" sz="5400" dirty="0"/>
              <a:t>What Goes With Programs?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CE000-2CFF-3C6C-DF4B-B9964DA84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990600"/>
            <a:ext cx="92456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u="sng" dirty="0">
                <a:solidFill>
                  <a:srgbClr val="FF0000"/>
                </a:solidFill>
              </a:rPr>
              <a:t>FRATERNAL PROGRAMS REPORT FORM (#10784)!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dirty="0"/>
              <a:t>Question: Who can submit the 10784?</a:t>
            </a:r>
          </a:p>
          <a:p>
            <a:pPr marL="0" indent="0">
              <a:buNone/>
            </a:pPr>
            <a:r>
              <a:rPr lang="en-US" sz="2400" b="1" dirty="0"/>
              <a:t>Answer: Anyone from your Council Roster with an active email on file. 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2400" b="1" dirty="0"/>
              <a:t>Question: Where do I complete the form?</a:t>
            </a:r>
          </a:p>
          <a:p>
            <a:pPr marL="0" indent="0">
              <a:buNone/>
            </a:pPr>
            <a:r>
              <a:rPr lang="en-US" sz="2400" b="1" dirty="0"/>
              <a:t>Answer: Form is done online at kofc.org website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2400" b="1" dirty="0"/>
              <a:t>Question: Is there training available on how to complete this form?</a:t>
            </a:r>
          </a:p>
          <a:p>
            <a:pPr marL="0" indent="0">
              <a:buNone/>
            </a:pPr>
            <a:r>
              <a:rPr lang="en-US" sz="2400" b="1" dirty="0"/>
              <a:t>Answer: YES!! Your Monthly DD Summary Report will have a link on to access training but can also be found on the supreme website.  Search for “Fraternal Programs Report Form Training Video” in the search bar.</a:t>
            </a:r>
          </a:p>
        </p:txBody>
      </p:sp>
    </p:spTree>
    <p:extLst>
      <p:ext uri="{BB962C8B-B14F-4D97-AF65-F5344CB8AC3E}">
        <p14:creationId xmlns:p14="http://schemas.microsoft.com/office/powerpoint/2010/main" val="60534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Protection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B4BCB4-2A17-DE7E-6E59-2E98CE8B9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00" y="2590800"/>
            <a:ext cx="5245400" cy="157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94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18559"/>
            <a:ext cx="10566400" cy="1143000"/>
          </a:xfrm>
        </p:spPr>
        <p:txBody>
          <a:bodyPr/>
          <a:lstStyle/>
          <a:p>
            <a:r>
              <a:rPr lang="en-US" dirty="0"/>
              <a:t>Youth Protection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C4D6C-88EA-D1CE-2FE2-5346ECB8F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590800"/>
            <a:ext cx="373731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  <a:latin typeface="Calibri" pitchFamily="34" charset="0"/>
              </a:rPr>
              <a:t>Who needs Training?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983215-6B55-4C02-FB1F-4194C083F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31935"/>
              </p:ext>
            </p:extLst>
          </p:nvPr>
        </p:nvGraphicFramePr>
        <p:xfrm>
          <a:off x="4114801" y="1689100"/>
          <a:ext cx="71628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560">
                  <a:extLst>
                    <a:ext uri="{9D8B030D-6E8A-4147-A177-3AD203B41FA5}">
                      <a16:colId xmlns:a16="http://schemas.microsoft.com/office/drawing/2014/main" val="2403214287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2222263156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3466742448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1653828539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144927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Meet 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Duty to Report Mandated Reporter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KofC Safe Environment 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Background Investigation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874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Grand Knight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44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Program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309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Community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219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224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89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1" y="76200"/>
            <a:ext cx="10566400" cy="1143000"/>
          </a:xfrm>
        </p:spPr>
        <p:txBody>
          <a:bodyPr/>
          <a:lstStyle/>
          <a:p>
            <a:r>
              <a:rPr lang="en-US" sz="5400" dirty="0"/>
              <a:t>Why We Do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828800"/>
            <a:ext cx="10744200" cy="3124200"/>
          </a:xfrm>
        </p:spPr>
        <p:txBody>
          <a:bodyPr/>
          <a:lstStyle/>
          <a:p>
            <a:pPr marL="0" lvl="1" indent="0" algn="just">
              <a:buNone/>
            </a:pPr>
            <a:r>
              <a:rPr lang="en-US" sz="3200" dirty="0"/>
              <a:t>Our goal is to help men; their families and their parishes grow closer to Christ. Through our programs and resources, we provide opportunities to live and spread the Catholic faith.</a:t>
            </a:r>
          </a:p>
          <a:p>
            <a:pPr marL="0" lvl="1" indent="0" algn="just">
              <a:buNone/>
            </a:pPr>
            <a:endParaRPr lang="en-US" sz="3200" dirty="0"/>
          </a:p>
          <a:p>
            <a:pPr marL="0" lvl="1" indent="0" algn="just">
              <a:buNone/>
            </a:pPr>
            <a:r>
              <a:rPr lang="en-US" sz="3200" dirty="0"/>
              <a:t>Together, we’re empowering Catholic men to live our faith at home, in our parish, at work and in our community</a:t>
            </a:r>
            <a:br>
              <a:rPr lang="en-US" sz="4000" dirty="0"/>
            </a:br>
            <a:br>
              <a:rPr lang="en-US" sz="4000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7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2209800" y="376535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Calibri" pitchFamily="34" charset="0"/>
              </a:rPr>
              <a:t>Armatus 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3EBF5-6B90-4CDF-80A3-592773FF0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648" y="2057403"/>
            <a:ext cx="1847775" cy="1517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12E9F1-0D76-4531-AEE2-2D2FF7FF3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912" y="3612015"/>
            <a:ext cx="1847775" cy="16151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06EA69-812A-4E38-A3B0-BE86924C9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6648" y="5189830"/>
            <a:ext cx="1911191" cy="5251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F31938-C8CD-4CC9-B3CB-CCA582D72E95}"/>
              </a:ext>
            </a:extLst>
          </p:cNvPr>
          <p:cNvSpPr txBox="1"/>
          <p:nvPr/>
        </p:nvSpPr>
        <p:spPr>
          <a:xfrm>
            <a:off x="4868735" y="1125079"/>
            <a:ext cx="56468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15DBA"/>
                </a:solidFill>
              </a:rPr>
              <a:t>Please read</a:t>
            </a:r>
            <a:r>
              <a:rPr lang="en-US" sz="2000" dirty="0">
                <a:solidFill>
                  <a:srgbClr val="415DBA"/>
                </a:solidFill>
              </a:rPr>
              <a:t> as this explains why this is so important.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415DBA"/>
                </a:solidFill>
              </a:rPr>
              <a:t>Meet Sam </a:t>
            </a:r>
            <a:r>
              <a:rPr lang="en-US" sz="2000" dirty="0">
                <a:solidFill>
                  <a:srgbClr val="415DBA"/>
                </a:solidFill>
              </a:rPr>
              <a:t>– This is the first (of 3) classes.  Click on Meet Sam to take this class.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415DBA"/>
                </a:solidFill>
              </a:rPr>
              <a:t>Duty To Report </a:t>
            </a:r>
            <a:r>
              <a:rPr lang="en-US" sz="2000" dirty="0">
                <a:solidFill>
                  <a:srgbClr val="415DBA"/>
                </a:solidFill>
              </a:rPr>
              <a:t>– This is the second (of 3) classes.  Click on Duty To Report to take this class.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415DBA"/>
                </a:solidFill>
              </a:rPr>
              <a:t>KofC Save Environment Policy </a:t>
            </a:r>
            <a:r>
              <a:rPr lang="en-US" sz="2000" dirty="0">
                <a:solidFill>
                  <a:srgbClr val="415DBA"/>
                </a:solidFill>
              </a:rPr>
              <a:t>– This is the third (of 3) classes.  Click on KofC Save Environment Policy to take this class.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415DBA"/>
                </a:solidFill>
              </a:rPr>
              <a:t>Background Check </a:t>
            </a:r>
            <a:r>
              <a:rPr lang="en-US" sz="2000" dirty="0">
                <a:solidFill>
                  <a:srgbClr val="415DBA"/>
                </a:solidFill>
              </a:rPr>
              <a:t>(not shown here) must also be selected by all Community Directors &amp; Family Directors.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15DBA"/>
                </a:solidFill>
              </a:rPr>
              <a:t>Armatus Administration </a:t>
            </a:r>
            <a:r>
              <a:rPr lang="en-US" sz="2000" dirty="0">
                <a:solidFill>
                  <a:srgbClr val="415DBA"/>
                </a:solidFill>
              </a:rPr>
              <a:t>is a very useful tool for Grand Knights to use to monitor the training progress of council members.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B31FD6-0FB8-4CBC-AA07-935DA5258BFB}"/>
              </a:ext>
            </a:extLst>
          </p:cNvPr>
          <p:cNvCxnSpPr>
            <a:cxnSpLocks/>
          </p:cNvCxnSpPr>
          <p:nvPr/>
        </p:nvCxnSpPr>
        <p:spPr bwMode="auto">
          <a:xfrm flipH="1">
            <a:off x="4347838" y="1371600"/>
            <a:ext cx="52089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F2EAB9-EF38-4A70-964D-FEEBEB3B5C2F}"/>
              </a:ext>
            </a:extLst>
          </p:cNvPr>
          <p:cNvCxnSpPr>
            <a:cxnSpLocks/>
          </p:cNvCxnSpPr>
          <p:nvPr/>
        </p:nvCxnSpPr>
        <p:spPr bwMode="auto">
          <a:xfrm flipH="1">
            <a:off x="3200400" y="1905000"/>
            <a:ext cx="1668336" cy="1219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283967-F2FC-4D26-A4C4-2BAC75984556}"/>
              </a:ext>
            </a:extLst>
          </p:cNvPr>
          <p:cNvCxnSpPr>
            <a:cxnSpLocks/>
          </p:cNvCxnSpPr>
          <p:nvPr/>
        </p:nvCxnSpPr>
        <p:spPr bwMode="auto">
          <a:xfrm flipH="1">
            <a:off x="3200400" y="2514600"/>
            <a:ext cx="1668336" cy="1219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9CCC4C-A988-4D33-B636-8A961B89DA01}"/>
              </a:ext>
            </a:extLst>
          </p:cNvPr>
          <p:cNvCxnSpPr>
            <a:cxnSpLocks/>
          </p:cNvCxnSpPr>
          <p:nvPr/>
        </p:nvCxnSpPr>
        <p:spPr bwMode="auto">
          <a:xfrm flipH="1">
            <a:off x="3200400" y="3124200"/>
            <a:ext cx="1668336" cy="160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348FB5-C923-4BF4-B28A-93679742FDC6}"/>
              </a:ext>
            </a:extLst>
          </p:cNvPr>
          <p:cNvCxnSpPr>
            <a:cxnSpLocks/>
          </p:cNvCxnSpPr>
          <p:nvPr/>
        </p:nvCxnSpPr>
        <p:spPr bwMode="auto">
          <a:xfrm flipH="1">
            <a:off x="3352800" y="4953000"/>
            <a:ext cx="1515936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152243F-3105-4094-8307-11F6F8CD8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6648" y="594560"/>
            <a:ext cx="1865470" cy="145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2362200" y="167086"/>
            <a:ext cx="64805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  <a:latin typeface="Calibri" pitchFamily="34" charset="0"/>
              </a:rPr>
              <a:t>Training Certificate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B2875DD-A8EB-4E8C-8591-651B26622C7B}"/>
              </a:ext>
            </a:extLst>
          </p:cNvPr>
          <p:cNvSpPr txBox="1">
            <a:spLocks/>
          </p:cNvSpPr>
          <p:nvPr/>
        </p:nvSpPr>
        <p:spPr bwMode="auto">
          <a:xfrm>
            <a:off x="2346960" y="1257201"/>
            <a:ext cx="3406141" cy="21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415DBA"/>
                </a:solidFill>
              </a:rPr>
              <a:t>Print or save your course completion certificate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DEC44826-C238-4846-B240-F9B4FBF04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484">
            <a:off x="6422598" y="1078362"/>
            <a:ext cx="3033344" cy="4345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4A6BCF3-C2CB-4DDA-8141-52B357C98C6C}"/>
              </a:ext>
            </a:extLst>
          </p:cNvPr>
          <p:cNvSpPr/>
          <p:nvPr/>
        </p:nvSpPr>
        <p:spPr>
          <a:xfrm rot="261391">
            <a:off x="7283803" y="1813316"/>
            <a:ext cx="1310935" cy="163217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latin typeface="Albertus MT" pitchFamily="18" charset="0"/>
              </a:rPr>
              <a:t>Your Name Here</a:t>
            </a:r>
          </a:p>
        </p:txBody>
      </p:sp>
    </p:spTree>
    <p:extLst>
      <p:ext uri="{BB962C8B-B14F-4D97-AF65-F5344CB8AC3E}">
        <p14:creationId xmlns:p14="http://schemas.microsoft.com/office/powerpoint/2010/main" val="217145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166" y="413266"/>
            <a:ext cx="10566400" cy="1143000"/>
          </a:xfrm>
        </p:spPr>
        <p:txBody>
          <a:bodyPr/>
          <a:lstStyle/>
          <a:p>
            <a:r>
              <a:rPr lang="en-US" dirty="0"/>
              <a:t>State Council Service Program </a:t>
            </a:r>
            <a:endParaRPr lang="en-US" u="sng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64389-6234-2599-E5D0-A70D64DCDA94}"/>
              </a:ext>
            </a:extLst>
          </p:cNvPr>
          <p:cNvSpPr txBox="1"/>
          <p:nvPr/>
        </p:nvSpPr>
        <p:spPr>
          <a:xfrm>
            <a:off x="2492666" y="2286000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C3CF7D-8566-B6B6-038C-59D513284402}"/>
              </a:ext>
            </a:extLst>
          </p:cNvPr>
          <p:cNvSpPr txBox="1"/>
          <p:nvPr/>
        </p:nvSpPr>
        <p:spPr>
          <a:xfrm>
            <a:off x="853216" y="2282890"/>
            <a:ext cx="63507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year every jurisdiction recognizes the best program in each of the Service Program categories of: </a:t>
            </a:r>
            <a:r>
              <a:rPr lang="en-US" sz="2400" b="1" dirty="0"/>
              <a:t>Faith, Family, Community</a:t>
            </a:r>
            <a:r>
              <a:rPr lang="en-US" sz="2400" dirty="0"/>
              <a:t>, and </a:t>
            </a:r>
            <a:r>
              <a:rPr lang="en-US" sz="2400" b="1" dirty="0"/>
              <a:t>Life.  </a:t>
            </a:r>
            <a:r>
              <a:rPr lang="en-US" sz="2400" dirty="0"/>
              <a:t>Michigan </a:t>
            </a:r>
            <a:r>
              <a:rPr lang="en-US" sz="2400" dirty="0" err="1"/>
              <a:t>ackowledges</a:t>
            </a:r>
            <a:r>
              <a:rPr lang="en-US" sz="2400" dirty="0"/>
              <a:t> its winners at the State Convention on Mackinac Island in May.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FFE4F0-0268-107B-1AC4-C2A753979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8" r="50256"/>
          <a:stretch/>
        </p:blipFill>
        <p:spPr bwMode="auto">
          <a:xfrm>
            <a:off x="7369466" y="1564733"/>
            <a:ext cx="3505200" cy="319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498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1502-93C4-EB09-91D9-FE2B2EC58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10566400" cy="1143000"/>
          </a:xfrm>
        </p:spPr>
        <p:txBody>
          <a:bodyPr/>
          <a:lstStyle/>
          <a:p>
            <a:r>
              <a:rPr lang="en-US" sz="6000" dirty="0"/>
              <a:t>What is Needed to Enter?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C57AA-C644-4C8F-9A75-664B946B3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71600"/>
            <a:ext cx="9448800" cy="4114800"/>
          </a:xfrm>
        </p:spPr>
        <p:txBody>
          <a:bodyPr/>
          <a:lstStyle/>
          <a:p>
            <a:r>
              <a:rPr lang="en-US" dirty="0"/>
              <a:t>A noteworthy program</a:t>
            </a:r>
          </a:p>
          <a:p>
            <a:r>
              <a:rPr lang="en-US" dirty="0"/>
              <a:t>State Service Program Award Form (#STSP)  needs to be completed.</a:t>
            </a:r>
          </a:p>
          <a:p>
            <a:r>
              <a:rPr lang="en-US" dirty="0"/>
              <a:t>To have a better chance to win, complete a Booklet</a:t>
            </a:r>
          </a:p>
          <a:p>
            <a:r>
              <a:rPr lang="en-US" dirty="0"/>
              <a:t>The 2024-2025 directories will include information on what is required for the booklet. Look for it in the back. It will also be available in the “Council Forms” section on mikofc.org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435" y="25193"/>
            <a:ext cx="10566400" cy="1143000"/>
          </a:xfrm>
        </p:spPr>
        <p:txBody>
          <a:bodyPr/>
          <a:lstStyle/>
          <a:p>
            <a:r>
              <a:rPr lang="en-US" dirty="0"/>
              <a:t>Family of the Year </a:t>
            </a:r>
            <a:endParaRPr lang="en-US" u="sng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64389-6234-2599-E5D0-A70D64DCDA94}"/>
              </a:ext>
            </a:extLst>
          </p:cNvPr>
          <p:cNvSpPr txBox="1"/>
          <p:nvPr/>
        </p:nvSpPr>
        <p:spPr>
          <a:xfrm>
            <a:off x="2492666" y="2286000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C3CF7D-8566-B6B6-038C-59D513284402}"/>
              </a:ext>
            </a:extLst>
          </p:cNvPr>
          <p:cNvSpPr txBox="1"/>
          <p:nvPr/>
        </p:nvSpPr>
        <p:spPr>
          <a:xfrm>
            <a:off x="718325" y="1933803"/>
            <a:ext cx="63507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Each year our State Deputy chooses and recognizes a family who stands above the rest in promotion of the principals of our Church and our Order. A family that can best called the “model” family. 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CE87CC-F2E7-FEFF-06E2-C661D5F21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981" y="990600"/>
            <a:ext cx="4404584" cy="512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69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1502-93C4-EB09-91D9-FE2B2EC58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10566400" cy="1143000"/>
          </a:xfrm>
        </p:spPr>
        <p:txBody>
          <a:bodyPr/>
          <a:lstStyle/>
          <a:p>
            <a:r>
              <a:rPr lang="en-US" sz="6000" dirty="0"/>
              <a:t>What is Needed to Enter?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C57AA-C644-4C8F-9A75-664B946B3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71600"/>
            <a:ext cx="9448800" cy="4114800"/>
          </a:xfrm>
        </p:spPr>
        <p:txBody>
          <a:bodyPr/>
          <a:lstStyle/>
          <a:p>
            <a:r>
              <a:rPr lang="en-US" dirty="0"/>
              <a:t>Family of the Year Form (#10680)  needs to be completed.</a:t>
            </a:r>
          </a:p>
          <a:p>
            <a:r>
              <a:rPr lang="en-US" dirty="0"/>
              <a:t>To have a better chance to win, complete a Booklet</a:t>
            </a:r>
          </a:p>
          <a:p>
            <a:r>
              <a:rPr lang="en-US" dirty="0"/>
              <a:t>The 2024-2025 directories will include information on what is required for the booklet. Look for it in the back. It will also be available in the “Council Forms” section on mikofc.org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1502-93C4-EB09-91D9-FE2B2EC58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10566400" cy="1143000"/>
          </a:xfrm>
        </p:spPr>
        <p:txBody>
          <a:bodyPr/>
          <a:lstStyle/>
          <a:p>
            <a:r>
              <a:rPr lang="en-US" sz="6000" dirty="0"/>
              <a:t>To improve chances to win: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C57AA-C644-4C8F-9A75-664B946B3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0"/>
            <a:ext cx="9448800" cy="3200400"/>
          </a:xfrm>
        </p:spPr>
        <p:txBody>
          <a:bodyPr/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Winter Leadership Meeting each District Deputy will provide at registration their councils rough draft to the State Program Director with a bio of the family and picture. The SPD and SFD will review and return with feedback to the District Deputy at the end of the Winter Diocesan Meeting.</a:t>
            </a:r>
          </a:p>
          <a:p>
            <a:pPr marL="0" indent="0" algn="just">
              <a:buNone/>
            </a:pPr>
            <a:br>
              <a:rPr lang="en-US" dirty="0"/>
            </a:b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3934"/>
            <a:ext cx="10566400" cy="1143000"/>
          </a:xfrm>
        </p:spPr>
        <p:txBody>
          <a:bodyPr/>
          <a:lstStyle/>
          <a:p>
            <a:r>
              <a:rPr lang="en-US" sz="5400" dirty="0"/>
              <a:t>Columbian Award</a:t>
            </a:r>
            <a:endParaRPr lang="en-US" sz="5400" u="sng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64389-6234-2599-E5D0-A70D64DCDA94}"/>
              </a:ext>
            </a:extLst>
          </p:cNvPr>
          <p:cNvSpPr txBox="1"/>
          <p:nvPr/>
        </p:nvSpPr>
        <p:spPr>
          <a:xfrm>
            <a:off x="2492666" y="2286000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C3CF7D-8566-B6B6-038C-59D513284402}"/>
              </a:ext>
            </a:extLst>
          </p:cNvPr>
          <p:cNvSpPr txBox="1"/>
          <p:nvPr/>
        </p:nvSpPr>
        <p:spPr>
          <a:xfrm>
            <a:off x="1317334" y="1268669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successfully be eligible for the Columbian Award, a council must: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Successfully submit the form 185, 365, 1728, and SP-7 and be accepted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Be 100% Youth Compliant with all 4 required positions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Council be in good standing AND by submitting council audits in September (1295a) and February (1295b).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Satisfy the Faith in Action credits</a:t>
            </a:r>
          </a:p>
          <a:p>
            <a:pPr marL="742950" lvl="1" indent="-285750">
              <a:buFontTx/>
              <a:buChar char="-"/>
            </a:pPr>
            <a:r>
              <a:rPr lang="en-US" sz="2800" dirty="0"/>
              <a:t>Must earn at least four (4) program credits in each of the Faith in Action categories.</a:t>
            </a:r>
          </a:p>
        </p:txBody>
      </p:sp>
      <p:pic>
        <p:nvPicPr>
          <p:cNvPr id="2050" name="Picture 2" descr="Columbian Award">
            <a:extLst>
              <a:ext uri="{FF2B5EF4-FFF2-40B4-BE49-F238E27FC236}">
                <a16:creationId xmlns:a16="http://schemas.microsoft.com/office/drawing/2014/main" id="{F4A658F6-AD68-EFDF-8DA2-5CC8B89A3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540" y="228600"/>
            <a:ext cx="166019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676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6437"/>
            <a:ext cx="10566400" cy="1143000"/>
          </a:xfrm>
        </p:spPr>
        <p:txBody>
          <a:bodyPr/>
          <a:lstStyle/>
          <a:p>
            <a:r>
              <a:rPr lang="en-US" sz="5400" dirty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85850"/>
            <a:ext cx="9296400" cy="4686300"/>
          </a:xfrm>
        </p:spPr>
        <p:txBody>
          <a:bodyPr/>
          <a:lstStyle/>
          <a:p>
            <a:pPr marL="800100" indent="-482600">
              <a:tabLst>
                <a:tab pos="1428750" algn="l"/>
              </a:tabLst>
            </a:pPr>
            <a:r>
              <a:rPr lang="en-US" dirty="0"/>
              <a:t>Motivate Your Councils. </a:t>
            </a:r>
            <a:r>
              <a:rPr lang="en-US" b="1" u="sng" dirty="0"/>
              <a:t>Aspire</a:t>
            </a:r>
            <a:r>
              <a:rPr lang="en-US" dirty="0"/>
              <a:t> to make your councils better then you found it!</a:t>
            </a:r>
            <a:br>
              <a:rPr lang="en-US" dirty="0"/>
            </a:br>
            <a:r>
              <a:rPr lang="en-US" sz="2000" dirty="0"/>
              <a:t>	(</a:t>
            </a:r>
            <a:r>
              <a:rPr lang="en-US" sz="2000" b="1" u="sng" dirty="0"/>
              <a:t>Use Dan </a:t>
            </a:r>
            <a:r>
              <a:rPr lang="en-US" sz="2000" b="1" u="sng" dirty="0" err="1"/>
              <a:t>Remeika’s</a:t>
            </a:r>
            <a:r>
              <a:rPr lang="en-US" sz="2000" b="1" u="sng" dirty="0"/>
              <a:t> Talking Points</a:t>
            </a:r>
            <a:r>
              <a:rPr lang="en-US" sz="2000" dirty="0"/>
              <a:t>)</a:t>
            </a:r>
          </a:p>
          <a:p>
            <a:pPr marL="800100" indent="-482600"/>
            <a:r>
              <a:rPr lang="en-US" dirty="0"/>
              <a:t>Keep that smile on your face. </a:t>
            </a:r>
          </a:p>
          <a:p>
            <a:pPr marL="800100" indent="-482600"/>
            <a:r>
              <a:rPr lang="en-US" dirty="0"/>
              <a:t>Stay positive all the time.  Do not be negative!</a:t>
            </a:r>
          </a:p>
          <a:p>
            <a:pPr marL="800100" indent="-482600"/>
            <a:r>
              <a:rPr lang="en-US" dirty="0"/>
              <a:t>Grow the order by working in tandem with your membership director on integrating membership recruitment in programs.</a:t>
            </a:r>
          </a:p>
          <a:p>
            <a:pPr marL="800100" indent="-482600"/>
            <a:r>
              <a:rPr lang="en-US" dirty="0"/>
              <a:t>Identify problems/resolve them</a:t>
            </a:r>
          </a:p>
          <a:p>
            <a:pPr marL="800100" lvl="1" indent="1485900">
              <a:buNone/>
            </a:pPr>
            <a:r>
              <a:rPr lang="en-US" sz="3200" b="1" i="1" u="sng" dirty="0"/>
              <a:t>Ask for help if needed</a:t>
            </a:r>
          </a:p>
        </p:txBody>
      </p:sp>
    </p:spTree>
    <p:extLst>
      <p:ext uri="{BB962C8B-B14F-4D97-AF65-F5344CB8AC3E}">
        <p14:creationId xmlns:p14="http://schemas.microsoft.com/office/powerpoint/2010/main" val="333488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7106"/>
            <a:ext cx="10566400" cy="1143000"/>
          </a:xfrm>
        </p:spPr>
        <p:txBody>
          <a:bodyPr/>
          <a:lstStyle/>
          <a:p>
            <a:r>
              <a:rPr lang="en-US" sz="5400" dirty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191000"/>
          </a:xfrm>
        </p:spPr>
        <p:txBody>
          <a:bodyPr/>
          <a:lstStyle/>
          <a:p>
            <a:pPr marL="800100" indent="-482600"/>
            <a:r>
              <a:rPr lang="en-US" dirty="0"/>
              <a:t>Report your FIA programs for your councils/district on CATs (Council Activity Tracker)</a:t>
            </a:r>
          </a:p>
          <a:p>
            <a:pPr marL="800100" indent="-482600"/>
            <a:r>
              <a:rPr lang="en-US" dirty="0"/>
              <a:t>Promote FIA Programs, encourage new FIA programs if not already being done.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0"/>
            <a:ext cx="9550400" cy="114300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These Are Your State Faith in Action Team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7C7A4E6-916C-4ED0-F368-AECF22462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914400"/>
            <a:ext cx="6168136" cy="4343400"/>
          </a:xfrm>
        </p:spPr>
        <p:txBody>
          <a:bodyPr/>
          <a:lstStyle/>
          <a:p>
            <a:r>
              <a:rPr lang="en-US" sz="2400" dirty="0"/>
              <a:t>Matt Wierzgac (State Program Director)</a:t>
            </a:r>
          </a:p>
          <a:p>
            <a:pPr lvl="1"/>
            <a:r>
              <a:rPr lang="en-US" sz="1600" dirty="0">
                <a:hlinkClick r:id="rId2"/>
              </a:rPr>
              <a:t>m.wierzgac@mikofc.org</a:t>
            </a:r>
            <a:endParaRPr lang="en-US" sz="1600" dirty="0"/>
          </a:p>
          <a:p>
            <a:pPr lvl="1"/>
            <a:r>
              <a:rPr lang="en-US" sz="1600" dirty="0"/>
              <a:t>734.323.5888</a:t>
            </a:r>
          </a:p>
          <a:p>
            <a:r>
              <a:rPr lang="en-US" sz="2400" dirty="0"/>
              <a:t>Robert Bagley (State Faith Director)</a:t>
            </a:r>
          </a:p>
          <a:p>
            <a:pPr lvl="1"/>
            <a:r>
              <a:rPr lang="en-US" sz="1600" dirty="0">
                <a:hlinkClick r:id="rId3"/>
              </a:rPr>
              <a:t>r.bagley@mikofc.org</a:t>
            </a:r>
            <a:r>
              <a:rPr lang="en-US" sz="1600" dirty="0"/>
              <a:t>   </a:t>
            </a:r>
          </a:p>
          <a:p>
            <a:pPr lvl="1"/>
            <a:r>
              <a:rPr lang="en-US" sz="1600" dirty="0"/>
              <a:t>269.806.3883</a:t>
            </a:r>
          </a:p>
          <a:p>
            <a:r>
              <a:rPr lang="en-US" sz="2400" dirty="0"/>
              <a:t>James Kelley (State Family Director)</a:t>
            </a:r>
          </a:p>
          <a:p>
            <a:pPr lvl="1"/>
            <a:r>
              <a:rPr lang="en-US" sz="1600" dirty="0">
                <a:hlinkClick r:id="rId4"/>
              </a:rPr>
              <a:t>j.kelley@mikofc.org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586.909.8359</a:t>
            </a:r>
          </a:p>
          <a:p>
            <a:r>
              <a:rPr lang="en-US" sz="2400" dirty="0"/>
              <a:t>Larry Herman (State Community Director)</a:t>
            </a:r>
          </a:p>
          <a:p>
            <a:pPr lvl="1"/>
            <a:r>
              <a:rPr lang="en-US" sz="1600" dirty="0">
                <a:hlinkClick r:id="rId5"/>
              </a:rPr>
              <a:t>l.herman@mikofc.org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231.357.5621</a:t>
            </a:r>
          </a:p>
          <a:p>
            <a:r>
              <a:rPr lang="en-US" sz="2400" dirty="0"/>
              <a:t>Ed &amp; Lynn </a:t>
            </a:r>
            <a:r>
              <a:rPr lang="en-US" sz="2400" dirty="0" err="1"/>
              <a:t>Strach</a:t>
            </a:r>
            <a:r>
              <a:rPr lang="en-US" sz="2400" dirty="0"/>
              <a:t> (State Life Director/Couple)</a:t>
            </a:r>
          </a:p>
          <a:p>
            <a:pPr lvl="1"/>
            <a:r>
              <a:rPr lang="en-US" sz="1600" dirty="0">
                <a:hlinkClick r:id="rId6"/>
              </a:rPr>
              <a:t>e.strach@mikofc.org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734.476.6296</a:t>
            </a:r>
          </a:p>
        </p:txBody>
      </p:sp>
      <p:pic>
        <p:nvPicPr>
          <p:cNvPr id="4" name="Picture 3" descr="A group of men standing together&#10;&#10;Description automatically generated">
            <a:extLst>
              <a:ext uri="{FF2B5EF4-FFF2-40B4-BE49-F238E27FC236}">
                <a16:creationId xmlns:a16="http://schemas.microsoft.com/office/drawing/2014/main" id="{008726A0-0E65-E720-FDE4-752CE6999C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41832"/>
            <a:ext cx="3416808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93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0"/>
            <a:ext cx="10566400" cy="1143000"/>
          </a:xfrm>
        </p:spPr>
        <p:txBody>
          <a:bodyPr/>
          <a:lstStyle/>
          <a:p>
            <a:r>
              <a:rPr lang="en-US" sz="5400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305800" cy="4419600"/>
          </a:xfrm>
        </p:spPr>
        <p:txBody>
          <a:bodyPr/>
          <a:lstStyle/>
          <a:p>
            <a:pPr marL="800100" indent="-482600"/>
            <a:r>
              <a:rPr lang="en-US" dirty="0"/>
              <a:t>Submit the Form 185, Form 365, 1295a, 944, 1728, 1295b, SP-7, etc. on time</a:t>
            </a:r>
          </a:p>
          <a:p>
            <a:pPr marL="800100" indent="-482600"/>
            <a:r>
              <a:rPr lang="en-US" dirty="0"/>
              <a:t>100% Compliance with Youth Protection</a:t>
            </a:r>
          </a:p>
          <a:p>
            <a:pPr marL="800100" indent="-482600"/>
            <a:r>
              <a:rPr lang="en-US" dirty="0"/>
              <a:t>Council Audits submitted and in good standing</a:t>
            </a:r>
          </a:p>
          <a:p>
            <a:pPr marL="800100" indent="-482600"/>
            <a:r>
              <a:rPr lang="en-US" dirty="0"/>
              <a:t>Leave your councils better than you found them</a:t>
            </a:r>
          </a:p>
          <a:p>
            <a:pPr marL="317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8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2362200" y="0"/>
            <a:ext cx="530452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  <a:latin typeface="Calibri" pitchFamily="34" charset="0"/>
              </a:rPr>
              <a:t>Resources</a:t>
            </a:r>
          </a:p>
          <a:p>
            <a:r>
              <a:rPr lang="en-US" sz="2400" b="1" i="1" dirty="0">
                <a:solidFill>
                  <a:srgbClr val="415DBA"/>
                </a:solidFill>
              </a:rPr>
              <a:t>You don’t have to “know” everything.</a:t>
            </a:r>
            <a:br>
              <a:rPr lang="en-US" sz="2400" b="1" i="1" dirty="0">
                <a:solidFill>
                  <a:srgbClr val="415DBA"/>
                </a:solidFill>
              </a:rPr>
            </a:br>
            <a:r>
              <a:rPr lang="en-US" sz="2400" b="1" i="1" dirty="0">
                <a:solidFill>
                  <a:srgbClr val="415DBA"/>
                </a:solidFill>
              </a:rPr>
              <a:t>You just need to “know” where to find the answers</a:t>
            </a:r>
            <a:endParaRPr lang="en-US" sz="2400" b="1" dirty="0">
              <a:solidFill>
                <a:srgbClr val="415DBA"/>
              </a:solidFill>
              <a:latin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EA6197-A760-4E3D-BF60-106F1DEB7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0"/>
            <a:ext cx="2133600" cy="2286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E8CB1A5-EE3F-4B88-9BE1-D6DFB8536055}"/>
              </a:ext>
            </a:extLst>
          </p:cNvPr>
          <p:cNvSpPr txBox="1">
            <a:spLocks/>
          </p:cNvSpPr>
          <p:nvPr/>
        </p:nvSpPr>
        <p:spPr bwMode="auto">
          <a:xfrm>
            <a:off x="2209800" y="1877437"/>
            <a:ext cx="9296400" cy="383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en-US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In Action Manual (#10590)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en-US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Supreme Fraternal Leadership Guide (kofc.org)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en-US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Supreme Fraternal Leader Advisory (kofc.org)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en-US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Supreme website (kofc.org)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en-US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website (</a:t>
            </a:r>
            <a:r>
              <a:rPr lang="en-US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mikofc.org</a:t>
            </a:r>
            <a:r>
              <a:rPr lang="en-US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en-US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Diocesan Directors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en-US" sz="28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tate </a:t>
            </a:r>
            <a:r>
              <a:rPr lang="en-US" sz="28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eputy </a:t>
            </a:r>
            <a:r>
              <a:rPr lang="en-US" sz="28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egional </a:t>
            </a:r>
            <a:r>
              <a:rPr lang="en-US" sz="28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epresentative’s (SDRR)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en-US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Faith in Action Directors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en-US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Ramika’s Talking Points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endParaRPr lang="en-US" sz="2800" kern="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US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1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456187"/>
            <a:ext cx="7886700" cy="957262"/>
          </a:xfrm>
        </p:spPr>
        <p:txBody>
          <a:bodyPr/>
          <a:lstStyle/>
          <a:p>
            <a:r>
              <a:rPr lang="en-US" sz="7200" dirty="0"/>
              <a:t>Any Questions???</a:t>
            </a:r>
          </a:p>
        </p:txBody>
      </p:sp>
    </p:spTree>
    <p:extLst>
      <p:ext uri="{BB962C8B-B14F-4D97-AF65-F5344CB8AC3E}">
        <p14:creationId xmlns:p14="http://schemas.microsoft.com/office/powerpoint/2010/main" val="19721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FF8901-FECD-BB53-3714-EE5FC4A27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990600"/>
            <a:ext cx="3181794" cy="6573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E8DADB-364F-E8BB-B7E4-33A3C94B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255" y="1752600"/>
            <a:ext cx="3181794" cy="6477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92925F-9C59-269B-1239-B9F43F9A3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255" y="3269091"/>
            <a:ext cx="3181794" cy="4572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FBB973-219B-87E1-2D57-0842F40F6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2516618"/>
            <a:ext cx="3181794" cy="6573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6098E6-C4AD-FCD5-D839-754D361AE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3821511"/>
            <a:ext cx="3210373" cy="6477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96E91F-0A7D-96F6-75A3-C95E542EFC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3640" y="4555221"/>
            <a:ext cx="3219899" cy="4858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43F127-3F47-1B7C-A7FA-0AA8EBB3A5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3640" y="5126984"/>
            <a:ext cx="3191320" cy="457264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3D56E670-CDEC-8C9D-EF88-374BA02869BE}"/>
              </a:ext>
            </a:extLst>
          </p:cNvPr>
          <p:cNvSpPr txBox="1">
            <a:spLocks/>
          </p:cNvSpPr>
          <p:nvPr/>
        </p:nvSpPr>
        <p:spPr>
          <a:xfrm>
            <a:off x="3810000" y="1319258"/>
            <a:ext cx="3467392" cy="331156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b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</a:p>
          <a:p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</a:p>
          <a:p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</a:t>
            </a:r>
          </a:p>
          <a:p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751EFF-8A06-5F71-F435-0B19BECA9D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1219200"/>
            <a:ext cx="3298952" cy="309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0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0"/>
            <a:ext cx="9550400" cy="1143000"/>
          </a:xfrm>
        </p:spPr>
        <p:txBody>
          <a:bodyPr wrap="square" anchor="ctr"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Faith in Action Categories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97FA74-A9D9-5032-0FB7-7C105A077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879156"/>
            <a:ext cx="3298952" cy="3099687"/>
          </a:xfrm>
          <a:prstGeom prst="rect">
            <a:avLst/>
          </a:prstGeom>
        </p:spPr>
      </p:pic>
      <p:pic>
        <p:nvPicPr>
          <p:cNvPr id="4" name="Picture 3" descr="A group of men standing together&#10;&#10;Description automatically generated">
            <a:extLst>
              <a:ext uri="{FF2B5EF4-FFF2-40B4-BE49-F238E27FC236}">
                <a16:creationId xmlns:a16="http://schemas.microsoft.com/office/drawing/2014/main" id="{8F169A68-7C04-40EA-4F9A-F9D9655B6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88" y="1371600"/>
            <a:ext cx="3416808" cy="4686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3DFBE3-0E47-2597-FF95-A72E35B639AE}"/>
              </a:ext>
            </a:extLst>
          </p:cNvPr>
          <p:cNvSpPr txBox="1"/>
          <p:nvPr/>
        </p:nvSpPr>
        <p:spPr>
          <a:xfrm>
            <a:off x="7467600" y="160274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FAITH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B33F61-405A-4E54-EAA2-F08893AADB60}"/>
              </a:ext>
            </a:extLst>
          </p:cNvPr>
          <p:cNvSpPr txBox="1"/>
          <p:nvPr/>
        </p:nvSpPr>
        <p:spPr>
          <a:xfrm>
            <a:off x="9072880" y="1602742"/>
            <a:ext cx="11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FAMILY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65DE46-9CB5-FF01-2090-1BD77FCDB769}"/>
              </a:ext>
            </a:extLst>
          </p:cNvPr>
          <p:cNvSpPr txBox="1"/>
          <p:nvPr/>
        </p:nvSpPr>
        <p:spPr>
          <a:xfrm>
            <a:off x="7095067" y="4978843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COMMUNITY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44D30-9458-1185-0E74-5F9B62A398DF}"/>
              </a:ext>
            </a:extLst>
          </p:cNvPr>
          <p:cNvSpPr txBox="1"/>
          <p:nvPr/>
        </p:nvSpPr>
        <p:spPr>
          <a:xfrm>
            <a:off x="9233747" y="497884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LIFE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"/>
            <a:ext cx="9962457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Review of the Faith in Action Programs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565E9-5D60-5E22-B798-D4DE820784F6}"/>
              </a:ext>
            </a:extLst>
          </p:cNvPr>
          <p:cNvSpPr txBox="1"/>
          <p:nvPr/>
        </p:nvSpPr>
        <p:spPr>
          <a:xfrm>
            <a:off x="1295400" y="93938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Supreme-Recommended Program Category Matrix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6D59E-7A7B-5BD9-DC33-69FCBA327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552" y="1425946"/>
            <a:ext cx="3209925" cy="1809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FE86E5-33DF-67FF-A523-E68BE3C90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928" y="1752600"/>
            <a:ext cx="1009791" cy="10002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E3DFDC-04ED-DF92-66B1-ADBAAF96F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283" y="1733547"/>
            <a:ext cx="1028844" cy="10383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842F8AB-D72F-FC52-23FC-2CE1BB227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928" y="3811671"/>
            <a:ext cx="1028844" cy="10288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0BCAB02-C4BA-D102-57E1-DFCBE667CB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7428" y="1425946"/>
            <a:ext cx="3209925" cy="18097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2A4024-43F7-FB94-F59A-C726443D5B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8552" y="3421218"/>
            <a:ext cx="3209925" cy="18097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DA4622B-C055-3158-8032-FCB24FDC1F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7428" y="3429000"/>
            <a:ext cx="3209925" cy="20097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5149964-1FC8-D502-3A4A-5827D317CE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9133" y="3823978"/>
            <a:ext cx="1000265" cy="102884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6C7125-732C-B1F7-FB3F-7001C51BA5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9275" y="2827735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0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90EFE-4698-54B5-D36D-77D8B6771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7E32-E901-A3E2-C97F-0B77F29D2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096"/>
            <a:ext cx="9962457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NEW!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Faith in Action Programs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6EF0D-52D8-047F-11E0-49C93269240D}"/>
              </a:ext>
            </a:extLst>
          </p:cNvPr>
          <p:cNvSpPr txBox="1"/>
          <p:nvPr/>
        </p:nvSpPr>
        <p:spPr>
          <a:xfrm>
            <a:off x="1295400" y="93938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Supreme-Recommended Program Category Matrix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B55691-D220-EFEF-64A7-F8757C238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928" y="1752600"/>
            <a:ext cx="1009791" cy="10002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4BECB1-D7C1-AC58-4F30-CE704ED16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283" y="1733547"/>
            <a:ext cx="1028844" cy="10383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45D486-DB03-34C7-FC94-7793097B2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928" y="3811671"/>
            <a:ext cx="1028844" cy="10288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F1818D7-838F-71AE-88C9-3D7D141BD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133" y="3823978"/>
            <a:ext cx="1000265" cy="102884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DCE83F1-AF1C-08A3-F1E8-ED6BFC1D3A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9275" y="2827735"/>
            <a:ext cx="933450" cy="933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AB75C3-9CB1-416D-0661-5E7E55F933EC}"/>
              </a:ext>
            </a:extLst>
          </p:cNvPr>
          <p:cNvSpPr txBox="1"/>
          <p:nvPr/>
        </p:nvSpPr>
        <p:spPr>
          <a:xfrm>
            <a:off x="7696200" y="1929566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Bright Futures</a:t>
            </a:r>
          </a:p>
          <a:p>
            <a:r>
              <a:rPr lang="en-US" dirty="0"/>
              <a:t>Celebrating our Catholic Heritage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E7A3D-AE55-8446-A2FE-EE4497BCE2AC}"/>
              </a:ext>
            </a:extLst>
          </p:cNvPr>
          <p:cNvSpPr txBox="1"/>
          <p:nvPr/>
        </p:nvSpPr>
        <p:spPr>
          <a:xfrm>
            <a:off x="7399398" y="4002927"/>
            <a:ext cx="4030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Holy Hour for Life with Our Lady of Guadalupe</a:t>
            </a:r>
          </a:p>
          <a:p>
            <a:r>
              <a:rPr lang="en-US" sz="1600" dirty="0"/>
              <a:t>The Gospel of Life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13F95A-1CF8-A734-99E5-F89940BE62AC}"/>
              </a:ext>
            </a:extLst>
          </p:cNvPr>
          <p:cNvSpPr txBox="1"/>
          <p:nvPr/>
        </p:nvSpPr>
        <p:spPr>
          <a:xfrm>
            <a:off x="974356" y="1929566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Viva Christo Rey</a:t>
            </a:r>
          </a:p>
          <a:p>
            <a:r>
              <a:rPr lang="en-US" dirty="0"/>
              <a:t>Imitating Juan Diego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E39ABD-8902-0041-EB59-6840E9E5206E}"/>
              </a:ext>
            </a:extLst>
          </p:cNvPr>
          <p:cNvSpPr txBox="1"/>
          <p:nvPr/>
        </p:nvSpPr>
        <p:spPr>
          <a:xfrm>
            <a:off x="914400" y="4114800"/>
            <a:ext cx="366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Remembering our Faithful Departed</a:t>
            </a:r>
          </a:p>
          <a:p>
            <a:r>
              <a:rPr lang="en-US" dirty="0" err="1"/>
              <a:t>Quinceanera</a:t>
            </a:r>
            <a:r>
              <a:rPr lang="en-US" dirty="0"/>
              <a:t> Support</a:t>
            </a:r>
          </a:p>
        </p:txBody>
      </p:sp>
    </p:spTree>
    <p:extLst>
      <p:ext uri="{BB962C8B-B14F-4D97-AF65-F5344CB8AC3E}">
        <p14:creationId xmlns:p14="http://schemas.microsoft.com/office/powerpoint/2010/main" val="24541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EFCD22-2629-F1B6-BC4E-86FA9E76D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214" y="1434912"/>
            <a:ext cx="3276600" cy="1809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"/>
            <a:ext cx="9962457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Review of the Faith in Action Programs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565E9-5D60-5E22-B798-D4DE820784F6}"/>
              </a:ext>
            </a:extLst>
          </p:cNvPr>
          <p:cNvSpPr txBox="1"/>
          <p:nvPr/>
        </p:nvSpPr>
        <p:spPr>
          <a:xfrm>
            <a:off x="1295400" y="93938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Supreme-Recommended Program Category Matrix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FE86E5-33DF-67FF-A523-E68BE3C90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928" y="1752600"/>
            <a:ext cx="1009791" cy="10002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E3DFDC-04ED-DF92-66B1-ADBAAF96F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283" y="1733547"/>
            <a:ext cx="1028844" cy="10383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842F8AB-D72F-FC52-23FC-2CE1BB227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928" y="3811671"/>
            <a:ext cx="1028844" cy="10288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5149964-1FC8-D502-3A4A-5827D317C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9133" y="3823978"/>
            <a:ext cx="1000265" cy="102884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6C7125-732C-B1F7-FB3F-7001C51BA5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9275" y="2827735"/>
            <a:ext cx="933450" cy="933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DD91B-5C4A-1740-B512-CBA02B962C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5214" y="3421218"/>
            <a:ext cx="3276600" cy="1809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D9777A-D6EB-265A-73BF-BCF780C942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7428" y="1429454"/>
            <a:ext cx="3276600" cy="1809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EBC705-FEAF-FC24-C858-C4D95C660A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7428" y="3429000"/>
            <a:ext cx="32766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262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ofC Blank.pptx" id="{448A4003-2DB4-433B-AF9C-F754CB74CF43}" vid="{41EBF02C-D5F3-461B-8169-CD90AA4AA3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KofC Blank Wide</Template>
  <TotalTime>4040</TotalTime>
  <Words>1662</Words>
  <Application>Microsoft Office PowerPoint</Application>
  <PresentationFormat>Widescreen</PresentationFormat>
  <Paragraphs>218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Aachen BT</vt:lpstr>
      <vt:lpstr>Albertus MT</vt:lpstr>
      <vt:lpstr>Aptos</vt:lpstr>
      <vt:lpstr>Arial</vt:lpstr>
      <vt:lpstr>Bookman Old Style</vt:lpstr>
      <vt:lpstr>Calibri</vt:lpstr>
      <vt:lpstr>Times</vt:lpstr>
      <vt:lpstr>Trump Mediaeval</vt:lpstr>
      <vt:lpstr>Blank Presentation</vt:lpstr>
      <vt:lpstr>PowerPoint Presentation</vt:lpstr>
      <vt:lpstr>We SOAR by putting our Faith in Action </vt:lpstr>
      <vt:lpstr>Why We Do Programs</vt:lpstr>
      <vt:lpstr> These Are Your State Faith in Action Team</vt:lpstr>
      <vt:lpstr>PowerPoint Presentation</vt:lpstr>
      <vt:lpstr>The Faith in Action Categories</vt:lpstr>
      <vt:lpstr>A Review of the Faith in Action Programs</vt:lpstr>
      <vt:lpstr>NEW! Faith in Action Programs</vt:lpstr>
      <vt:lpstr>A Review of the Faith in Action Programs</vt:lpstr>
      <vt:lpstr>A Review of the Faith in Action Programs</vt:lpstr>
      <vt:lpstr>Faith in Action Programs</vt:lpstr>
      <vt:lpstr>A Review of the Faith in Action Programs</vt:lpstr>
      <vt:lpstr>Download the Faith in Action Guidebook</vt:lpstr>
      <vt:lpstr>How to Order the Faith in Action Guidebook</vt:lpstr>
      <vt:lpstr>How to Order the Faith in Action Guidebook</vt:lpstr>
      <vt:lpstr>How to Order the Faith in Action Guidebook</vt:lpstr>
      <vt:lpstr>How to Order the Faith in Action Guidebook</vt:lpstr>
      <vt:lpstr>Other Faith in Action Resources</vt:lpstr>
      <vt:lpstr>Other Resources</vt:lpstr>
      <vt:lpstr>Council, District &amp; Diocesan Level Programs</vt:lpstr>
      <vt:lpstr>Council, District &amp; Diocesan Level Programs</vt:lpstr>
      <vt:lpstr>How to order awards for district programs</vt:lpstr>
      <vt:lpstr>How to order awards for district programs</vt:lpstr>
      <vt:lpstr>Upcoming State-Level Programs</vt:lpstr>
      <vt:lpstr>Upcoming State-Level Programs</vt:lpstr>
      <vt:lpstr>Upcoming State-Level Programs</vt:lpstr>
      <vt:lpstr>What Goes With Programs?</vt:lpstr>
      <vt:lpstr>Youth Protection</vt:lpstr>
      <vt:lpstr>Youth Protection</vt:lpstr>
      <vt:lpstr>PowerPoint Presentation</vt:lpstr>
      <vt:lpstr>PowerPoint Presentation</vt:lpstr>
      <vt:lpstr>State Council Service Program </vt:lpstr>
      <vt:lpstr>What is Needed to Enter?</vt:lpstr>
      <vt:lpstr>Family of the Year </vt:lpstr>
      <vt:lpstr>What is Needed to Enter?</vt:lpstr>
      <vt:lpstr>To improve chances to win:</vt:lpstr>
      <vt:lpstr>Columbian Award</vt:lpstr>
      <vt:lpstr>Expectations</vt:lpstr>
      <vt:lpstr>Expectations</vt:lpstr>
      <vt:lpstr>Goals</vt:lpstr>
      <vt:lpstr>PowerPoint Presentation</vt:lpstr>
      <vt:lpstr>Any Questions???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Membership (A Program for Requiting and Engaging New Members)</dc:title>
  <dc:creator>Doug Kokot</dc:creator>
  <cp:lastModifiedBy>Matt Wierzgac</cp:lastModifiedBy>
  <cp:revision>27</cp:revision>
  <cp:lastPrinted>2016-06-08T13:53:49Z</cp:lastPrinted>
  <dcterms:created xsi:type="dcterms:W3CDTF">2020-10-21T00:25:34Z</dcterms:created>
  <dcterms:modified xsi:type="dcterms:W3CDTF">2025-07-21T01:31:25Z</dcterms:modified>
</cp:coreProperties>
</file>