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802" r:id="rId2"/>
    <p:sldId id="803" r:id="rId3"/>
    <p:sldId id="804" r:id="rId4"/>
    <p:sldId id="805" r:id="rId5"/>
    <p:sldId id="806" r:id="rId6"/>
    <p:sldId id="807" r:id="rId7"/>
    <p:sldId id="808" r:id="rId8"/>
    <p:sldId id="809" r:id="rId9"/>
    <p:sldId id="810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" initials="G" lastIdx="2" clrIdx="0">
    <p:extLst>
      <p:ext uri="{19B8F6BF-5375-455C-9EA6-DF929625EA0E}">
        <p15:presenceInfo xmlns:p15="http://schemas.microsoft.com/office/powerpoint/2012/main" userId="479f764143af0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6305" autoAdjust="0"/>
  </p:normalViewPr>
  <p:slideViewPr>
    <p:cSldViewPr>
      <p:cViewPr varScale="1">
        <p:scale>
          <a:sx n="52" d="100"/>
          <a:sy n="52" d="100"/>
        </p:scale>
        <p:origin x="102" y="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61AB1-E79B-4FB6-9C88-1FC6C7684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7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ernmentpropaganda.net/elmer-fudd-and-yosemite-sam-stripped-of-guns-looney-tunes-has-gone-lunati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koyaki_king/942867584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ights_of_Columb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F5237-31D9-4522-A641-BFD5BB1F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6" y="534189"/>
            <a:ext cx="4694496" cy="4637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F0F3A5-A415-47E0-A235-030FF8EA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55727"/>
            <a:ext cx="7467600" cy="4317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effectLst/>
              </a:rPr>
              <a:t>“Rise up and Answer the Call”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Membership Growth Goals, Planning &amp; Actions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for 2021 - 2022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9DA91B-6BC5-4060-982D-5734B968AF38}"/>
              </a:ext>
            </a:extLst>
          </p:cNvPr>
          <p:cNvSpPr/>
          <p:nvPr/>
        </p:nvSpPr>
        <p:spPr bwMode="auto">
          <a:xfrm>
            <a:off x="2862470" y="5550275"/>
            <a:ext cx="8607007" cy="7735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Will your Council Answer the call?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820FA-6859-498D-8B67-6312A89B1D2E}"/>
              </a:ext>
            </a:extLst>
          </p:cNvPr>
          <p:cNvSpPr txBox="1"/>
          <p:nvPr/>
        </p:nvSpPr>
        <p:spPr>
          <a:xfrm>
            <a:off x="5181600" y="4267200"/>
            <a:ext cx="6096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Membership Director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Fuller</a:t>
            </a:r>
          </a:p>
        </p:txBody>
      </p:sp>
    </p:spTree>
    <p:extLst>
      <p:ext uri="{BB962C8B-B14F-4D97-AF65-F5344CB8AC3E}">
        <p14:creationId xmlns:p14="http://schemas.microsoft.com/office/powerpoint/2010/main" val="209391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4A57-C91F-4DCA-BC32-A442660D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34" y="171275"/>
            <a:ext cx="10872131" cy="894127"/>
          </a:xfrm>
        </p:spPr>
        <p:txBody>
          <a:bodyPr/>
          <a:lstStyle/>
          <a:p>
            <a:r>
              <a:rPr lang="en-US" dirty="0">
                <a:effectLst/>
              </a:rPr>
              <a:t>Membership is a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7053-1ACB-4EE2-8A1D-2A459F64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2" y="1509528"/>
            <a:ext cx="9977774" cy="36217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Momentum</a:t>
            </a:r>
            <a:r>
              <a:rPr lang="en-US" dirty="0"/>
              <a:t>, let’s get off to a fast start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and set </a:t>
            </a:r>
            <a:r>
              <a:rPr lang="en-US" b="1" i="1" dirty="0"/>
              <a:t>Membership</a:t>
            </a:r>
            <a:r>
              <a:rPr lang="en-US" dirty="0"/>
              <a:t> </a:t>
            </a:r>
            <a:r>
              <a:rPr lang="en-US" b="1" i="1" dirty="0"/>
              <a:t>Goals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</a:t>
            </a:r>
            <a:r>
              <a:rPr lang="en-US" b="1" i="1" dirty="0"/>
              <a:t>Fraternal Benefits </a:t>
            </a:r>
            <a:r>
              <a:rPr lang="en-US" dirty="0"/>
              <a:t>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Every</a:t>
            </a:r>
            <a:r>
              <a:rPr lang="en-US" dirty="0"/>
              <a:t> Council Actively Growing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Recognition</a:t>
            </a:r>
            <a:r>
              <a:rPr lang="en-US" dirty="0"/>
              <a:t> &amp; Incentives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78BD70-A0FD-420C-A361-CAA0EEB07595}"/>
              </a:ext>
            </a:extLst>
          </p:cNvPr>
          <p:cNvSpPr/>
          <p:nvPr/>
        </p:nvSpPr>
        <p:spPr bwMode="auto">
          <a:xfrm>
            <a:off x="3338818" y="5670958"/>
            <a:ext cx="8193246" cy="620786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Every Month is Membership Season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A9156-EC0D-4D71-B335-2CF9056AB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030" b="1695"/>
          <a:stretch/>
        </p:blipFill>
        <p:spPr>
          <a:xfrm>
            <a:off x="8929396" y="2330493"/>
            <a:ext cx="3170463" cy="31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6003-CF5F-42B6-B6BF-C0A18C67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08537"/>
            <a:ext cx="7785916" cy="869576"/>
          </a:xfrm>
        </p:spPr>
        <p:txBody>
          <a:bodyPr/>
          <a:lstStyle/>
          <a:p>
            <a:pPr algn="l"/>
            <a:r>
              <a:rPr lang="en-US" dirty="0">
                <a:effectLst/>
              </a:rPr>
              <a:t>Keys to a Fast Start!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4EF6E7-7437-4BB4-9884-D256EE7FF173}"/>
              </a:ext>
            </a:extLst>
          </p:cNvPr>
          <p:cNvSpPr>
            <a:spLocks noGrp="1"/>
          </p:cNvSpPr>
          <p:nvPr/>
        </p:nvSpPr>
        <p:spPr bwMode="auto">
          <a:xfrm>
            <a:off x="708212" y="1238650"/>
            <a:ext cx="7951694" cy="41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Our responsibility is to INSPIRE, MOTIVATE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EMPOWER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Get every council engaged and growing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Schedule “Membership Growth” events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Fill your District &amp; Council calendars ASAP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Trump Mediaeval"/>
              </a:rPr>
              <a:t>Hold your Brother Accountable to that schedule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Address the E-member backlog…..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Exemplify them ASAP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Don’t take the Summer off</a:t>
            </a:r>
          </a:p>
          <a:p>
            <a:pPr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Prioritize our friends &amp; family</a:t>
            </a:r>
          </a:p>
          <a:p>
            <a:pPr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Invite them to be Knights</a:t>
            </a:r>
          </a:p>
          <a:p>
            <a:pPr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One on One recruiting is always best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7F12F2-4F3A-4909-8915-1B7C0931CD36}"/>
              </a:ext>
            </a:extLst>
          </p:cNvPr>
          <p:cNvGrpSpPr/>
          <p:nvPr/>
        </p:nvGrpSpPr>
        <p:grpSpPr>
          <a:xfrm>
            <a:off x="8408894" y="878007"/>
            <a:ext cx="3783106" cy="2824418"/>
            <a:chOff x="3953435" y="-2791"/>
            <a:chExt cx="7970812" cy="53208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0BB06C-B2CC-4A52-AAFA-75BDAD93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953435" y="0"/>
              <a:ext cx="7970812" cy="53180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D7D3CA-C4F0-438E-99FC-0F0A5F1A4678}"/>
                </a:ext>
              </a:extLst>
            </p:cNvPr>
            <p:cNvSpPr txBox="1"/>
            <p:nvPr/>
          </p:nvSpPr>
          <p:spPr>
            <a:xfrm>
              <a:off x="8375838" y="-2791"/>
              <a:ext cx="3531835" cy="221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innerShdw blurRad="63500" dist="50800" dir="13500000">
                      <a:srgbClr val="FF0000">
                        <a:alpha val="50000"/>
                      </a:srgbClr>
                    </a:innerShdw>
                  </a:effectLst>
                  <a:uLnTx/>
                  <a:uFillTx/>
                  <a:latin typeface="Trump Mediaeval"/>
                  <a:ea typeface="+mn-ea"/>
                  <a:cs typeface="+mn-cs"/>
                </a:rPr>
                <a:t>Keep the Momentum Going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FB14E0-01B1-4059-BABD-E9CE751D9ACA}"/>
              </a:ext>
            </a:extLst>
          </p:cNvPr>
          <p:cNvSpPr/>
          <p:nvPr/>
        </p:nvSpPr>
        <p:spPr bwMode="auto">
          <a:xfrm>
            <a:off x="2139193" y="5546218"/>
            <a:ext cx="9397593" cy="768457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We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EMPOWER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 catholic men to be better… </a:t>
            </a:r>
          </a:p>
        </p:txBody>
      </p:sp>
    </p:spTree>
    <p:extLst>
      <p:ext uri="{BB962C8B-B14F-4D97-AF65-F5344CB8AC3E}">
        <p14:creationId xmlns:p14="http://schemas.microsoft.com/office/powerpoint/2010/main" val="3296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3510-4C1B-43A6-9F88-C64070A9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112059"/>
            <a:ext cx="10184235" cy="614082"/>
          </a:xfrm>
        </p:spPr>
        <p:txBody>
          <a:bodyPr/>
          <a:lstStyle/>
          <a:p>
            <a:r>
              <a:rPr lang="en-US" dirty="0">
                <a:effectLst/>
              </a:rPr>
              <a:t>Getting Off to a Fast Start!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97F58C-A594-46B1-A8ED-BCCC66309017}"/>
              </a:ext>
            </a:extLst>
          </p:cNvPr>
          <p:cNvSpPr>
            <a:spLocks noGrp="1"/>
          </p:cNvSpPr>
          <p:nvPr/>
        </p:nvSpPr>
        <p:spPr bwMode="auto">
          <a:xfrm>
            <a:off x="755009" y="861372"/>
            <a:ext cx="8330955" cy="42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Every council engaged and growing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Is your council engaging in growth goals?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Yes or 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b="1" i="1" dirty="0">
                <a:solidFill>
                  <a:srgbClr val="0070C0"/>
                </a:solidFill>
                <a:latin typeface="Trump Mediaeval"/>
              </a:rPr>
              <a:t>Are you a “Can Do” or a “Not Now” council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ump Mediaev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If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“yes”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lead them through filling their calendars with events that will drive growth and visibility….Corp Communions, Delta Church Drives, “Consecration to the Holy Family”, etc.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If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“no”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ask WHY?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Lead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“Not Now”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councils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“Can Do”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councils through addressing their needs ASAP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Who can help you?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Chaplains, Diocesan Directors, SDRRs, State Directors…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FYI – use the “Crawl, Walk, Run”  training module to move “no” councils to “yes” councils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F68955-53EB-48DC-A86C-E37F86A4D326}"/>
              </a:ext>
            </a:extLst>
          </p:cNvPr>
          <p:cNvSpPr/>
          <p:nvPr/>
        </p:nvSpPr>
        <p:spPr bwMode="auto">
          <a:xfrm>
            <a:off x="4949505" y="5617111"/>
            <a:ext cx="6525318" cy="614082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Leave No Council Behind…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2D94A-EE54-43BD-8FC4-FD29CB67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964" y="990389"/>
            <a:ext cx="2859272" cy="243861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932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52A4-D672-43C7-8586-96199724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47" y="190500"/>
            <a:ext cx="10566400" cy="723900"/>
          </a:xfrm>
        </p:spPr>
        <p:txBody>
          <a:bodyPr/>
          <a:lstStyle/>
          <a:p>
            <a:r>
              <a:rPr lang="en-US" dirty="0">
                <a:effectLst/>
              </a:rPr>
              <a:t>Council Membership &amp; Benefits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0EA2-A5D1-4A05-ABB6-338F795E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47" y="1371600"/>
            <a:ext cx="10751671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Council growth goals are set at 5% of membership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Large council growth is capped at 20 new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Small council growth is capped at 3 new members</a:t>
            </a:r>
          </a:p>
          <a:p>
            <a:pPr marL="457200" lvl="1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Fraternal Benefits Goals </a:t>
            </a:r>
            <a:r>
              <a:rPr lang="en-US" sz="2400" i="1" dirty="0">
                <a:solidFill>
                  <a:srgbClr val="FF0000"/>
                </a:solidFill>
              </a:rPr>
              <a:t>(work with your F.A.)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2 Benefit Events are required per F.Y.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Minimum of 10 catholic men need to be at each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6 to 8 weeks are needed to plan, advertise/promote, and host each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Fill out </a:t>
            </a:r>
            <a:r>
              <a:rPr lang="en-US" sz="2000" b="1" i="1" dirty="0">
                <a:solidFill>
                  <a:srgbClr val="FF0000"/>
                </a:solidFill>
              </a:rPr>
              <a:t>form 11077 </a:t>
            </a:r>
            <a:r>
              <a:rPr lang="en-US" sz="2000" dirty="0"/>
              <a:t>for credit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024C71-E2BD-45DE-A183-3FF5D68C444C}"/>
              </a:ext>
            </a:extLst>
          </p:cNvPr>
          <p:cNvSpPr/>
          <p:nvPr/>
        </p:nvSpPr>
        <p:spPr bwMode="auto">
          <a:xfrm>
            <a:off x="3083858" y="5604935"/>
            <a:ext cx="8417860" cy="682345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Set your plan and shoot for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ump Mediaeval"/>
                <a:ea typeface="+mn-ea"/>
                <a:cs typeface="+mn-cs"/>
              </a:rPr>
              <a:t>STAR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E5D2F-90F4-480D-9CFF-AED3B098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934" y="3246251"/>
            <a:ext cx="1333026" cy="131140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C0737-E58F-4420-A010-106748CF4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128" y="1265051"/>
            <a:ext cx="2085832" cy="163054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697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BB468-AEC1-4701-8A94-6B8D50E1669E}"/>
              </a:ext>
            </a:extLst>
          </p:cNvPr>
          <p:cNvSpPr txBox="1">
            <a:spLocks/>
          </p:cNvSpPr>
          <p:nvPr/>
        </p:nvSpPr>
        <p:spPr bwMode="auto">
          <a:xfrm>
            <a:off x="761050" y="73524"/>
            <a:ext cx="10723477" cy="66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j-ea"/>
                <a:cs typeface="+mj-cs"/>
              </a:rPr>
              <a:t>Michigan State Council’s Growth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502FE5-B4EC-4D65-B1A3-2CF41F862078}"/>
              </a:ext>
            </a:extLst>
          </p:cNvPr>
          <p:cNvSpPr txBox="1">
            <a:spLocks/>
          </p:cNvSpPr>
          <p:nvPr/>
        </p:nvSpPr>
        <p:spPr bwMode="auto">
          <a:xfrm>
            <a:off x="761050" y="808611"/>
            <a:ext cx="11045462" cy="489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Membership Intake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2,075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    				100 through Hispanic Outreach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272 through a youth movement in the ages of 18 to 50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800 through e-membership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90% of our 424 active councils engaged in membership growth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New Council Dev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4 new councils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2 re-instated councils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10 Hispanic Round Tables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80% of all underserved catholic communities Round Tabled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Star Councils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64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councils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 Mediaev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Exemplifications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400 exemplifications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DDs document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exemps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 using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form 450, send to forms@mikofc.org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				DMD will track all exemplifications in their area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57F4EA-688D-445B-989C-3B89EB8B027D}"/>
              </a:ext>
            </a:extLst>
          </p:cNvPr>
          <p:cNvSpPr/>
          <p:nvPr/>
        </p:nvSpPr>
        <p:spPr>
          <a:xfrm>
            <a:off x="1945345" y="5671965"/>
            <a:ext cx="9619129" cy="64545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Exceeding these goals makes Michigan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ump Mediaeval"/>
                <a:ea typeface="+mn-ea"/>
                <a:cs typeface="+mn-cs"/>
              </a:rPr>
              <a:t>“Circle of Honor”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ump Mediaev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5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E009-A06D-4E10-9D12-0C13AD78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150745"/>
            <a:ext cx="10707756" cy="851453"/>
          </a:xfrm>
        </p:spPr>
        <p:txBody>
          <a:bodyPr/>
          <a:lstStyle/>
          <a:p>
            <a:r>
              <a:rPr lang="en-US" dirty="0"/>
              <a:t>Council, District &amp; State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9ED7-4E2E-4E57-82F9-FBC61C9C9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7" y="1265583"/>
            <a:ext cx="10588486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Michigan has 424 active Councils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122 	Founders Day Award Winners 		29%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77 		McGivney Award Winners		18%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163 	Columbian Award Winners		38%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50 		Star Councils				12%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3 		Star Districts				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 		Double Star District			1%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2EF1BC-9A28-49F2-BC3A-565BFA9D5BF8}"/>
              </a:ext>
            </a:extLst>
          </p:cNvPr>
          <p:cNvSpPr/>
          <p:nvPr/>
        </p:nvSpPr>
        <p:spPr bwMode="auto">
          <a:xfrm>
            <a:off x="4081670" y="5261113"/>
            <a:ext cx="7368208" cy="12341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" pitchFamily="18" charset="0"/>
              </a:rPr>
              <a:t>Michigan’s Intake was </a:t>
            </a:r>
            <a:r>
              <a:rPr lang="en-US" sz="2400" b="1" dirty="0">
                <a:latin typeface="Times" pitchFamily="18" charset="0"/>
              </a:rPr>
              <a:t>1589</a:t>
            </a:r>
            <a:r>
              <a:rPr lang="en-US" sz="2400" dirty="0">
                <a:latin typeface="Times" pitchFamily="18" charset="0"/>
              </a:rPr>
              <a:t> of 1845 for </a:t>
            </a:r>
            <a:r>
              <a:rPr lang="en-US" sz="2400" b="1" dirty="0">
                <a:latin typeface="Times" pitchFamily="18" charset="0"/>
              </a:rPr>
              <a:t>86.12%</a:t>
            </a:r>
            <a:r>
              <a:rPr lang="en-US" sz="2400" dirty="0">
                <a:latin typeface="Times" pitchFamily="18" charset="0"/>
              </a:rPr>
              <a:t> of goal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8</a:t>
            </a:r>
            <a:r>
              <a:rPr kumimoji="0" lang="en-US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of all Division 1 States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Times" pitchFamily="18" charset="0"/>
              </a:rPr>
              <a:t>38</a:t>
            </a:r>
            <a:r>
              <a:rPr lang="en-US" sz="2400" b="1" baseline="30000" dirty="0">
                <a:latin typeface="Times" pitchFamily="18" charset="0"/>
              </a:rPr>
              <a:t>th</a:t>
            </a:r>
            <a:r>
              <a:rPr lang="en-US" sz="2400" dirty="0">
                <a:latin typeface="Times" pitchFamily="18" charset="0"/>
              </a:rPr>
              <a:t> out of 75 Jurisdictions in our Order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4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9F76-DE8C-4533-B2B6-0D0AD817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4" y="165900"/>
            <a:ext cx="10771298" cy="721659"/>
          </a:xfrm>
        </p:spPr>
        <p:txBody>
          <a:bodyPr/>
          <a:lstStyle/>
          <a:p>
            <a:r>
              <a:rPr lang="en-US" dirty="0">
                <a:effectLst/>
              </a:rPr>
              <a:t>Achieving our goals through team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4143-3C00-451F-9F7D-F0E57F5F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4" y="1003718"/>
            <a:ext cx="11268388" cy="4437529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Ambassador Teams</a:t>
            </a:r>
            <a:r>
              <a:rPr lang="en-US" sz="1800" dirty="0">
                <a:solidFill>
                  <a:srgbClr val="000000"/>
                </a:solidFill>
              </a:rPr>
              <a:t>		Delta Church Drive Teams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(Clergy, DMD, DD, GK, CMD, FA)</a:t>
            </a:r>
            <a:r>
              <a:rPr lang="en-US" sz="1800" dirty="0">
                <a:solidFill>
                  <a:srgbClr val="000000"/>
                </a:solidFill>
              </a:rPr>
              <a:t>	Hispanic Outreach Teams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			Ethnic teams to engage specific catholic communities							Eastern Rite &amp; Vietnamese Catholics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Exemplifications	</a:t>
            </a:r>
            <a:r>
              <a:rPr lang="en-US" sz="1800" dirty="0">
                <a:solidFill>
                  <a:srgbClr val="000000"/>
                </a:solidFill>
              </a:rPr>
              <a:t>		In-Person after a Mass and Corporate Communion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(Clergy, DMD, DD, GK, CMD, FA)</a:t>
            </a:r>
            <a:r>
              <a:rPr lang="en-US" sz="1800" dirty="0">
                <a:solidFill>
                  <a:srgbClr val="000000"/>
                </a:solidFill>
              </a:rPr>
              <a:t>	English, Spanish and Vietnamese languages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			In-Person before a council meeting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			On-Demand via kofc.org	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			Monthly District &amp; Council Exemplification Schedules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Quarterly Recruiting </a:t>
            </a:r>
            <a:r>
              <a:rPr lang="en-US" sz="1800" b="1" dirty="0">
                <a:solidFill>
                  <a:srgbClr val="000000"/>
                </a:solidFill>
              </a:rPr>
              <a:t>		</a:t>
            </a:r>
            <a:r>
              <a:rPr lang="en-US" sz="1800" dirty="0">
                <a:solidFill>
                  <a:srgbClr val="000000"/>
                </a:solidFill>
              </a:rPr>
              <a:t>August		Blessed Fr. McGivney’s Birthday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&amp; Exemplifications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	October		Columbus Day &amp; Fr. McGivney Beatification Anniversary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(Clergy, DMD, DD, GK, CMD, FA)</a:t>
            </a:r>
            <a:r>
              <a:rPr lang="en-US" sz="1800" dirty="0">
                <a:solidFill>
                  <a:srgbClr val="000000"/>
                </a:solidFill>
              </a:rPr>
              <a:t>	January		New Year a New Knight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			April		Lenten/Easter Renewal			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F490CC-72BA-4CC3-8CCF-456BB5079776}"/>
              </a:ext>
            </a:extLst>
          </p:cNvPr>
          <p:cNvSpPr/>
          <p:nvPr/>
        </p:nvSpPr>
        <p:spPr>
          <a:xfrm>
            <a:off x="2238789" y="5914407"/>
            <a:ext cx="9253963" cy="41686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Take Action &amp; Be Accountable to our Team Members</a:t>
            </a:r>
          </a:p>
        </p:txBody>
      </p:sp>
    </p:spTree>
    <p:extLst>
      <p:ext uri="{BB962C8B-B14F-4D97-AF65-F5344CB8AC3E}">
        <p14:creationId xmlns:p14="http://schemas.microsoft.com/office/powerpoint/2010/main" val="394606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280B-8FFD-4A10-A96F-05070A79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5928"/>
            <a:ext cx="10566400" cy="792971"/>
          </a:xfrm>
        </p:spPr>
        <p:txBody>
          <a:bodyPr/>
          <a:lstStyle/>
          <a:p>
            <a:r>
              <a:rPr lang="en-US" dirty="0"/>
              <a:t>Key take away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B5F4-6355-43C3-8257-6D517BF3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89901"/>
            <a:ext cx="11379200" cy="4114800"/>
          </a:xfrm>
        </p:spPr>
        <p:txBody>
          <a:bodyPr/>
          <a:lstStyle/>
          <a:p>
            <a:r>
              <a:rPr lang="en-US" sz="2800" dirty="0"/>
              <a:t> Lead your councils in setting membership growth goals</a:t>
            </a:r>
          </a:p>
          <a:p>
            <a:r>
              <a:rPr lang="en-US" sz="2800" dirty="0"/>
              <a:t> Address there specific needs so they can grow</a:t>
            </a:r>
          </a:p>
          <a:p>
            <a:r>
              <a:rPr lang="en-US" sz="2800" dirty="0"/>
              <a:t> Seek out resources to support your council’s needs</a:t>
            </a:r>
          </a:p>
          <a:p>
            <a:r>
              <a:rPr lang="en-US" sz="2800" dirty="0"/>
              <a:t> Build Ambassador Teams &amp; Exemplification Teams</a:t>
            </a:r>
          </a:p>
          <a:p>
            <a:r>
              <a:rPr lang="en-US" sz="2800" dirty="0"/>
              <a:t> Be </a:t>
            </a:r>
            <a:r>
              <a:rPr lang="en-US" sz="2800" b="1" i="1" dirty="0"/>
              <a:t>ACCOUNTABLE</a:t>
            </a:r>
            <a:r>
              <a:rPr lang="en-US" sz="2800" dirty="0"/>
              <a:t> to your team members</a:t>
            </a:r>
          </a:p>
          <a:p>
            <a:r>
              <a:rPr lang="en-US" sz="2800" dirty="0"/>
              <a:t> Celebrate successes through recognition</a:t>
            </a:r>
          </a:p>
          <a:p>
            <a:r>
              <a:rPr lang="en-US" sz="2800" dirty="0"/>
              <a:t> Empower your councils to grow and serve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01B8E4-9142-4E7D-A981-0D7177C3EC22}"/>
              </a:ext>
            </a:extLst>
          </p:cNvPr>
          <p:cNvSpPr/>
          <p:nvPr/>
        </p:nvSpPr>
        <p:spPr bwMode="auto">
          <a:xfrm>
            <a:off x="2139193" y="5546218"/>
            <a:ext cx="9397593" cy="768457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We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EMPOWER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 catholic men to be better… </a:t>
            </a:r>
          </a:p>
        </p:txBody>
      </p:sp>
    </p:spTree>
    <p:extLst>
      <p:ext uri="{BB962C8B-B14F-4D97-AF65-F5344CB8AC3E}">
        <p14:creationId xmlns:p14="http://schemas.microsoft.com/office/powerpoint/2010/main" val="16673285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1635</TotalTime>
  <Words>884</Words>
  <Application>Microsoft Office PowerPoint</Application>
  <PresentationFormat>Widescreen</PresentationFormat>
  <Paragraphs>100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Courier New</vt:lpstr>
      <vt:lpstr>Times</vt:lpstr>
      <vt:lpstr>Trump Mediaeval</vt:lpstr>
      <vt:lpstr>Wingdings</vt:lpstr>
      <vt:lpstr>Blank Presentation</vt:lpstr>
      <vt:lpstr>“Rise up and Answer the Call”  Membership Growth Goals, Planning &amp; Actions  for 2021 - 2022</vt:lpstr>
      <vt:lpstr>Membership is a Program </vt:lpstr>
      <vt:lpstr>Keys to a Fast Start!</vt:lpstr>
      <vt:lpstr>Getting Off to a Fast Start!</vt:lpstr>
      <vt:lpstr>Council Membership &amp; Benefits Goals</vt:lpstr>
      <vt:lpstr>PowerPoint Presentation</vt:lpstr>
      <vt:lpstr>Council, District &amp; State Performance</vt:lpstr>
      <vt:lpstr>Achieving our goals through team work </vt:lpstr>
      <vt:lpstr>Key take away actions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Kokot</dc:creator>
  <cp:lastModifiedBy>Tom Marcetti</cp:lastModifiedBy>
  <cp:revision>31</cp:revision>
  <cp:lastPrinted>2016-06-08T13:53:49Z</cp:lastPrinted>
  <dcterms:created xsi:type="dcterms:W3CDTF">2019-06-17T19:17:44Z</dcterms:created>
  <dcterms:modified xsi:type="dcterms:W3CDTF">2021-07-19T22:34:13Z</dcterms:modified>
</cp:coreProperties>
</file>