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DBA"/>
    <a:srgbClr val="2D2D8A"/>
    <a:srgbClr val="DAEDEF"/>
    <a:srgbClr val="A8CBD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305" autoAdjust="0"/>
  </p:normalViewPr>
  <p:slideViewPr>
    <p:cSldViewPr>
      <p:cViewPr varScale="1">
        <p:scale>
          <a:sx n="63" d="100"/>
          <a:sy n="63" d="100"/>
        </p:scale>
        <p:origin x="2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3786-A03A-453B-91CF-4ACE313674A4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CC87-457D-4937-94F1-F4A1BB839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6549-9010-4B58-AFBC-2DF9F75BDFBA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3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91C7-F043-4CC1-AB1B-E4118A84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A91C7-F043-4CC1-AB1B-E4118A8499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6DE5BFCD-AB09-40C9-82FB-F3F51B2D5C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4E01B3D9-B931-46EB-AF87-61C0716EC4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387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0" y="381000"/>
            <a:ext cx="695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810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10566400" cy="1143000"/>
          </a:xfrm>
        </p:spPr>
        <p:txBody>
          <a:bodyPr/>
          <a:lstStyle>
            <a:lvl1pPr>
              <a:defRPr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9448800" cy="4114800"/>
          </a:xfrm>
        </p:spPr>
        <p:txBody>
          <a:bodyPr/>
          <a:lstStyle>
            <a:lvl2pPr>
              <a:defRPr sz="24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FBAF21FF-91AE-4C5C-8078-79FE0B3D2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FE263959-AC83-4A9A-90B7-E5E0BC686C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B55A3FF-E60C-4186-BEEA-D96AAC00C8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C2923602-E288-4886-92A3-57A976E13B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E55A9F40-7472-4CD0-9313-60EADBA658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6" name="Text Box 17">
            <a:extLst>
              <a:ext uri="{FF2B5EF4-FFF2-40B4-BE49-F238E27FC236}">
                <a16:creationId xmlns:a16="http://schemas.microsoft.com/office/drawing/2014/main" id="{CF64599E-8F4A-48A2-BDA6-420E0B7DBB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15713170-62E9-4DC0-AA12-7ADB60CEB5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8" name="Text Box 17">
            <a:extLst>
              <a:ext uri="{FF2B5EF4-FFF2-40B4-BE49-F238E27FC236}">
                <a16:creationId xmlns:a16="http://schemas.microsoft.com/office/drawing/2014/main" id="{3F637088-1DF9-4C0A-86AC-B44E00C61E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3FB67AF0-A316-4A48-90DF-C75EEC01E0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4" name="Text Box 17">
            <a:extLst>
              <a:ext uri="{FF2B5EF4-FFF2-40B4-BE49-F238E27FC236}">
                <a16:creationId xmlns:a16="http://schemas.microsoft.com/office/drawing/2014/main" id="{E6A67F02-C7C7-46F4-A825-01B244165A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42A85D2-B3B2-46EB-BC5D-B3BE3D131F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3" name="Text Box 17">
            <a:extLst>
              <a:ext uri="{FF2B5EF4-FFF2-40B4-BE49-F238E27FC236}">
                <a16:creationId xmlns:a16="http://schemas.microsoft.com/office/drawing/2014/main" id="{26BAF67E-D48C-43F3-99BE-A95AEEFCD8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en.wikipedia.org/wiki/Knights_of_Columbus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52600"/>
            <a:ext cx="9448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36625"/>
            <a:ext cx="9448800" cy="1752600"/>
          </a:xfrm>
        </p:spPr>
        <p:txBody>
          <a:bodyPr/>
          <a:lstStyle/>
          <a:p>
            <a:r>
              <a:rPr lang="en-US" dirty="0"/>
              <a:t>Program Presentation</a:t>
            </a:r>
            <a:br>
              <a:rPr lang="en-US" dirty="0"/>
            </a:br>
            <a:r>
              <a:rPr lang="en-US" dirty="0"/>
              <a:t>2021-2022 Fraternal Year</a:t>
            </a:r>
            <a:br>
              <a:rPr lang="en-US" dirty="0"/>
            </a:br>
            <a:r>
              <a:rPr lang="en-US" dirty="0"/>
              <a:t>Highlights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92476"/>
            <a:ext cx="9448800" cy="1752600"/>
          </a:xfrm>
        </p:spPr>
        <p:txBody>
          <a:bodyPr/>
          <a:lstStyle/>
          <a:p>
            <a:r>
              <a:rPr lang="en-US" b="1" dirty="0"/>
              <a:t>Paul Palka</a:t>
            </a:r>
          </a:p>
          <a:p>
            <a:r>
              <a:rPr lang="en-US" b="1" dirty="0"/>
              <a:t>State Program Director</a:t>
            </a:r>
          </a:p>
        </p:txBody>
      </p:sp>
    </p:spTree>
    <p:extLst>
      <p:ext uri="{BB962C8B-B14F-4D97-AF65-F5344CB8AC3E}">
        <p14:creationId xmlns:p14="http://schemas.microsoft.com/office/powerpoint/2010/main" val="134849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74167-3704-46CC-A114-4B2B9FDB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Guest House Michael J. Fontana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8F7E-942E-4451-A5AF-8F1B83AE8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Works with Councils to understand the needs of our religious in the battle with substance abuse.</a:t>
            </a:r>
          </a:p>
        </p:txBody>
      </p:sp>
    </p:spTree>
    <p:extLst>
      <p:ext uri="{BB962C8B-B14F-4D97-AF65-F5344CB8AC3E}">
        <p14:creationId xmlns:p14="http://schemas.microsoft.com/office/powerpoint/2010/main" val="11577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7C97-1D62-4D6B-A774-3DBFC511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905000"/>
          </a:xfrm>
        </p:spPr>
        <p:txBody>
          <a:bodyPr/>
          <a:lstStyle/>
          <a:p>
            <a:r>
              <a:rPr lang="en-US" dirty="0"/>
              <a:t>State Raffle Directors</a:t>
            </a:r>
            <a:br>
              <a:rPr lang="en-US" dirty="0"/>
            </a:br>
            <a:r>
              <a:rPr lang="en-US" dirty="0"/>
              <a:t>Gary DeCarlo</a:t>
            </a:r>
            <a:br>
              <a:rPr lang="en-US" dirty="0"/>
            </a:br>
            <a:r>
              <a:rPr lang="en-US" dirty="0"/>
              <a:t>Kevin Rowley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7355D-98F0-4AE7-99D0-7E1732005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590800"/>
            <a:ext cx="9448800" cy="33528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Design, advertise and promote the Michigan Charities State Raffle where $1 of every ticket sold is returned to your Council as a fundraiser that costs nothing for the Council to put on.</a:t>
            </a:r>
          </a:p>
        </p:txBody>
      </p:sp>
    </p:spTree>
    <p:extLst>
      <p:ext uri="{BB962C8B-B14F-4D97-AF65-F5344CB8AC3E}">
        <p14:creationId xmlns:p14="http://schemas.microsoft.com/office/powerpoint/2010/main" val="2430247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DA14-2350-4555-9663-CE12CAC8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Other State Level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24EE-CEB0-4FA1-91EE-895713EC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Detroit Archdiocese Vocation League (DAVL)  Chairmen Jeff Gapczynski</a:t>
            </a:r>
          </a:p>
          <a:p>
            <a:r>
              <a:rPr lang="en-US" dirty="0">
                <a:solidFill>
                  <a:srgbClr val="0070C0"/>
                </a:solidFill>
              </a:rPr>
              <a:t>Michigan State K of C Bowling Association President Thomas Hickey</a:t>
            </a:r>
          </a:p>
          <a:p>
            <a:r>
              <a:rPr lang="en-US" dirty="0">
                <a:solidFill>
                  <a:srgbClr val="0070C0"/>
                </a:solidFill>
              </a:rPr>
              <a:t>St. Louis Center Fr. Enzo </a:t>
            </a:r>
            <a:r>
              <a:rPr lang="en-US" dirty="0" err="1">
                <a:solidFill>
                  <a:srgbClr val="0070C0"/>
                </a:solidFill>
              </a:rPr>
              <a:t>Addari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3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D0A1-6805-454B-B336-B58AB847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DDBE7-3621-40B8-90C1-A6625081C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3600" y="1752600"/>
            <a:ext cx="4622800" cy="4495800"/>
          </a:xfrm>
        </p:spPr>
        <p:txBody>
          <a:bodyPr/>
          <a:lstStyle/>
          <a:p>
            <a:r>
              <a:rPr lang="en-US" sz="3200" dirty="0"/>
              <a:t>Faith</a:t>
            </a:r>
          </a:p>
          <a:p>
            <a:r>
              <a:rPr lang="en-US" sz="3200" dirty="0"/>
              <a:t>Family</a:t>
            </a:r>
          </a:p>
          <a:p>
            <a:r>
              <a:rPr lang="en-US" sz="3200" dirty="0"/>
              <a:t>Community</a:t>
            </a:r>
          </a:p>
          <a:p>
            <a:r>
              <a:rPr lang="en-US" sz="3200" dirty="0"/>
              <a:t>Life</a:t>
            </a:r>
          </a:p>
          <a:p>
            <a:r>
              <a:rPr lang="en-US" sz="3200" dirty="0"/>
              <a:t>Special Olympics</a:t>
            </a:r>
          </a:p>
          <a:p>
            <a:r>
              <a:rPr lang="en-US" sz="3200" dirty="0"/>
              <a:t>MI Programs</a:t>
            </a:r>
          </a:p>
          <a:p>
            <a:r>
              <a:rPr lang="en-US" sz="3200" dirty="0"/>
              <a:t>Knights on Bikes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95AA9-F63B-41C9-BEF7-5193C444A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495800"/>
          </a:xfrm>
        </p:spPr>
        <p:txBody>
          <a:bodyPr/>
          <a:lstStyle/>
          <a:p>
            <a:r>
              <a:rPr lang="en-US" sz="3200" dirty="0"/>
              <a:t>St. Francis Camp on the Lake</a:t>
            </a:r>
          </a:p>
          <a:p>
            <a:r>
              <a:rPr lang="en-US" sz="3200" dirty="0"/>
              <a:t>Michigan Charities</a:t>
            </a:r>
          </a:p>
          <a:p>
            <a:r>
              <a:rPr lang="en-US" sz="3200" dirty="0"/>
              <a:t>SHM Seminary Endowment Fund</a:t>
            </a:r>
          </a:p>
          <a:p>
            <a:r>
              <a:rPr lang="en-US" sz="3200" dirty="0"/>
              <a:t>Holy Cross Services</a:t>
            </a:r>
          </a:p>
          <a:p>
            <a:r>
              <a:rPr lang="en-US" sz="3200" dirty="0"/>
              <a:t>Guest House</a:t>
            </a:r>
          </a:p>
          <a:p>
            <a:r>
              <a:rPr lang="en-US" sz="3200" dirty="0"/>
              <a:t>State Raffle</a:t>
            </a:r>
          </a:p>
        </p:txBody>
      </p:sp>
    </p:spTree>
    <p:extLst>
      <p:ext uri="{BB962C8B-B14F-4D97-AF65-F5344CB8AC3E}">
        <p14:creationId xmlns:p14="http://schemas.microsoft.com/office/powerpoint/2010/main" val="16735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3236-0646-4473-87D6-2DA7EA4F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Faith in Action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6753-A24C-4518-9A66-4170181B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Faith – Greg Brunson</a:t>
            </a:r>
          </a:p>
          <a:p>
            <a:r>
              <a:rPr lang="en-US" sz="4000" dirty="0">
                <a:solidFill>
                  <a:srgbClr val="0070C0"/>
                </a:solidFill>
              </a:rPr>
              <a:t>Family – Garrett </a:t>
            </a:r>
            <a:r>
              <a:rPr lang="en-US" sz="4000" dirty="0" err="1">
                <a:solidFill>
                  <a:srgbClr val="0070C0"/>
                </a:solidFill>
              </a:rPr>
              <a:t>Kelenske</a:t>
            </a:r>
            <a:endParaRPr lang="en-US" sz="4000" dirty="0">
              <a:solidFill>
                <a:srgbClr val="0070C0"/>
              </a:solidFill>
            </a:endParaRPr>
          </a:p>
          <a:p>
            <a:r>
              <a:rPr lang="en-US" sz="4000" dirty="0">
                <a:solidFill>
                  <a:srgbClr val="0070C0"/>
                </a:solidFill>
              </a:rPr>
              <a:t>Community – Michael Haughey</a:t>
            </a:r>
          </a:p>
          <a:p>
            <a:r>
              <a:rPr lang="en-US" sz="4000" dirty="0">
                <a:solidFill>
                  <a:srgbClr val="0070C0"/>
                </a:solidFill>
              </a:rPr>
              <a:t>Life – Ed Strach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3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ABC6-62ED-4BC1-859B-E64C9586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Special Olympics</a:t>
            </a:r>
            <a:br>
              <a:rPr lang="en-US" dirty="0"/>
            </a:br>
            <a:r>
              <a:rPr lang="en-US" dirty="0"/>
              <a:t>John Hundiak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CDE8-8781-4677-BDAE-15488497E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0" i="0" dirty="0">
                <a:solidFill>
                  <a:srgbClr val="1F497D"/>
                </a:solidFill>
                <a:effectLst/>
              </a:rPr>
              <a:t>Communicate Special Olympic information to State Board and local councils.</a:t>
            </a:r>
            <a:endParaRPr lang="en-US" sz="2800" dirty="0">
              <a:solidFill>
                <a:srgbClr val="222222"/>
              </a:solidFill>
            </a:endParaRP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0" i="0" dirty="0">
                <a:solidFill>
                  <a:srgbClr val="1F497D"/>
                </a:solidFill>
                <a:effectLst/>
              </a:rPr>
              <a:t>Track Special Olympic activity and hours across the State.</a:t>
            </a:r>
            <a:endParaRPr lang="en-US" sz="2800" b="0" i="0" dirty="0">
              <a:solidFill>
                <a:srgbClr val="222222"/>
              </a:solidFill>
              <a:effectLst/>
            </a:endParaRP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0" i="0" dirty="0">
                <a:solidFill>
                  <a:srgbClr val="1F497D"/>
                </a:solidFill>
                <a:effectLst/>
              </a:rPr>
              <a:t>Track contributions to Special Olympics organizations across the State.</a:t>
            </a:r>
            <a:endParaRPr lang="en-US" sz="2800" b="0" i="0" dirty="0">
              <a:solidFill>
                <a:srgbClr val="222222"/>
              </a:solidFill>
              <a:effectLst/>
            </a:endParaRPr>
          </a:p>
          <a:p>
            <a:pPr marL="457200" marR="0" algn="l">
              <a:spcBef>
                <a:spcPts val="0"/>
              </a:spcBef>
              <a:spcAft>
                <a:spcPts val="0"/>
              </a:spcAft>
            </a:pPr>
            <a:r>
              <a:rPr lang="en-US" sz="2800" b="0" i="0" dirty="0">
                <a:solidFill>
                  <a:srgbClr val="1F497D"/>
                </a:solidFill>
                <a:effectLst/>
              </a:rPr>
              <a:t>Provide periodic updates on the activities of Special Olympics to the State social media feeds.</a:t>
            </a:r>
            <a:endParaRPr lang="en-US" sz="2800" b="0" i="0" dirty="0">
              <a:solidFill>
                <a:srgbClr val="222222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0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BB23-920E-4AA1-B426-E5C97551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MI Programs</a:t>
            </a:r>
            <a:br>
              <a:rPr lang="en-US" dirty="0"/>
            </a:br>
            <a:r>
              <a:rPr lang="en-US" dirty="0"/>
              <a:t>George Stump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0B82-EADA-4F6A-A131-594850D4C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415DBA"/>
                </a:solidFill>
              </a:rPr>
              <a:t>Plans and coordinates semi-annual MI Drive materials, and processes Councils’ checks and forms which designate the organizations that provide services to people with intellectual/developmental disabilities.  </a:t>
            </a:r>
          </a:p>
        </p:txBody>
      </p:sp>
    </p:spTree>
    <p:extLst>
      <p:ext uri="{BB962C8B-B14F-4D97-AF65-F5344CB8AC3E}">
        <p14:creationId xmlns:p14="http://schemas.microsoft.com/office/powerpoint/2010/main" val="1145992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6D5-BA5A-49C8-8CBF-8BC5B347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Knights on Bikes</a:t>
            </a:r>
            <a:br>
              <a:rPr lang="en-US" dirty="0"/>
            </a:br>
            <a:r>
              <a:rPr lang="en-US" dirty="0"/>
              <a:t>Robert Bagley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23B86-8934-46AB-AE99-68E0B4833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Liaison with the Knights State Council and the Knight’s on Bikes of Michigan.  You can request their presence at your events!  Consider joining if your Ride!</a:t>
            </a:r>
          </a:p>
        </p:txBody>
      </p:sp>
    </p:spTree>
    <p:extLst>
      <p:ext uri="{BB962C8B-B14F-4D97-AF65-F5344CB8AC3E}">
        <p14:creationId xmlns:p14="http://schemas.microsoft.com/office/powerpoint/2010/main" val="238871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6D1-5A05-4135-B6E5-5BE4A177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St. Francis Camp Liaison</a:t>
            </a:r>
            <a:br>
              <a:rPr lang="en-US" dirty="0"/>
            </a:br>
            <a:r>
              <a:rPr lang="en-US" dirty="0"/>
              <a:t>Russ Smith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9A4DB-56D8-4E4F-A3AF-7B55F30A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Works with Councils and the Alhambra to support the works of St. Francis Camp for those with special mental and physical needs.</a:t>
            </a:r>
          </a:p>
        </p:txBody>
      </p:sp>
    </p:spTree>
    <p:extLst>
      <p:ext uri="{BB962C8B-B14F-4D97-AF65-F5344CB8AC3E}">
        <p14:creationId xmlns:p14="http://schemas.microsoft.com/office/powerpoint/2010/main" val="3994275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8855-F586-4EF5-ABA2-0ABD1884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2057400"/>
          </a:xfrm>
        </p:spPr>
        <p:txBody>
          <a:bodyPr/>
          <a:lstStyle/>
          <a:p>
            <a:r>
              <a:rPr lang="en-US" dirty="0"/>
              <a:t>Michigan Charities</a:t>
            </a:r>
            <a:br>
              <a:rPr lang="en-US" dirty="0"/>
            </a:br>
            <a:r>
              <a:rPr lang="en-US" dirty="0"/>
              <a:t>“Take 10 for Charity”</a:t>
            </a:r>
            <a:br>
              <a:rPr lang="en-US" dirty="0"/>
            </a:br>
            <a:r>
              <a:rPr lang="en-US" dirty="0"/>
              <a:t>Thomas Wegener, PSD, FSD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A513-593D-4093-A591-C2F2BFD21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590800"/>
            <a:ext cx="9448800" cy="33528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415DBA"/>
                </a:solidFill>
                <a:effectLst/>
                <a:latin typeface="times new roman" panose="02020603050405020304" pitchFamily="18" charset="0"/>
              </a:rPr>
              <a:t>Promote the voluntary contributions from Michigan's Knights to the State Council to enable Charitable Works on behalf of all the Michigan Jurisdiction.</a:t>
            </a:r>
            <a:br>
              <a:rPr lang="en-US" dirty="0"/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47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F657-2222-4D3C-A2F9-8354CC29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981200"/>
          </a:xfrm>
        </p:spPr>
        <p:txBody>
          <a:bodyPr/>
          <a:lstStyle/>
          <a:p>
            <a:r>
              <a:rPr lang="en-US" dirty="0"/>
              <a:t>Sacred Heart Major Seminary</a:t>
            </a:r>
            <a:br>
              <a:rPr lang="en-US" dirty="0"/>
            </a:br>
            <a:r>
              <a:rPr lang="en-US" dirty="0"/>
              <a:t>Endowment Fund</a:t>
            </a:r>
            <a:br>
              <a:rPr lang="en-US" dirty="0"/>
            </a:br>
            <a:r>
              <a:rPr lang="en-US" dirty="0"/>
              <a:t>Michael Malinowski, 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433E7-BE46-442A-9844-B4EA6752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590800"/>
            <a:ext cx="9448800" cy="33528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Encourages Councils for voluntary contributions to support the SHM Seminary Endowment Fund to support the ongoing education of our seminarian.</a:t>
            </a:r>
          </a:p>
        </p:txBody>
      </p:sp>
    </p:spTree>
    <p:extLst>
      <p:ext uri="{BB962C8B-B14F-4D97-AF65-F5344CB8AC3E}">
        <p14:creationId xmlns:p14="http://schemas.microsoft.com/office/powerpoint/2010/main" val="2797819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A223D-21E6-489B-B1C8-ABAD0AA7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Holy Cross Services Liaison</a:t>
            </a:r>
            <a:br>
              <a:rPr lang="en-US" dirty="0"/>
            </a:br>
            <a:r>
              <a:rPr lang="en-US" dirty="0"/>
              <a:t>Michael J. Fontana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D2DB8-DDE4-4E0B-8AAD-2841F99E6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Works with Councils to understand and support HCS and all the good that they do.</a:t>
            </a:r>
          </a:p>
        </p:txBody>
      </p:sp>
    </p:spTree>
    <p:extLst>
      <p:ext uri="{BB962C8B-B14F-4D97-AF65-F5344CB8AC3E}">
        <p14:creationId xmlns:p14="http://schemas.microsoft.com/office/powerpoint/2010/main" val="117547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ofC Blank.pptx" id="{448A4003-2DB4-433B-AF9C-F754CB74CF43}" vid="{41EBF02C-D5F3-461B-8169-CD90AA4AA3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KofC Blank Wide</Template>
  <TotalTime>1938</TotalTime>
  <Words>419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Bookman Old Style</vt:lpstr>
      <vt:lpstr>Calibri</vt:lpstr>
      <vt:lpstr>times new roman</vt:lpstr>
      <vt:lpstr>Trump Mediaeval</vt:lpstr>
      <vt:lpstr>Blank Presentation</vt:lpstr>
      <vt:lpstr>Program Presentation 2021-2022 Fraternal Year Highlights </vt:lpstr>
      <vt:lpstr>Faith in Action Programs </vt:lpstr>
      <vt:lpstr>Special Olympics John Hundiak</vt:lpstr>
      <vt:lpstr>MI Programs George Stump</vt:lpstr>
      <vt:lpstr>Knights on Bikes Robert Bagley</vt:lpstr>
      <vt:lpstr>St. Francis Camp Liaison Russ Smith</vt:lpstr>
      <vt:lpstr>Michigan Charities “Take 10 for Charity” Thomas Wegener, PSD, FSD</vt:lpstr>
      <vt:lpstr>Sacred Heart Major Seminary Endowment Fund Michael Malinowski, PSD</vt:lpstr>
      <vt:lpstr>Holy Cross Services Liaison Michael J. Fontana</vt:lpstr>
      <vt:lpstr>Guest House Michael J. Fontana</vt:lpstr>
      <vt:lpstr>State Raffle Directors Gary DeCarlo Kevin Rowley</vt:lpstr>
      <vt:lpstr>Other State Level Programs </vt:lpstr>
      <vt:lpstr>Program Summary</vt:lpstr>
    </vt:vector>
  </TitlesOfParts>
  <Company>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Palka</dc:creator>
  <cp:lastModifiedBy>Paul Palka</cp:lastModifiedBy>
  <cp:revision>15</cp:revision>
  <cp:lastPrinted>2016-06-08T13:53:49Z</cp:lastPrinted>
  <dcterms:created xsi:type="dcterms:W3CDTF">2020-06-18T14:25:15Z</dcterms:created>
  <dcterms:modified xsi:type="dcterms:W3CDTF">2021-06-28T17:15:56Z</dcterms:modified>
</cp:coreProperties>
</file>