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6" r:id="rId2"/>
    <p:sldId id="309" r:id="rId3"/>
    <p:sldId id="310" r:id="rId4"/>
    <p:sldId id="311" r:id="rId5"/>
    <p:sldId id="297" r:id="rId6"/>
    <p:sldId id="298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299" r:id="rId16"/>
    <p:sldId id="308" r:id="rId17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EF"/>
    <a:srgbClr val="A8CBDC"/>
    <a:srgbClr val="415DBA"/>
    <a:srgbClr val="2D2D8A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305" autoAdjust="0"/>
  </p:normalViewPr>
  <p:slideViewPr>
    <p:cSldViewPr>
      <p:cViewPr varScale="1">
        <p:scale>
          <a:sx n="63" d="100"/>
          <a:sy n="63" d="100"/>
        </p:scale>
        <p:origin x="99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23786-A03A-453B-91CF-4ACE313674A4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5CC87-457D-4937-94F1-F4A1BB839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32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66549-9010-4B58-AFBC-2DF9F75BDFBA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3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91C7-F043-4CC1-AB1B-E4118A8499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1A91C7-F043-4CC1-AB1B-E4118A8499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6DE5BFCD-AB09-40C9-82FB-F3F51B2D5C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4E01B3D9-B931-46EB-AF87-61C0716EC43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81000"/>
            <a:ext cx="2387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0" y="381000"/>
            <a:ext cx="6959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81000"/>
            <a:ext cx="9550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81000"/>
            <a:ext cx="10566400" cy="1143000"/>
          </a:xfrm>
        </p:spPr>
        <p:txBody>
          <a:bodyPr/>
          <a:lstStyle>
            <a:lvl1pPr>
              <a:defRPr b="1" i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28800"/>
            <a:ext cx="9448800" cy="4114800"/>
          </a:xfrm>
        </p:spPr>
        <p:txBody>
          <a:bodyPr/>
          <a:lstStyle>
            <a:lvl2pPr>
              <a:defRPr sz="24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FBAF21FF-91AE-4C5C-8078-79FE0B3D2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FE263959-AC83-4A9A-90B7-E5E0BC686C1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B55A3FF-E60C-4186-BEEA-D96AAC00C8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5" name="Text Box 17">
            <a:extLst>
              <a:ext uri="{FF2B5EF4-FFF2-40B4-BE49-F238E27FC236}">
                <a16:creationId xmlns:a16="http://schemas.microsoft.com/office/drawing/2014/main" id="{C2923602-E288-4886-92A3-57A976E13B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752600"/>
            <a:ext cx="462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E55A9F40-7472-4CD0-9313-60EADBA658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6" name="Text Box 17">
            <a:extLst>
              <a:ext uri="{FF2B5EF4-FFF2-40B4-BE49-F238E27FC236}">
                <a16:creationId xmlns:a16="http://schemas.microsoft.com/office/drawing/2014/main" id="{CF64599E-8F4A-48A2-BDA6-420E0B7DBB7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15713170-62E9-4DC0-AA12-7ADB60CEB5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8" name="Text Box 17">
            <a:extLst>
              <a:ext uri="{FF2B5EF4-FFF2-40B4-BE49-F238E27FC236}">
                <a16:creationId xmlns:a16="http://schemas.microsoft.com/office/drawing/2014/main" id="{3F637088-1DF9-4C0A-86AC-B44E00C61E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3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3FB67AF0-A316-4A48-90DF-C75EEC01E0B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4" name="Text Box 17">
            <a:extLst>
              <a:ext uri="{FF2B5EF4-FFF2-40B4-BE49-F238E27FC236}">
                <a16:creationId xmlns:a16="http://schemas.microsoft.com/office/drawing/2014/main" id="{E6A67F02-C7C7-46F4-A825-01B244165A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http://www.clker.com/cliparts/k/f/U/j/T/3/michigan-svg-md.png">
            <a:extLst>
              <a:ext uri="{FF2B5EF4-FFF2-40B4-BE49-F238E27FC236}">
                <a16:creationId xmlns:a16="http://schemas.microsoft.com/office/drawing/2014/main" id="{A42A85D2-B3B2-46EB-BC5D-B3BE3D131F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53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4302" y="6211094"/>
            <a:ext cx="582402" cy="531812"/>
          </a:xfrm>
          <a:prstGeom prst="rect">
            <a:avLst/>
          </a:prstGeom>
          <a:noFill/>
          <a:effectLst/>
        </p:spPr>
      </p:pic>
      <p:sp>
        <p:nvSpPr>
          <p:cNvPr id="3" name="Text Box 17">
            <a:extLst>
              <a:ext uri="{FF2B5EF4-FFF2-40B4-BE49-F238E27FC236}">
                <a16:creationId xmlns:a16="http://schemas.microsoft.com/office/drawing/2014/main" id="{26BAF67E-D48C-43F3-99BE-A95AEEFCD8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601200" y="6326187"/>
            <a:ext cx="18288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Michigan State Council</a:t>
            </a:r>
          </a:p>
          <a:p>
            <a:pPr eaLnBrk="0" hangingPunct="0"/>
            <a:endParaRPr lang="en-US" sz="300" dirty="0">
              <a:solidFill>
                <a:schemeClr val="accent1">
                  <a:lumMod val="90000"/>
                </a:schemeClr>
              </a:solidFill>
              <a:latin typeface="Bookman Old Style" panose="02050604050505020204" pitchFamily="18" charset="0"/>
            </a:endParaRPr>
          </a:p>
          <a:p>
            <a:pPr eaLnBrk="0" hangingPunct="0"/>
            <a:r>
              <a:rPr lang="en-US" sz="1200" dirty="0">
                <a:solidFill>
                  <a:schemeClr val="accent1">
                    <a:lumMod val="90000"/>
                  </a:schemeClr>
                </a:solidFill>
                <a:latin typeface="Bookman Old Style" panose="02050604050505020204" pitchFamily="18" charset="0"/>
              </a:rPr>
              <a:t>Knights of Columbus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en.wikipedia.org/wiki/Knights_of_Columbus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381000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52600"/>
            <a:ext cx="9448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ump Mediaev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Tx/>
        <a:buBlip>
          <a:blip r:embed="rId15">
            <a:extLst>
              <a:ext uri="{837473B0-CC2E-450A-ABE3-18F120FF3D39}">
                <a1611:picAttrSrcUrl xmlns:a1611="http://schemas.microsoft.com/office/drawing/2016/11/main" r:id="rId16"/>
              </a:ext>
            </a:extLst>
          </a:blip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fc.org/en/resources/faith-in-action-programs/overview/11172-program-reference-guid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19200"/>
            <a:ext cx="10363200" cy="1470025"/>
          </a:xfrm>
        </p:spPr>
        <p:txBody>
          <a:bodyPr/>
          <a:lstStyle/>
          <a:p>
            <a:r>
              <a:rPr lang="en-US" dirty="0"/>
              <a:t>Diocesan Director Breakout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2476"/>
            <a:ext cx="8534400" cy="1752600"/>
          </a:xfrm>
        </p:spPr>
        <p:txBody>
          <a:bodyPr/>
          <a:lstStyle/>
          <a:p>
            <a:r>
              <a:rPr lang="en-US" dirty="0"/>
              <a:t>2021-2022 Fraternal Year</a:t>
            </a:r>
          </a:p>
          <a:p>
            <a:r>
              <a:rPr lang="en-US" dirty="0"/>
              <a:t>Paul Palka</a:t>
            </a:r>
          </a:p>
          <a:p>
            <a:r>
              <a:rPr lang="en-US" dirty="0"/>
              <a:t>SPD</a:t>
            </a:r>
          </a:p>
        </p:txBody>
      </p:sp>
    </p:spTree>
    <p:extLst>
      <p:ext uri="{BB962C8B-B14F-4D97-AF65-F5344CB8AC3E}">
        <p14:creationId xmlns:p14="http://schemas.microsoft.com/office/powerpoint/2010/main" val="1348495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4DD7-BBC8-4643-83E6-7B0F5F66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Events to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E0098-C3ED-4576-BBEB-F7641F8271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Diocesan Soccer Challenge, needs to be done 2</a:t>
            </a:r>
            <a:r>
              <a:rPr lang="en-US" baseline="30000" dirty="0"/>
              <a:t>nd</a:t>
            </a:r>
            <a:r>
              <a:rPr lang="en-US" dirty="0"/>
              <a:t> or 3</a:t>
            </a:r>
            <a:r>
              <a:rPr lang="en-US" baseline="30000" dirty="0"/>
              <a:t>rd</a:t>
            </a:r>
            <a:r>
              <a:rPr lang="en-US" dirty="0"/>
              <a:t> week of September</a:t>
            </a:r>
          </a:p>
          <a:p>
            <a:r>
              <a:rPr lang="en-US" dirty="0"/>
              <a:t>Diocesan Spelling Bee, needs to be completed by late February</a:t>
            </a:r>
          </a:p>
          <a:p>
            <a:r>
              <a:rPr lang="en-US" dirty="0"/>
              <a:t>Diocesan Free Throw, needs to be completed by late February</a:t>
            </a:r>
          </a:p>
        </p:txBody>
      </p:sp>
    </p:spTree>
    <p:extLst>
      <p:ext uri="{BB962C8B-B14F-4D97-AF65-F5344CB8AC3E}">
        <p14:creationId xmlns:p14="http://schemas.microsoft.com/office/powerpoint/2010/main" val="544239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F5FF8-3F2B-4176-BB5C-AF5FB2192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Forms Due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DC996-BBC3-4298-939C-45F7289A5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295400"/>
            <a:ext cx="9067800" cy="4587240"/>
          </a:xfrm>
        </p:spPr>
        <p:txBody>
          <a:bodyPr/>
          <a:lstStyle/>
          <a:p>
            <a:r>
              <a:rPr lang="en-US" sz="2800" dirty="0"/>
              <a:t>185 Officers chosen for term due 6/30/21</a:t>
            </a:r>
          </a:p>
          <a:p>
            <a:r>
              <a:rPr lang="en-US" sz="2800" dirty="0"/>
              <a:t>365 Service Program Personnel due 8/1/21</a:t>
            </a:r>
          </a:p>
          <a:p>
            <a:r>
              <a:rPr lang="en-US" sz="2800" dirty="0"/>
              <a:t>1295 (Summer) Audit due 8/15/21</a:t>
            </a:r>
          </a:p>
          <a:p>
            <a:r>
              <a:rPr lang="en-US" sz="2800" dirty="0"/>
              <a:t>1728 Fraternal Survey due 1/31/22</a:t>
            </a:r>
          </a:p>
          <a:p>
            <a:r>
              <a:rPr lang="en-US" sz="2800" dirty="0"/>
              <a:t>10784 Special Olympics Report Due 1/31/22</a:t>
            </a:r>
          </a:p>
          <a:p>
            <a:r>
              <a:rPr lang="en-US" sz="2800" dirty="0"/>
              <a:t>1295 (Winter) Audit Due 2/15/22</a:t>
            </a:r>
          </a:p>
          <a:p>
            <a:r>
              <a:rPr lang="en-US" sz="2800" dirty="0"/>
              <a:t>11077 FBN twice a year</a:t>
            </a:r>
          </a:p>
          <a:p>
            <a:r>
              <a:rPr lang="en-US" sz="2800" dirty="0"/>
              <a:t>SP7 June 30</a:t>
            </a:r>
            <a:r>
              <a:rPr lang="en-US" sz="2800" baseline="30000" dirty="0"/>
              <a:t>th</a:t>
            </a:r>
            <a:endParaRPr lang="en-US" sz="2800" dirty="0"/>
          </a:p>
          <a:p>
            <a:pPr algn="l"/>
            <a:r>
              <a:rPr lang="en-US" sz="2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Here is the link to the guide: </a:t>
            </a:r>
            <a:r>
              <a:rPr lang="en-US" sz="2800" b="0" i="0" dirty="0">
                <a:solidFill>
                  <a:srgbClr val="1155CC"/>
                </a:solidFill>
                <a:effectLst/>
                <a:latin typeface="Arial" panose="020B0604020202020204" pitchFamily="34" charset="0"/>
                <a:hlinkClick r:id="rId2"/>
              </a:rPr>
              <a:t>11172 FIA Program Reference Guide (kofc.org)</a:t>
            </a:r>
            <a:endParaRPr lang="en-US" sz="28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9766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ADF8E-FE4C-4950-820A-D0CD78F0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10784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A5AD3-3046-4CF4-B19A-7EECD1510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10784 form has been changing monthly.  We need to review the document at least quarterly to keep 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form now covers so much more than just the basic programs!</a:t>
            </a:r>
          </a:p>
        </p:txBody>
      </p:sp>
    </p:spTree>
    <p:extLst>
      <p:ext uri="{BB962C8B-B14F-4D97-AF65-F5344CB8AC3E}">
        <p14:creationId xmlns:p14="http://schemas.microsoft.com/office/powerpoint/2010/main" val="316386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526D4-7CFC-40F4-9239-ADA17CF38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84FFEFDA-C048-49BB-8EF0-48008B5830C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694" b="2694"/>
          <a:stretch/>
        </p:blipFill>
        <p:spPr>
          <a:xfrm>
            <a:off x="762000" y="612775"/>
            <a:ext cx="10668000" cy="4645025"/>
          </a:xfrm>
        </p:spPr>
      </p:pic>
    </p:spTree>
    <p:extLst>
      <p:ext uri="{BB962C8B-B14F-4D97-AF65-F5344CB8AC3E}">
        <p14:creationId xmlns:p14="http://schemas.microsoft.com/office/powerpoint/2010/main" val="2724397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E058C-04B1-4893-A5ED-9E52F5DF3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more than 10784 is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8F27B-BCC0-4337-A3AD-6CF6D92FE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items listed on the 10784 stand alone.  When they do not they indicate in </a:t>
            </a:r>
            <a:r>
              <a:rPr lang="en-US" dirty="0">
                <a:solidFill>
                  <a:srgbClr val="FF0000"/>
                </a:solidFill>
              </a:rPr>
              <a:t>Red </a:t>
            </a:r>
            <a:r>
              <a:rPr lang="en-US" dirty="0"/>
              <a:t>if other another form is needed, like the RSVP form.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i="1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Your Grand Knight must complete Form # 2863 for council refund.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34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8410C-7B8D-4DCD-8C01-D3F50A9B4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Meeting with SPD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0AC33-51EA-40FB-B03D-C357E4658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be having a monthly meeting via Zoom during the year starting in </a:t>
            </a:r>
            <a:r>
              <a:rPr lang="en-US" b="1" dirty="0"/>
              <a:t>July at 7pm</a:t>
            </a:r>
          </a:p>
          <a:p>
            <a:r>
              <a:rPr lang="en-US" dirty="0"/>
              <a:t>Check the State Website first as a resource</a:t>
            </a:r>
          </a:p>
          <a:p>
            <a:r>
              <a:rPr lang="en-US" dirty="0"/>
              <a:t>If the question is specific to a category reach out to that Director first</a:t>
            </a:r>
          </a:p>
          <a:p>
            <a:r>
              <a:rPr lang="en-US" dirty="0"/>
              <a:t>Contact me when you need my help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04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DD69-61F8-4E33-A751-E276103ED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914400"/>
            <a:ext cx="9448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/>
              <a:t>Questions?</a:t>
            </a:r>
          </a:p>
          <a:p>
            <a:pPr marL="0" indent="0" algn="ctr">
              <a:buNone/>
            </a:pPr>
            <a:r>
              <a:rPr lang="en-US" sz="5400" b="1" dirty="0"/>
              <a:t>(There should be a lot of them)</a:t>
            </a:r>
          </a:p>
        </p:txBody>
      </p:sp>
    </p:spTree>
    <p:extLst>
      <p:ext uri="{BB962C8B-B14F-4D97-AF65-F5344CB8AC3E}">
        <p14:creationId xmlns:p14="http://schemas.microsoft.com/office/powerpoint/2010/main" val="3223074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AF3E-5F1A-4CF4-BA65-BB19F740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381000"/>
            <a:ext cx="8559800" cy="1143000"/>
          </a:xfrm>
        </p:spPr>
        <p:txBody>
          <a:bodyPr/>
          <a:lstStyle/>
          <a:p>
            <a:r>
              <a:rPr lang="en-US" dirty="0"/>
              <a:t>Diocesan Program Directors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E33C5-4279-4B74-B8D1-ED2240A7809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Region #1</a:t>
            </a:r>
          </a:p>
          <a:p>
            <a:pPr marL="0" indent="0">
              <a:buNone/>
            </a:pPr>
            <a:r>
              <a:rPr lang="en-US" dirty="0"/>
              <a:t>SDRR – Larry Herman</a:t>
            </a:r>
          </a:p>
          <a:p>
            <a:pPr marL="0" indent="0">
              <a:buNone/>
            </a:pPr>
            <a:r>
              <a:rPr lang="en-US" dirty="0"/>
              <a:t>M E – Michael </a:t>
            </a:r>
            <a:r>
              <a:rPr lang="en-US" dirty="0" err="1"/>
              <a:t>Prokopowicz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 W – Vern </a:t>
            </a:r>
            <a:r>
              <a:rPr lang="en-US" dirty="0" err="1"/>
              <a:t>Miron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    – Patrick Oliver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3916D3-3997-47F0-AE6D-ED1DF48920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Region #2</a:t>
            </a:r>
          </a:p>
          <a:p>
            <a:pPr marL="0" indent="0">
              <a:buNone/>
            </a:pPr>
            <a:r>
              <a:rPr lang="en-US" dirty="0"/>
              <a:t>Dean Hayward</a:t>
            </a:r>
          </a:p>
          <a:p>
            <a:pPr marL="0" indent="0">
              <a:buNone/>
            </a:pPr>
            <a:r>
              <a:rPr lang="en-US" dirty="0"/>
              <a:t>S E – William </a:t>
            </a:r>
            <a:r>
              <a:rPr lang="en-US" dirty="0" err="1"/>
              <a:t>Learman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 W – Ray </a:t>
            </a:r>
            <a:r>
              <a:rPr lang="en-US" dirty="0" err="1"/>
              <a:t>Gehlmann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 N – Ed Warren</a:t>
            </a:r>
          </a:p>
          <a:p>
            <a:pPr marL="0" indent="0">
              <a:buNone/>
            </a:pPr>
            <a:r>
              <a:rPr lang="en-US" dirty="0"/>
              <a:t>L S – Matt </a:t>
            </a:r>
            <a:r>
              <a:rPr lang="en-US" dirty="0" err="1"/>
              <a:t>Wierzgac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8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CD752-7145-4004-BAEB-F64B8628D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381000"/>
            <a:ext cx="9550400" cy="1143000"/>
          </a:xfrm>
        </p:spPr>
        <p:txBody>
          <a:bodyPr/>
          <a:lstStyle/>
          <a:p>
            <a:r>
              <a:rPr lang="en-US" dirty="0"/>
              <a:t>Diocesan Program Directors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715F-5CE0-43F5-BDA2-4CDB8514A8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Region #3</a:t>
            </a:r>
          </a:p>
          <a:p>
            <a:pPr marL="0" indent="0">
              <a:buNone/>
            </a:pPr>
            <a:r>
              <a:rPr lang="en-US" dirty="0"/>
              <a:t>SDRR – Martin Brown</a:t>
            </a:r>
          </a:p>
          <a:p>
            <a:pPr marL="0" indent="0">
              <a:buNone/>
            </a:pPr>
            <a:r>
              <a:rPr lang="en-US" dirty="0"/>
              <a:t>K –  Louis </a:t>
            </a:r>
            <a:r>
              <a:rPr lang="en-US" dirty="0" err="1"/>
              <a:t>Scohy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 N – William “Jim” Dingman</a:t>
            </a:r>
          </a:p>
          <a:p>
            <a:pPr marL="0" indent="0">
              <a:buNone/>
            </a:pPr>
            <a:r>
              <a:rPr lang="en-US" dirty="0"/>
              <a:t>R S – Tom Farley</a:t>
            </a:r>
          </a:p>
          <a:p>
            <a:pPr marL="0" indent="0">
              <a:buNone/>
            </a:pPr>
            <a:r>
              <a:rPr lang="en-US" dirty="0"/>
              <a:t>R H – Luis </a:t>
            </a:r>
            <a:r>
              <a:rPr lang="en-US" dirty="0" err="1"/>
              <a:t>Rebolledo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8BA11E-C569-42E5-AF15-3B1CE62D4E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/>
              <a:t>Region #4</a:t>
            </a:r>
          </a:p>
          <a:p>
            <a:pPr marL="0" indent="0">
              <a:buNone/>
            </a:pPr>
            <a:r>
              <a:rPr lang="en-US" dirty="0"/>
              <a:t>SDRR – R. Terry Carl</a:t>
            </a:r>
          </a:p>
          <a:p>
            <a:pPr marL="0" indent="0">
              <a:buNone/>
            </a:pPr>
            <a:r>
              <a:rPr lang="en-US" dirty="0"/>
              <a:t>D N – Joseph Brenner</a:t>
            </a:r>
          </a:p>
          <a:p>
            <a:pPr marL="0" indent="0">
              <a:buNone/>
            </a:pPr>
            <a:r>
              <a:rPr lang="en-US" dirty="0"/>
              <a:t>D S – Kenneth </a:t>
            </a:r>
            <a:r>
              <a:rPr lang="en-US" dirty="0" err="1"/>
              <a:t>Warzybok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24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98C63-2257-4223-AA0A-5B059B2FF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601200" cy="1143000"/>
          </a:xfrm>
        </p:spPr>
        <p:txBody>
          <a:bodyPr/>
          <a:lstStyle/>
          <a:p>
            <a:r>
              <a:rPr lang="en-US" dirty="0"/>
              <a:t>Diocesan Program Directors (concluded)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2FDFE-42E7-4562-A5DF-768D2552E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0" y="1828800"/>
            <a:ext cx="6248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/>
              <a:t>Region #5</a:t>
            </a:r>
          </a:p>
          <a:p>
            <a:pPr marL="0" indent="0">
              <a:buNone/>
            </a:pPr>
            <a:r>
              <a:rPr lang="en-US" dirty="0"/>
              <a:t>SDRR – Paul Thorn</a:t>
            </a:r>
          </a:p>
          <a:p>
            <a:pPr marL="0" indent="0">
              <a:buNone/>
            </a:pPr>
            <a:r>
              <a:rPr lang="en-US" dirty="0"/>
              <a:t>D N – John Reeser</a:t>
            </a:r>
          </a:p>
          <a:p>
            <a:pPr marL="0" indent="0">
              <a:buNone/>
            </a:pPr>
            <a:r>
              <a:rPr lang="en-US" dirty="0"/>
              <a:t>D S – Lou </a:t>
            </a:r>
            <a:r>
              <a:rPr lang="en-US" dirty="0" err="1"/>
              <a:t>Brotchner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6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EEF6-3A46-4274-9D46-F5138A92D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Making Programs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3FE29-32BA-45B5-96E5-6C0EFB95E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Pandemic is waning  What are we going to do?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Attend meetings of your Councils in your region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Attend programs held in your region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Meet regularly with your SDRR &amp; DD’s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Offer guidance when asked to do so</a:t>
            </a:r>
          </a:p>
        </p:txBody>
      </p:sp>
    </p:spTree>
    <p:extLst>
      <p:ext uri="{BB962C8B-B14F-4D97-AF65-F5344CB8AC3E}">
        <p14:creationId xmlns:p14="http://schemas.microsoft.com/office/powerpoint/2010/main" val="64402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D66F5-0950-4EDA-A336-768A4D7A4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How Do I Make These Things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E3A7-E796-45DE-90CE-9ED360FBD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9448800" cy="4343400"/>
          </a:xfrm>
        </p:spPr>
        <p:txBody>
          <a:bodyPr/>
          <a:lstStyle/>
          <a:p>
            <a:r>
              <a:rPr lang="en-US" dirty="0"/>
              <a:t>At the Tri-District meetings schedule your visit with the Councils</a:t>
            </a:r>
          </a:p>
          <a:p>
            <a:r>
              <a:rPr lang="en-US" dirty="0"/>
              <a:t>Ask for Council Newsletters to be sent to you about up coming events, and try to attend when possible</a:t>
            </a:r>
          </a:p>
          <a:p>
            <a:r>
              <a:rPr lang="en-US" dirty="0"/>
              <a:t>Your SDRR should be scheduling regular monthly meetings, please attend</a:t>
            </a:r>
          </a:p>
          <a:p>
            <a:r>
              <a:rPr lang="en-US" dirty="0"/>
              <a:t>When the Councils and DD’s reach out to you respond quickly</a:t>
            </a:r>
          </a:p>
        </p:txBody>
      </p:sp>
    </p:spTree>
    <p:extLst>
      <p:ext uri="{BB962C8B-B14F-4D97-AF65-F5344CB8AC3E}">
        <p14:creationId xmlns:p14="http://schemas.microsoft.com/office/powerpoint/2010/main" val="427013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D911-6172-456D-B613-BFBB9B0D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0E293-FCCE-4DF8-9516-975DA57B8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Checking Supreme Reports for missing forms monthly</a:t>
            </a:r>
          </a:p>
          <a:p>
            <a:r>
              <a:rPr lang="en-US" dirty="0"/>
              <a:t>Responding to emails within 24 hours</a:t>
            </a:r>
          </a:p>
          <a:p>
            <a:r>
              <a:rPr lang="en-US" dirty="0"/>
              <a:t>Attending all District Meetings</a:t>
            </a:r>
          </a:p>
          <a:p>
            <a:r>
              <a:rPr lang="en-US" dirty="0"/>
              <a:t>Attending all SDRR and SPD meetings</a:t>
            </a:r>
          </a:p>
          <a:p>
            <a:r>
              <a:rPr lang="en-US" dirty="0"/>
              <a:t>Visiting all Councils assigned to you</a:t>
            </a:r>
          </a:p>
          <a:p>
            <a:r>
              <a:rPr lang="en-US" dirty="0"/>
              <a:t>Offering advise monthly on programs to pursue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996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18B2-1032-4207-968E-28D8CEFBA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What You Are Not Expected to 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85EF6-1A6B-4A07-B555-908D1BFF5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</a:t>
            </a:r>
            <a:r>
              <a:rPr lang="en-US" b="1" dirty="0"/>
              <a:t>NOT</a:t>
            </a:r>
            <a:r>
              <a:rPr lang="en-US" dirty="0"/>
              <a:t> to sit by the phone, but be proactive</a:t>
            </a:r>
          </a:p>
          <a:p>
            <a:r>
              <a:rPr lang="en-US" dirty="0"/>
              <a:t>You are </a:t>
            </a:r>
            <a:r>
              <a:rPr lang="en-US" b="1" dirty="0"/>
              <a:t>NOT</a:t>
            </a:r>
            <a:r>
              <a:rPr lang="en-US" dirty="0"/>
              <a:t> to just pass on questions, but be a source of truth when asked</a:t>
            </a:r>
          </a:p>
          <a:p>
            <a:r>
              <a:rPr lang="en-US" dirty="0"/>
              <a:t>You are </a:t>
            </a:r>
            <a:r>
              <a:rPr lang="en-US" b="1" dirty="0"/>
              <a:t>NOT </a:t>
            </a:r>
            <a:r>
              <a:rPr lang="en-US" dirty="0"/>
              <a:t>to wait to be asked to set up Youth events, but be proactive</a:t>
            </a:r>
          </a:p>
          <a:p>
            <a:r>
              <a:rPr lang="en-US" dirty="0"/>
              <a:t>You are </a:t>
            </a:r>
            <a:r>
              <a:rPr lang="en-US" b="1" dirty="0"/>
              <a:t>NOT</a:t>
            </a:r>
            <a:r>
              <a:rPr lang="en-US" dirty="0"/>
              <a:t> in a sideline position but a Leader of Men</a:t>
            </a:r>
          </a:p>
        </p:txBody>
      </p:sp>
    </p:spTree>
    <p:extLst>
      <p:ext uri="{BB962C8B-B14F-4D97-AF65-F5344CB8AC3E}">
        <p14:creationId xmlns:p14="http://schemas.microsoft.com/office/powerpoint/2010/main" val="171424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0C924-BC62-447A-A760-8673CD01F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81000"/>
            <a:ext cx="9448800" cy="1143000"/>
          </a:xfrm>
        </p:spPr>
        <p:txBody>
          <a:bodyPr/>
          <a:lstStyle/>
          <a:p>
            <a:r>
              <a:rPr lang="en-US" dirty="0"/>
              <a:t>Year Two or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433FC-1F26-4BCB-A908-99C3EC6AF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few are new to this position</a:t>
            </a:r>
          </a:p>
          <a:p>
            <a:r>
              <a:rPr lang="en-US" dirty="0"/>
              <a:t>If you are new work with a seasoned DPD for guidance</a:t>
            </a:r>
          </a:p>
          <a:p>
            <a:r>
              <a:rPr lang="en-US" dirty="0"/>
              <a:t>Ask questions, there are no dumb questions</a:t>
            </a:r>
          </a:p>
          <a:p>
            <a:r>
              <a:rPr lang="en-US" dirty="0"/>
              <a:t>Start scheduling all your Diocesan Level events now, do not wait to be asked</a:t>
            </a:r>
          </a:p>
        </p:txBody>
      </p:sp>
    </p:spTree>
    <p:extLst>
      <p:ext uri="{BB962C8B-B14F-4D97-AF65-F5344CB8AC3E}">
        <p14:creationId xmlns:p14="http://schemas.microsoft.com/office/powerpoint/2010/main" val="265407676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rump Mediaeval"/>
        <a:ea typeface=""/>
        <a:cs typeface=""/>
      </a:majorFont>
      <a:minorFont>
        <a:latin typeface="Trump Mediaev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ofC Blank.pptx" id="{448A4003-2DB4-433B-AF9C-F754CB74CF43}" vid="{41EBF02C-D5F3-461B-8169-CD90AA4AA3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KofC Blank Wide</Template>
  <TotalTime>5638</TotalTime>
  <Words>635</Words>
  <Application>Microsoft Office PowerPoint</Application>
  <PresentationFormat>Widescreen</PresentationFormat>
  <Paragraphs>91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Calibri</vt:lpstr>
      <vt:lpstr>Trump Mediaeval</vt:lpstr>
      <vt:lpstr>Wingdings</vt:lpstr>
      <vt:lpstr>Blank Presentation</vt:lpstr>
      <vt:lpstr>Diocesan Director Breakout</vt:lpstr>
      <vt:lpstr>Diocesan Program Directors</vt:lpstr>
      <vt:lpstr>Diocesan Program Directors (cont)</vt:lpstr>
      <vt:lpstr>Diocesan Program Directors (concluded)</vt:lpstr>
      <vt:lpstr>Making Programs Happen</vt:lpstr>
      <vt:lpstr>How Do I Make These Things Happen</vt:lpstr>
      <vt:lpstr>Expectations</vt:lpstr>
      <vt:lpstr>What You Are Not Expected to Be</vt:lpstr>
      <vt:lpstr>Year Two or More</vt:lpstr>
      <vt:lpstr>Events to Schedule</vt:lpstr>
      <vt:lpstr>Forms Due Dates</vt:lpstr>
      <vt:lpstr>10784 Forms</vt:lpstr>
      <vt:lpstr>PowerPoint Presentation</vt:lpstr>
      <vt:lpstr>If more than 10784 is needed?</vt:lpstr>
      <vt:lpstr>Meeting with SPD </vt:lpstr>
      <vt:lpstr>PowerPoint Presentation</vt:lpstr>
    </vt:vector>
  </TitlesOfParts>
  <Company>Knights of Columbus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Palka</dc:creator>
  <cp:lastModifiedBy>Paul Palka</cp:lastModifiedBy>
  <cp:revision>13</cp:revision>
  <cp:lastPrinted>2016-06-08T13:53:49Z</cp:lastPrinted>
  <dcterms:created xsi:type="dcterms:W3CDTF">2020-06-18T14:25:15Z</dcterms:created>
  <dcterms:modified xsi:type="dcterms:W3CDTF">2021-07-03T16:42:54Z</dcterms:modified>
</cp:coreProperties>
</file>