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87"/>
  </p:notesMasterIdLst>
  <p:handoutMasterIdLst>
    <p:handoutMasterId r:id="rId88"/>
  </p:handoutMasterIdLst>
  <p:sldIdLst>
    <p:sldId id="2158" r:id="rId3"/>
    <p:sldId id="643" r:id="rId4"/>
    <p:sldId id="256" r:id="rId5"/>
    <p:sldId id="575" r:id="rId6"/>
    <p:sldId id="642" r:id="rId7"/>
    <p:sldId id="644" r:id="rId8"/>
    <p:sldId id="589" r:id="rId9"/>
    <p:sldId id="590" r:id="rId10"/>
    <p:sldId id="646" r:id="rId11"/>
    <p:sldId id="647" r:id="rId12"/>
    <p:sldId id="279" r:id="rId13"/>
    <p:sldId id="262" r:id="rId14"/>
    <p:sldId id="522" r:id="rId15"/>
    <p:sldId id="523" r:id="rId16"/>
    <p:sldId id="648" r:id="rId17"/>
    <p:sldId id="276" r:id="rId18"/>
    <p:sldId id="570" r:id="rId19"/>
    <p:sldId id="548" r:id="rId20"/>
    <p:sldId id="549" r:id="rId21"/>
    <p:sldId id="550" r:id="rId22"/>
    <p:sldId id="551" r:id="rId23"/>
    <p:sldId id="470" r:id="rId24"/>
    <p:sldId id="471" r:id="rId25"/>
    <p:sldId id="472" r:id="rId26"/>
    <p:sldId id="473" r:id="rId27"/>
    <p:sldId id="474" r:id="rId28"/>
    <p:sldId id="475" r:id="rId29"/>
    <p:sldId id="476" r:id="rId30"/>
    <p:sldId id="552" r:id="rId31"/>
    <p:sldId id="586" r:id="rId32"/>
    <p:sldId id="553" r:id="rId33"/>
    <p:sldId id="587" r:id="rId34"/>
    <p:sldId id="622" r:id="rId35"/>
    <p:sldId id="623" r:id="rId36"/>
    <p:sldId id="468" r:id="rId37"/>
    <p:sldId id="624" r:id="rId38"/>
    <p:sldId id="595" r:id="rId39"/>
    <p:sldId id="637" r:id="rId40"/>
    <p:sldId id="638" r:id="rId41"/>
    <p:sldId id="574" r:id="rId42"/>
    <p:sldId id="625" r:id="rId43"/>
    <p:sldId id="628" r:id="rId44"/>
    <p:sldId id="629" r:id="rId45"/>
    <p:sldId id="597" r:id="rId46"/>
    <p:sldId id="636" r:id="rId47"/>
    <p:sldId id="630" r:id="rId48"/>
    <p:sldId id="634" r:id="rId49"/>
    <p:sldId id="641" r:id="rId50"/>
    <p:sldId id="537" r:id="rId51"/>
    <p:sldId id="533" r:id="rId52"/>
    <p:sldId id="635" r:id="rId53"/>
    <p:sldId id="488" r:id="rId54"/>
    <p:sldId id="640" r:id="rId55"/>
    <p:sldId id="505" r:id="rId56"/>
    <p:sldId id="307" r:id="rId57"/>
    <p:sldId id="579" r:id="rId58"/>
    <p:sldId id="582" r:id="rId59"/>
    <p:sldId id="581" r:id="rId60"/>
    <p:sldId id="584" r:id="rId61"/>
    <p:sldId id="563" r:id="rId62"/>
    <p:sldId id="526" r:id="rId63"/>
    <p:sldId id="554" r:id="rId64"/>
    <p:sldId id="441" r:id="rId65"/>
    <p:sldId id="427" r:id="rId66"/>
    <p:sldId id="543" r:id="rId67"/>
    <p:sldId id="295" r:id="rId68"/>
    <p:sldId id="432" r:id="rId69"/>
    <p:sldId id="2148" r:id="rId70"/>
    <p:sldId id="2151" r:id="rId71"/>
    <p:sldId id="2153" r:id="rId72"/>
    <p:sldId id="2152" r:id="rId73"/>
    <p:sldId id="2150" r:id="rId74"/>
    <p:sldId id="2156" r:id="rId75"/>
    <p:sldId id="2155" r:id="rId76"/>
    <p:sldId id="2154" r:id="rId77"/>
    <p:sldId id="565" r:id="rId78"/>
    <p:sldId id="2157" r:id="rId79"/>
    <p:sldId id="566" r:id="rId80"/>
    <p:sldId id="567" r:id="rId81"/>
    <p:sldId id="568" r:id="rId82"/>
    <p:sldId id="493" r:id="rId83"/>
    <p:sldId id="2161" r:id="rId84"/>
    <p:sldId id="569" r:id="rId85"/>
    <p:sldId id="496" r:id="rId86"/>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BC5726"/>
    <a:srgbClr val="E9E7E3"/>
    <a:srgbClr val="F2F3F6"/>
    <a:srgbClr val="DAEDEF"/>
    <a:srgbClr val="A8CBDC"/>
    <a:srgbClr val="415DBA"/>
    <a:srgbClr val="2D2D8A"/>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70" autoAdjust="0"/>
    <p:restoredTop sz="96305" autoAdjust="0"/>
  </p:normalViewPr>
  <p:slideViewPr>
    <p:cSldViewPr>
      <p:cViewPr varScale="1">
        <p:scale>
          <a:sx n="74" d="100"/>
          <a:sy n="74" d="100"/>
        </p:scale>
        <p:origin x="690"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40" y="2"/>
            <a:ext cx="3038475" cy="461963"/>
          </a:xfrm>
          <a:prstGeom prst="rect">
            <a:avLst/>
          </a:prstGeom>
        </p:spPr>
        <p:txBody>
          <a:bodyPr vert="horz" lIns="91440" tIns="45720" rIns="91440" bIns="45720" rtlCol="0"/>
          <a:lstStyle>
            <a:lvl1pPr algn="r">
              <a:defRPr sz="1200"/>
            </a:lvl1pPr>
          </a:lstStyle>
          <a:p>
            <a:fld id="{FD623786-A03A-453B-91CF-4ACE313674A4}" type="datetimeFigureOut">
              <a:rPr lang="en-US" smtClean="0"/>
              <a:pPr/>
              <a:t>2/6/2025</a:t>
            </a:fld>
            <a:endParaRPr lang="en-US"/>
          </a:p>
        </p:txBody>
      </p:sp>
      <p:sp>
        <p:nvSpPr>
          <p:cNvPr id="4" name="Footer Placeholder 3"/>
          <p:cNvSpPr>
            <a:spLocks noGrp="1"/>
          </p:cNvSpPr>
          <p:nvPr>
            <p:ph type="ftr" sz="quarter" idx="2"/>
          </p:nvPr>
        </p:nvSpPr>
        <p:spPr>
          <a:xfrm>
            <a:off x="2" y="8772527"/>
            <a:ext cx="3038475"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772527"/>
            <a:ext cx="3038475" cy="461963"/>
          </a:xfrm>
          <a:prstGeom prst="rect">
            <a:avLst/>
          </a:prstGeom>
        </p:spPr>
        <p:txBody>
          <a:bodyPr vert="horz" lIns="91440" tIns="45720" rIns="91440" bIns="45720" rtlCol="0" anchor="b"/>
          <a:lstStyle>
            <a:lvl1pPr algn="r">
              <a:defRPr sz="1200"/>
            </a:lvl1pPr>
          </a:lstStyle>
          <a:p>
            <a:fld id="{91D5CC87-457D-4937-94F1-F4A1BB839706}" type="slidenum">
              <a:rPr lang="en-US" smtClean="0"/>
              <a:pPr/>
              <a:t>‹#›</a:t>
            </a:fld>
            <a:endParaRPr lang="en-US"/>
          </a:p>
        </p:txBody>
      </p:sp>
    </p:spTree>
    <p:extLst>
      <p:ext uri="{BB962C8B-B14F-4D97-AF65-F5344CB8AC3E}">
        <p14:creationId xmlns:p14="http://schemas.microsoft.com/office/powerpoint/2010/main" val="4097832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1" y="3"/>
            <a:ext cx="3038475" cy="461963"/>
          </a:xfrm>
          <a:prstGeom prst="rect">
            <a:avLst/>
          </a:prstGeom>
        </p:spPr>
        <p:txBody>
          <a:bodyPr vert="horz" lIns="91440" tIns="45720" rIns="91440" bIns="45720" rtlCol="0"/>
          <a:lstStyle>
            <a:lvl1pPr algn="r">
              <a:defRPr sz="1200"/>
            </a:lvl1pPr>
          </a:lstStyle>
          <a:p>
            <a:fld id="{96E66549-9010-4B58-AFBC-2DF9F75BDFBA}" type="datetimeFigureOut">
              <a:rPr lang="en-US" smtClean="0"/>
              <a:pPr/>
              <a:t>2/6/2025</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7853"/>
            <a:ext cx="5607050" cy="4156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772527"/>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1" y="8772527"/>
            <a:ext cx="3038475" cy="461963"/>
          </a:xfrm>
          <a:prstGeom prst="rect">
            <a:avLst/>
          </a:prstGeom>
        </p:spPr>
        <p:txBody>
          <a:bodyPr vert="horz" lIns="91440" tIns="45720" rIns="91440" bIns="45720" rtlCol="0" anchor="b"/>
          <a:lstStyle>
            <a:lvl1pPr algn="r">
              <a:defRPr sz="1200"/>
            </a:lvl1pPr>
          </a:lstStyle>
          <a:p>
            <a:fld id="{7B1A91C7-F043-4CC1-AB1B-E4118A849957}" type="slidenum">
              <a:rPr lang="en-US" smtClean="0"/>
              <a:pPr/>
              <a:t>‹#›</a:t>
            </a:fld>
            <a:endParaRPr lang="en-US"/>
          </a:p>
        </p:txBody>
      </p:sp>
    </p:spTree>
    <p:extLst>
      <p:ext uri="{BB962C8B-B14F-4D97-AF65-F5344CB8AC3E}">
        <p14:creationId xmlns:p14="http://schemas.microsoft.com/office/powerpoint/2010/main" val="425628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69424"/>
            <a:ext cx="5724939" cy="4328410"/>
          </a:xfrm>
          <a:prstGeom prst="rect">
            <a:avLst/>
          </a:prstGeom>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F314C-C760-433C-9BEC-0E6190442E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987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628448"/>
            <a:ext cx="5724939" cy="3788998"/>
          </a:xfrm>
          <a:prstGeom prst="rect">
            <a:avLst/>
          </a:prstGeom>
        </p:spPr>
        <p:txBody>
          <a:bodyPr/>
          <a:lstStyle/>
          <a:p>
            <a:pPr defTabSz="0" eaLnBrk="0" hangingPunct="0">
              <a:defRPr/>
            </a:pPr>
            <a:r>
              <a:rPr lang="en-US" dirty="0">
                <a:solidFill>
                  <a:schemeClr val="bg1"/>
                </a:solidFill>
                <a:latin typeface="Arial" pitchFamily="34" charset="0"/>
              </a:rPr>
              <a:t>Grand knights should ask the pastors of all the parishes the council serves if they can regularly give them a list of RCIA graduates.  (The grand knight should assure the pastor that RCIA members will not be coerced into joining.)  The grand knight should give the list to the membership director who can contact the men personally.  Along with other recruitment materials, give these prospects copies of the Faith-Based Recruitment flyer (#4497) that details how K of C membership can help men and their families grow the Faith. Men recently admitted to the Church are promising prospects. Approach them and you are sure to increase your membership!</a:t>
            </a:r>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F314C-C760-433C-9BEC-0E6190442E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932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69424"/>
            <a:ext cx="5724939" cy="4328410"/>
          </a:xfrm>
          <a:prstGeom prst="rect">
            <a:avLst/>
          </a:prstGeom>
        </p:spPr>
        <p:txBody>
          <a:bodyPr>
            <a:normAutofit/>
          </a:bodyPr>
          <a:lstStyle/>
          <a:p>
            <a:r>
              <a:rPr lang="en-US" dirty="0"/>
              <a:t>What</a:t>
            </a:r>
            <a:r>
              <a:rPr lang="en-US" baseline="0" dirty="0"/>
              <a:t> we do pretty well:</a:t>
            </a:r>
          </a:p>
          <a:p>
            <a:r>
              <a:rPr lang="en-US" baseline="0" dirty="0"/>
              <a:t>Supreme Literature, Training </a:t>
            </a:r>
            <a:r>
              <a:rPr lang="en-US" baseline="0" dirty="0" err="1"/>
              <a:t>DDs</a:t>
            </a:r>
            <a:r>
              <a:rPr lang="en-US" baseline="0" dirty="0"/>
              <a:t>, Training </a:t>
            </a:r>
            <a:r>
              <a:rPr lang="en-US" baseline="0" dirty="0" err="1"/>
              <a:t>GKs</a:t>
            </a:r>
            <a:endParaRPr lang="en-US" baseline="0" dirty="0"/>
          </a:p>
          <a:p>
            <a:r>
              <a:rPr lang="en-US" baseline="0" dirty="0"/>
              <a:t>What about the guy on the ground?</a:t>
            </a:r>
          </a:p>
          <a:p>
            <a:r>
              <a:rPr lang="en-US" baseline="0" dirty="0"/>
              <a:t>We usually give him some handouts as say good luck.</a:t>
            </a:r>
          </a:p>
          <a:p>
            <a:r>
              <a:rPr lang="en-US" baseline="0" dirty="0"/>
              <a:t>Do you remember the </a:t>
            </a:r>
            <a:r>
              <a:rPr lang="en-US" b="1" baseline="0" dirty="0"/>
              <a:t>first time </a:t>
            </a:r>
            <a:r>
              <a:rPr lang="en-US" baseline="0" dirty="0"/>
              <a:t>you were asked to help out a Membership drive?</a:t>
            </a:r>
          </a:p>
          <a:p>
            <a:r>
              <a:rPr lang="en-US" baseline="0" dirty="0"/>
              <a:t>This is a tool for the guy on the ground.</a:t>
            </a:r>
          </a:p>
          <a:p>
            <a:endParaRPr lang="en-US" baseline="0" dirty="0"/>
          </a:p>
          <a:p>
            <a:r>
              <a:rPr lang="en-US" baseline="0" dirty="0"/>
              <a:t>It also gets at the prospective members question “What’s in it for me”.</a:t>
            </a:r>
          </a:p>
          <a:p>
            <a:endParaRPr lang="en-US" baseline="0" dirty="0"/>
          </a:p>
        </p:txBody>
      </p:sp>
      <p:sp>
        <p:nvSpPr>
          <p:cNvPr id="4" name="Slide Number Placeholder 3"/>
          <p:cNvSpPr>
            <a:spLocks noGrp="1"/>
          </p:cNvSpPr>
          <p:nvPr>
            <p:ph type="sldNum" sz="quarter" idx="10"/>
          </p:nvPr>
        </p:nvSpPr>
        <p:spPr/>
        <p:txBody>
          <a:bodyPr/>
          <a:lstStyle/>
          <a:p>
            <a:pPr>
              <a:defRPr/>
            </a:pPr>
            <a:fld id="{729F314C-C760-433C-9BEC-0E6190442E21}" type="slidenum">
              <a:rPr lang="en-US" smtClean="0"/>
              <a:pPr>
                <a:defRPr/>
              </a:pPr>
              <a:t>50</a:t>
            </a:fld>
            <a:endParaRPr lang="en-US"/>
          </a:p>
        </p:txBody>
      </p:sp>
    </p:spTree>
    <p:extLst>
      <p:ext uri="{BB962C8B-B14F-4D97-AF65-F5344CB8AC3E}">
        <p14:creationId xmlns:p14="http://schemas.microsoft.com/office/powerpoint/2010/main" val="358809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A91C7-F043-4CC1-AB1B-E4118A849957}" type="slidenum">
              <a:rPr lang="en-US" smtClean="0"/>
              <a:pPr/>
              <a:t>60</a:t>
            </a:fld>
            <a:endParaRPr lang="en-US"/>
          </a:p>
        </p:txBody>
      </p:sp>
    </p:spTree>
    <p:extLst>
      <p:ext uri="{BB962C8B-B14F-4D97-AF65-F5344CB8AC3E}">
        <p14:creationId xmlns:p14="http://schemas.microsoft.com/office/powerpoint/2010/main" val="831112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9778A1-60EF-4A6E-91E3-E3ED50985961}" type="slidenum">
              <a:rPr lang="en-US" smtClean="0"/>
              <a:pPr/>
              <a:t>64</a:t>
            </a:fld>
            <a:endParaRPr lang="en-US"/>
          </a:p>
        </p:txBody>
      </p:sp>
    </p:spTree>
    <p:extLst>
      <p:ext uri="{BB962C8B-B14F-4D97-AF65-F5344CB8AC3E}">
        <p14:creationId xmlns:p14="http://schemas.microsoft.com/office/powerpoint/2010/main" val="285794449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pic>
        <p:nvPicPr>
          <p:cNvPr id="4" name="Picture 18" descr="http://www.clker.com/cliparts/k/f/U/j/T/3/michigan-svg-md.png">
            <a:extLst>
              <a:ext uri="{FF2B5EF4-FFF2-40B4-BE49-F238E27FC236}">
                <a16:creationId xmlns:a16="http://schemas.microsoft.com/office/drawing/2014/main" id="{6DE5BFCD-AB09-40C9-82FB-F3F51B2D5C14}"/>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5" name="Text Box 17">
            <a:extLst>
              <a:ext uri="{FF2B5EF4-FFF2-40B4-BE49-F238E27FC236}">
                <a16:creationId xmlns:a16="http://schemas.microsoft.com/office/drawing/2014/main" id="{4E01B3D9-B931-46EB-AF87-61C0716EC435}"/>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81000"/>
            <a:ext cx="23876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381000"/>
            <a:ext cx="695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0" y="381000"/>
            <a:ext cx="9550400" cy="1143000"/>
          </a:xfrm>
        </p:spPr>
        <p:txBody>
          <a:bodyPr/>
          <a:lstStyle/>
          <a:p>
            <a:r>
              <a:rPr lang="en-US"/>
              <a:t>Click to edit Master title style</a:t>
            </a:r>
          </a:p>
        </p:txBody>
      </p:sp>
      <p:sp>
        <p:nvSpPr>
          <p:cNvPr id="3" name="Text Placeholder 2"/>
          <p:cNvSpPr>
            <a:spLocks noGrp="1"/>
          </p:cNvSpPr>
          <p:nvPr>
            <p:ph type="body" sz="half" idx="1"/>
          </p:nvPr>
        </p:nvSpPr>
        <p:spPr>
          <a:xfrm>
            <a:off x="2133600" y="1752600"/>
            <a:ext cx="4622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752600"/>
            <a:ext cx="4622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blem only">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A7ABB9F-2C75-0047-B1B9-911166386F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000" y="1103589"/>
            <a:ext cx="4572000" cy="4572000"/>
          </a:xfrm>
          <a:prstGeom prst="rect">
            <a:avLst/>
          </a:prstGeom>
        </p:spPr>
      </p:pic>
    </p:spTree>
    <p:extLst>
      <p:ext uri="{BB962C8B-B14F-4D97-AF65-F5344CB8AC3E}">
        <p14:creationId xmlns:p14="http://schemas.microsoft.com/office/powerpoint/2010/main" val="3322003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E96C-0A7D-F64E-BCB7-2347B8578FEB}"/>
              </a:ext>
            </a:extLst>
          </p:cNvPr>
          <p:cNvSpPr>
            <a:spLocks noGrp="1"/>
          </p:cNvSpPr>
          <p:nvPr>
            <p:ph type="ctrTitle"/>
          </p:nvPr>
        </p:nvSpPr>
        <p:spPr>
          <a:xfrm>
            <a:off x="2103120" y="2468880"/>
            <a:ext cx="8382646" cy="2555875"/>
          </a:xfrm>
        </p:spPr>
        <p:txBody>
          <a:bodyPr anchor="t" anchorCtr="0"/>
          <a:lstStyle>
            <a:lvl1pPr algn="l">
              <a:lnSpc>
                <a:spcPct val="100000"/>
              </a:lnSpc>
              <a:defRPr sz="4800">
                <a:solidFill>
                  <a:schemeClr val="accent2"/>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30F015C-1315-1E44-AE22-1354372E0C9B}"/>
              </a:ext>
            </a:extLst>
          </p:cNvPr>
          <p:cNvSpPr>
            <a:spLocks noGrp="1"/>
          </p:cNvSpPr>
          <p:nvPr>
            <p:ph type="dt" sz="half" idx="10"/>
          </p:nvPr>
        </p:nvSpPr>
        <p:spPr>
          <a:xfrm>
            <a:off x="2103120" y="5029200"/>
            <a:ext cx="3924300" cy="1006475"/>
          </a:xfrm>
          <a:prstGeom prst="rect">
            <a:avLst/>
          </a:prstGeom>
        </p:spPr>
        <p:txBody>
          <a:bodyPr lIns="0" tIns="0" rIns="0" bIns="0"/>
          <a:lstStyle>
            <a:lvl1pPr>
              <a:defRPr>
                <a:solidFill>
                  <a:schemeClr val="bg2"/>
                </a:solidFill>
              </a:defRPr>
            </a:lvl1pPr>
          </a:lstStyle>
          <a:p>
            <a:fld id="{31855C22-8691-3246-82BA-7D95F02094BC}" type="datetime4">
              <a:rPr lang="en-US" smtClean="0"/>
              <a:t>February 6, 2025</a:t>
            </a:fld>
            <a:endParaRPr lang="en-US" dirty="0"/>
          </a:p>
        </p:txBody>
      </p:sp>
      <p:pic>
        <p:nvPicPr>
          <p:cNvPr id="6" name="Graphic 5">
            <a:extLst>
              <a:ext uri="{FF2B5EF4-FFF2-40B4-BE49-F238E27FC236}">
                <a16:creationId xmlns:a16="http://schemas.microsoft.com/office/drawing/2014/main" id="{7D34F45B-CB8E-1543-BE79-06E3947833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008879" cy="2331720"/>
          </a:xfrm>
          <a:prstGeom prst="rect">
            <a:avLst/>
          </a:prstGeom>
        </p:spPr>
      </p:pic>
    </p:spTree>
    <p:extLst>
      <p:ext uri="{BB962C8B-B14F-4D97-AF65-F5344CB8AC3E}">
        <p14:creationId xmlns:p14="http://schemas.microsoft.com/office/powerpoint/2010/main" val="2885651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Photo">
    <p:bg>
      <p:bgPr>
        <a:solidFill>
          <a:schemeClr val="accent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6092190" y="0"/>
            <a:ext cx="609981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862" y="2473325"/>
            <a:ext cx="5542598" cy="1904365"/>
          </a:xfrm>
        </p:spPr>
        <p:txBody>
          <a:bodyPr anchor="ctr" anchorCtr="0"/>
          <a:lstStyle>
            <a:lvl1pPr>
              <a:lnSpc>
                <a:spcPct val="100000"/>
              </a:lnSpc>
              <a:defRPr sz="4800">
                <a:solidFill>
                  <a:schemeClr val="accent2"/>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FABD1690-48C1-094D-914B-23FF5BD0CD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008879" cy="2331720"/>
          </a:xfrm>
          <a:prstGeom prst="rect">
            <a:avLst/>
          </a:prstGeom>
        </p:spPr>
      </p:pic>
      <p:sp>
        <p:nvSpPr>
          <p:cNvPr id="11" name="Date Placeholder 3">
            <a:extLst>
              <a:ext uri="{FF2B5EF4-FFF2-40B4-BE49-F238E27FC236}">
                <a16:creationId xmlns:a16="http://schemas.microsoft.com/office/drawing/2014/main" id="{6F010E6A-E64E-D04A-82BB-54DF8D5A63CD}"/>
              </a:ext>
            </a:extLst>
          </p:cNvPr>
          <p:cNvSpPr>
            <a:spLocks noGrp="1"/>
          </p:cNvSpPr>
          <p:nvPr>
            <p:ph type="dt" sz="half" idx="10"/>
          </p:nvPr>
        </p:nvSpPr>
        <p:spPr>
          <a:xfrm>
            <a:off x="423863" y="5269230"/>
            <a:ext cx="3924300" cy="766445"/>
          </a:xfrm>
          <a:prstGeom prst="rect">
            <a:avLst/>
          </a:prstGeom>
        </p:spPr>
        <p:txBody>
          <a:bodyPr lIns="0" tIns="0" rIns="0" bIns="0"/>
          <a:lstStyle>
            <a:lvl1pPr>
              <a:defRPr>
                <a:solidFill>
                  <a:schemeClr val="bg2"/>
                </a:solidFill>
              </a:defRPr>
            </a:lvl1pPr>
          </a:lstStyle>
          <a:p>
            <a:fld id="{31855C22-8691-3246-82BA-7D95F02094BC}" type="datetime4">
              <a:rPr lang="en-US" smtClean="0"/>
              <a:t>February 6, 2025</a:t>
            </a:fld>
            <a:endParaRPr lang="en-US" dirty="0"/>
          </a:p>
        </p:txBody>
      </p:sp>
    </p:spTree>
    <p:extLst>
      <p:ext uri="{BB962C8B-B14F-4D97-AF65-F5344CB8AC3E}">
        <p14:creationId xmlns:p14="http://schemas.microsoft.com/office/powerpoint/2010/main" val="3937541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D86A-7368-BE48-AD74-71C68AA825F4}"/>
              </a:ext>
            </a:extLst>
          </p:cNvPr>
          <p:cNvSpPr>
            <a:spLocks noGrp="1"/>
          </p:cNvSpPr>
          <p:nvPr>
            <p:ph type="title"/>
          </p:nvPr>
        </p:nvSpPr>
        <p:spPr>
          <a:xfrm>
            <a:off x="423864" y="457200"/>
            <a:ext cx="8507412" cy="1143000"/>
          </a:xfrm>
        </p:spPr>
        <p:txBody>
          <a:bodyPr/>
          <a:lstStyle>
            <a:lvl1pPr>
              <a:lnSpc>
                <a:spcPct val="100000"/>
              </a:lnSpc>
              <a:defRPr sz="2800">
                <a:solidFill>
                  <a:schemeClr val="bg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E591C1-5915-6B4D-B703-782EC1F6824B}"/>
              </a:ext>
            </a:extLst>
          </p:cNvPr>
          <p:cNvSpPr>
            <a:spLocks noGrp="1"/>
          </p:cNvSpPr>
          <p:nvPr>
            <p:ph idx="1"/>
          </p:nvPr>
        </p:nvSpPr>
        <p:spPr>
          <a:xfrm>
            <a:off x="423863" y="1600200"/>
            <a:ext cx="8507412" cy="4351338"/>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close up of a sign&#10;&#10;Description automatically generated">
            <a:extLst>
              <a:ext uri="{FF2B5EF4-FFF2-40B4-BE49-F238E27FC236}">
                <a16:creationId xmlns:a16="http://schemas.microsoft.com/office/drawing/2014/main" id="{611EB052-6562-7545-A6BA-6648ABF04E9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3426903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a:xfrm>
            <a:off x="423864" y="457200"/>
            <a:ext cx="8507412" cy="1143000"/>
          </a:xfrm>
        </p:spPr>
        <p:txBody>
          <a:bodyPr/>
          <a:lstStyle>
            <a:lvl1pPr>
              <a:lnSpc>
                <a:spcPct val="100000"/>
              </a:lnSpc>
              <a:defRPr sz="28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p:nvPr>
        </p:nvSpPr>
        <p:spPr>
          <a:xfrm>
            <a:off x="423863" y="1600199"/>
            <a:ext cx="5166360" cy="4435475"/>
          </a:xfrm>
        </p:spPr>
        <p:txBody>
          <a:bodyPr/>
          <a:lstStyle>
            <a:lvl1pPr>
              <a:lnSpc>
                <a:spcPct val="110000"/>
              </a:lnSpc>
              <a:defRPr sz="2000">
                <a:solidFill>
                  <a:schemeClr val="bg1"/>
                </a:solidFill>
              </a:defRPr>
            </a:lvl1pPr>
            <a:lvl2pPr>
              <a:lnSpc>
                <a:spcPct val="110000"/>
              </a:lnSpc>
              <a:defRPr sz="2000">
                <a:solidFill>
                  <a:schemeClr val="bg1"/>
                </a:solidFill>
              </a:defRPr>
            </a:lvl2pPr>
            <a:lvl3pPr>
              <a:lnSpc>
                <a:spcPct val="110000"/>
              </a:lnSpc>
              <a:defRPr sz="2000">
                <a:solidFill>
                  <a:schemeClr val="bg1"/>
                </a:solidFill>
              </a:defRPr>
            </a:lvl3pPr>
            <a:lvl4pPr>
              <a:lnSpc>
                <a:spcPct val="110000"/>
              </a:lnSpc>
              <a:defRPr sz="2000">
                <a:solidFill>
                  <a:schemeClr val="bg1"/>
                </a:solidFill>
              </a:defRPr>
            </a:lvl4pPr>
            <a:lvl5pPr>
              <a:lnSpc>
                <a:spcPct val="1100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4255422-43FB-194B-85E8-F8436E39DDC5}"/>
              </a:ext>
            </a:extLst>
          </p:cNvPr>
          <p:cNvSpPr>
            <a:spLocks noGrp="1"/>
          </p:cNvSpPr>
          <p:nvPr>
            <p:ph sz="half" idx="2"/>
          </p:nvPr>
        </p:nvSpPr>
        <p:spPr>
          <a:xfrm>
            <a:off x="6096000" y="1600200"/>
            <a:ext cx="5166360" cy="4435475"/>
          </a:xfrm>
        </p:spPr>
        <p:txBody>
          <a:bodyPr/>
          <a:lstStyle>
            <a:lvl1pPr>
              <a:lnSpc>
                <a:spcPct val="110000"/>
              </a:lnSpc>
              <a:defRPr sz="2000">
                <a:solidFill>
                  <a:schemeClr val="bg1"/>
                </a:solidFill>
              </a:defRPr>
            </a:lvl1pPr>
            <a:lvl2pPr>
              <a:lnSpc>
                <a:spcPct val="110000"/>
              </a:lnSpc>
              <a:defRPr sz="2000">
                <a:solidFill>
                  <a:schemeClr val="bg1"/>
                </a:solidFill>
              </a:defRPr>
            </a:lvl2pPr>
            <a:lvl3pPr>
              <a:lnSpc>
                <a:spcPct val="110000"/>
              </a:lnSpc>
              <a:defRPr sz="2000">
                <a:solidFill>
                  <a:schemeClr val="bg1"/>
                </a:solidFill>
              </a:defRPr>
            </a:lvl3pPr>
            <a:lvl4pPr>
              <a:lnSpc>
                <a:spcPct val="110000"/>
              </a:lnSpc>
              <a:defRPr sz="2000">
                <a:solidFill>
                  <a:schemeClr val="bg1"/>
                </a:solidFill>
              </a:defRPr>
            </a:lvl4pPr>
            <a:lvl5pPr>
              <a:lnSpc>
                <a:spcPct val="1100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1223648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lnSpc>
                <a:spcPct val="100000"/>
              </a:lnSpc>
              <a:defRPr sz="28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2" y="1600200"/>
            <a:ext cx="5166360" cy="453888"/>
          </a:xfrm>
        </p:spPr>
        <p:txBody>
          <a:bodyPr/>
          <a:lstStyle>
            <a:lvl1pPr>
              <a:lnSpc>
                <a:spcPct val="110000"/>
              </a:lnSpc>
              <a:defRPr sz="18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2" y="2473325"/>
            <a:ext cx="5166360" cy="3562350"/>
          </a:xfrm>
        </p:spPr>
        <p:txBody>
          <a:bodyPr/>
          <a:lstStyle>
            <a:lvl1pPr>
              <a:lnSpc>
                <a:spcPct val="114000"/>
              </a:lnSpc>
              <a:defRPr sz="1300"/>
            </a:lvl1pPr>
            <a:lvl2pPr>
              <a:lnSpc>
                <a:spcPct val="110000"/>
              </a:lnSpc>
              <a:defRPr sz="2000"/>
            </a:lvl2pPr>
            <a:lvl3pPr>
              <a:lnSpc>
                <a:spcPct val="110000"/>
              </a:lnSpc>
              <a:defRPr sz="2000"/>
            </a:lvl3pPr>
            <a:lvl4pPr>
              <a:lnSpc>
                <a:spcPct val="110000"/>
              </a:lnSpc>
              <a:defRPr sz="2000"/>
            </a:lvl4pPr>
            <a:lvl5pPr>
              <a:lnSpc>
                <a:spcPct val="110000"/>
              </a:lnSpc>
              <a:defRPr sz="20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0F972C97-6BF9-4F4C-B9E7-D33FD32C1927}"/>
              </a:ext>
            </a:extLst>
          </p:cNvPr>
          <p:cNvSpPr>
            <a:spLocks noGrp="1"/>
          </p:cNvSpPr>
          <p:nvPr>
            <p:ph sz="half" idx="14" hasCustomPrompt="1"/>
          </p:nvPr>
        </p:nvSpPr>
        <p:spPr>
          <a:xfrm>
            <a:off x="6095999" y="1600200"/>
            <a:ext cx="5166360" cy="453888"/>
          </a:xfrm>
        </p:spPr>
        <p:txBody>
          <a:bodyPr/>
          <a:lstStyle>
            <a:lvl1pPr>
              <a:lnSpc>
                <a:spcPct val="110000"/>
              </a:lnSpc>
              <a:defRPr sz="18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8" name="Content Placeholder 2">
            <a:extLst>
              <a:ext uri="{FF2B5EF4-FFF2-40B4-BE49-F238E27FC236}">
                <a16:creationId xmlns:a16="http://schemas.microsoft.com/office/drawing/2014/main" id="{E8EC568F-843A-3640-B1EF-2056F22F1820}"/>
              </a:ext>
            </a:extLst>
          </p:cNvPr>
          <p:cNvSpPr>
            <a:spLocks noGrp="1"/>
          </p:cNvSpPr>
          <p:nvPr>
            <p:ph sz="half" idx="15" hasCustomPrompt="1"/>
          </p:nvPr>
        </p:nvSpPr>
        <p:spPr>
          <a:xfrm>
            <a:off x="6095999" y="2473325"/>
            <a:ext cx="5166360" cy="3562350"/>
          </a:xfrm>
        </p:spPr>
        <p:txBody>
          <a:bodyPr/>
          <a:lstStyle>
            <a:lvl1pPr>
              <a:lnSpc>
                <a:spcPct val="114000"/>
              </a:lnSpc>
              <a:defRPr sz="1300"/>
            </a:lvl1pPr>
            <a:lvl2pPr>
              <a:lnSpc>
                <a:spcPct val="110000"/>
              </a:lnSpc>
              <a:defRPr sz="2000"/>
            </a:lvl2pPr>
            <a:lvl3pPr>
              <a:lnSpc>
                <a:spcPct val="110000"/>
              </a:lnSpc>
              <a:defRPr sz="2000"/>
            </a:lvl3pPr>
            <a:lvl4pPr>
              <a:lnSpc>
                <a:spcPct val="110000"/>
              </a:lnSpc>
              <a:defRPr sz="2000"/>
            </a:lvl4pPr>
            <a:lvl5pPr>
              <a:lnSpc>
                <a:spcPct val="110000"/>
              </a:lnSpc>
              <a:defRPr sz="20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0828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defRPr sz="28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3" y="1600200"/>
            <a:ext cx="3432041" cy="453888"/>
          </a:xfrm>
        </p:spPr>
        <p:txBody>
          <a:bodyPr/>
          <a:lstStyle>
            <a:lvl1pPr>
              <a:lnSpc>
                <a:spcPct val="110000"/>
              </a:lnSpc>
              <a:defRPr sz="13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3" y="2275840"/>
            <a:ext cx="3432041"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0F972C97-6BF9-4F4C-B9E7-D33FD32C1927}"/>
              </a:ext>
            </a:extLst>
          </p:cNvPr>
          <p:cNvSpPr>
            <a:spLocks noGrp="1"/>
          </p:cNvSpPr>
          <p:nvPr>
            <p:ph sz="half" idx="14" hasCustomPrompt="1"/>
          </p:nvPr>
        </p:nvSpPr>
        <p:spPr>
          <a:xfrm>
            <a:off x="4379979" y="1600200"/>
            <a:ext cx="3432041" cy="453888"/>
          </a:xfrm>
        </p:spPr>
        <p:txBody>
          <a:bodyPr/>
          <a:lstStyle>
            <a:lvl1pPr>
              <a:lnSpc>
                <a:spcPct val="110000"/>
              </a:lnSpc>
              <a:defRPr sz="13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8" name="Content Placeholder 2">
            <a:extLst>
              <a:ext uri="{FF2B5EF4-FFF2-40B4-BE49-F238E27FC236}">
                <a16:creationId xmlns:a16="http://schemas.microsoft.com/office/drawing/2014/main" id="{E8EC568F-843A-3640-B1EF-2056F22F1820}"/>
              </a:ext>
            </a:extLst>
          </p:cNvPr>
          <p:cNvSpPr>
            <a:spLocks noGrp="1"/>
          </p:cNvSpPr>
          <p:nvPr>
            <p:ph sz="half" idx="15" hasCustomPrompt="1"/>
          </p:nvPr>
        </p:nvSpPr>
        <p:spPr>
          <a:xfrm>
            <a:off x="4379979" y="2275840"/>
            <a:ext cx="3432041"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6ECD0AAB-AFC2-4A4D-90BF-C7E41ACCC098}"/>
              </a:ext>
            </a:extLst>
          </p:cNvPr>
          <p:cNvSpPr>
            <a:spLocks noGrp="1"/>
          </p:cNvSpPr>
          <p:nvPr>
            <p:ph sz="half" idx="16" hasCustomPrompt="1"/>
          </p:nvPr>
        </p:nvSpPr>
        <p:spPr>
          <a:xfrm>
            <a:off x="8332922" y="1600200"/>
            <a:ext cx="3432041" cy="453888"/>
          </a:xfrm>
        </p:spPr>
        <p:txBody>
          <a:bodyPr/>
          <a:lstStyle>
            <a:lvl1pPr>
              <a:lnSpc>
                <a:spcPct val="110000"/>
              </a:lnSpc>
              <a:defRPr sz="13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20" name="Content Placeholder 2">
            <a:extLst>
              <a:ext uri="{FF2B5EF4-FFF2-40B4-BE49-F238E27FC236}">
                <a16:creationId xmlns:a16="http://schemas.microsoft.com/office/drawing/2014/main" id="{DD89DB9A-6DEB-3D42-8715-9016729754A1}"/>
              </a:ext>
            </a:extLst>
          </p:cNvPr>
          <p:cNvSpPr>
            <a:spLocks noGrp="1"/>
          </p:cNvSpPr>
          <p:nvPr>
            <p:ph sz="half" idx="17" hasCustomPrompt="1"/>
          </p:nvPr>
        </p:nvSpPr>
        <p:spPr>
          <a:xfrm>
            <a:off x="8332922" y="2275840"/>
            <a:ext cx="3432041"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98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10566400" cy="1143000"/>
          </a:xfrm>
        </p:spPr>
        <p:txBody>
          <a:bodyPr/>
          <a:lstStyle>
            <a:lvl1pPr>
              <a:defRPr b="1" i="1">
                <a:solidFill>
                  <a:schemeClr val="tx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1219200" y="1828800"/>
            <a:ext cx="9448800" cy="4114800"/>
          </a:xfrm>
        </p:spPr>
        <p:txBody>
          <a:bodyPr/>
          <a:lstStyle>
            <a:lvl2pPr>
              <a:defRPr sz="24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8" descr="http://www.clker.com/cliparts/k/f/U/j/T/3/michigan-svg-md.png">
            <a:extLst>
              <a:ext uri="{FF2B5EF4-FFF2-40B4-BE49-F238E27FC236}">
                <a16:creationId xmlns:a16="http://schemas.microsoft.com/office/drawing/2014/main" id="{FBAF21FF-91AE-4C5C-8078-79FE0B3D2761}"/>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5" name="Text Box 17">
            <a:extLst>
              <a:ext uri="{FF2B5EF4-FFF2-40B4-BE49-F238E27FC236}">
                <a16:creationId xmlns:a16="http://schemas.microsoft.com/office/drawing/2014/main" id="{FE263959-AC83-4A9A-90B7-E5E0BC686C10}"/>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4"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4" y="2275840"/>
            <a:ext cx="2557876"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D584B4E0-1D45-7F4C-8B69-040A643953F9}"/>
              </a:ext>
            </a:extLst>
          </p:cNvPr>
          <p:cNvSpPr>
            <a:spLocks noGrp="1"/>
          </p:cNvSpPr>
          <p:nvPr>
            <p:ph sz="half" idx="14" hasCustomPrompt="1"/>
          </p:nvPr>
        </p:nvSpPr>
        <p:spPr>
          <a:xfrm>
            <a:off x="3276600"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3" name="Content Placeholder 2">
            <a:extLst>
              <a:ext uri="{FF2B5EF4-FFF2-40B4-BE49-F238E27FC236}">
                <a16:creationId xmlns:a16="http://schemas.microsoft.com/office/drawing/2014/main" id="{EF605304-DBCD-3748-85C6-A5E16B775F69}"/>
              </a:ext>
            </a:extLst>
          </p:cNvPr>
          <p:cNvSpPr>
            <a:spLocks noGrp="1"/>
          </p:cNvSpPr>
          <p:nvPr>
            <p:ph sz="half" idx="15" hasCustomPrompt="1"/>
          </p:nvPr>
        </p:nvSpPr>
        <p:spPr>
          <a:xfrm>
            <a:off x="3276600" y="2275840"/>
            <a:ext cx="2557876"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2C47CF12-2E39-E641-887C-6F609AC11D46}"/>
              </a:ext>
            </a:extLst>
          </p:cNvPr>
          <p:cNvSpPr>
            <a:spLocks noGrp="1"/>
          </p:cNvSpPr>
          <p:nvPr>
            <p:ph sz="half" idx="16" hasCustomPrompt="1"/>
          </p:nvPr>
        </p:nvSpPr>
        <p:spPr>
          <a:xfrm>
            <a:off x="6096000"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6" name="Content Placeholder 2">
            <a:extLst>
              <a:ext uri="{FF2B5EF4-FFF2-40B4-BE49-F238E27FC236}">
                <a16:creationId xmlns:a16="http://schemas.microsoft.com/office/drawing/2014/main" id="{79D94CEF-1056-8242-A962-7A37EEC93484}"/>
              </a:ext>
            </a:extLst>
          </p:cNvPr>
          <p:cNvSpPr>
            <a:spLocks noGrp="1"/>
          </p:cNvSpPr>
          <p:nvPr>
            <p:ph sz="half" idx="17" hasCustomPrompt="1"/>
          </p:nvPr>
        </p:nvSpPr>
        <p:spPr>
          <a:xfrm>
            <a:off x="6096000" y="2275840"/>
            <a:ext cx="2557876"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78BBF703-53D6-0B4A-9C09-3F32B97C3218}"/>
              </a:ext>
            </a:extLst>
          </p:cNvPr>
          <p:cNvSpPr>
            <a:spLocks noGrp="1"/>
          </p:cNvSpPr>
          <p:nvPr>
            <p:ph sz="half" idx="18" hasCustomPrompt="1"/>
          </p:nvPr>
        </p:nvSpPr>
        <p:spPr>
          <a:xfrm>
            <a:off x="8915400"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22" name="Content Placeholder 2">
            <a:extLst>
              <a:ext uri="{FF2B5EF4-FFF2-40B4-BE49-F238E27FC236}">
                <a16:creationId xmlns:a16="http://schemas.microsoft.com/office/drawing/2014/main" id="{F41794F8-3551-B348-A439-E14CD5D02352}"/>
              </a:ext>
            </a:extLst>
          </p:cNvPr>
          <p:cNvSpPr>
            <a:spLocks noGrp="1"/>
          </p:cNvSpPr>
          <p:nvPr>
            <p:ph sz="half" idx="19" hasCustomPrompt="1"/>
          </p:nvPr>
        </p:nvSpPr>
        <p:spPr>
          <a:xfrm>
            <a:off x="8915400" y="2275840"/>
            <a:ext cx="2557876"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104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8527-6C2B-6247-9837-1856F62CDDA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6" name="Picture 5" descr="A close up of a sign&#10;&#10;Description automatically generated">
            <a:extLst>
              <a:ext uri="{FF2B5EF4-FFF2-40B4-BE49-F238E27FC236}">
                <a16:creationId xmlns:a16="http://schemas.microsoft.com/office/drawing/2014/main" id="{B9167EF6-A93D-2543-B241-EE0111CCAC6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795284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2090C932-B62F-914B-BC4D-AE7D66916732}"/>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3754931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defRPr sz="28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p:nvPr>
        </p:nvSpPr>
        <p:spPr>
          <a:xfrm>
            <a:off x="423863" y="1600199"/>
            <a:ext cx="5166360" cy="4435475"/>
          </a:xfrm>
        </p:spPr>
        <p:txBody>
          <a:bodyPr/>
          <a:lstStyle>
            <a:lvl1pPr>
              <a:lnSpc>
                <a:spcPct val="110000"/>
              </a:lnSpc>
              <a:defRPr sz="2000">
                <a:solidFill>
                  <a:schemeClr val="bg1"/>
                </a:solidFill>
              </a:defRPr>
            </a:lvl1pPr>
            <a:lvl2pPr>
              <a:lnSpc>
                <a:spcPct val="110000"/>
              </a:lnSpc>
              <a:defRPr sz="2000">
                <a:solidFill>
                  <a:schemeClr val="bg1"/>
                </a:solidFill>
              </a:defRPr>
            </a:lvl2pPr>
            <a:lvl3pPr>
              <a:lnSpc>
                <a:spcPct val="110000"/>
              </a:lnSpc>
              <a:defRPr sz="2000">
                <a:solidFill>
                  <a:schemeClr val="bg1"/>
                </a:solidFill>
              </a:defRPr>
            </a:lvl3pPr>
            <a:lvl4pPr>
              <a:lnSpc>
                <a:spcPct val="110000"/>
              </a:lnSpc>
              <a:defRPr sz="2000">
                <a:solidFill>
                  <a:schemeClr val="bg1"/>
                </a:solidFill>
              </a:defRPr>
            </a:lvl4pPr>
            <a:lvl5pPr>
              <a:lnSpc>
                <a:spcPct val="1100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4255422-43FB-194B-85E8-F8436E39DDC5}"/>
              </a:ext>
            </a:extLst>
          </p:cNvPr>
          <p:cNvSpPr>
            <a:spLocks noGrp="1"/>
          </p:cNvSpPr>
          <p:nvPr>
            <p:ph sz="half" idx="2"/>
          </p:nvPr>
        </p:nvSpPr>
        <p:spPr>
          <a:xfrm>
            <a:off x="6096000" y="1600201"/>
            <a:ext cx="5166360" cy="3448878"/>
          </a:xfrm>
        </p:spPr>
        <p:txBody>
          <a:bodyPr/>
          <a:lstStyle>
            <a:lvl1pPr>
              <a:lnSpc>
                <a:spcPct val="110000"/>
              </a:lnSpc>
              <a:defRPr sz="2000">
                <a:solidFill>
                  <a:schemeClr val="bg1"/>
                </a:solidFill>
              </a:defRPr>
            </a:lvl1pPr>
            <a:lvl2pPr>
              <a:lnSpc>
                <a:spcPct val="110000"/>
              </a:lnSpc>
              <a:defRPr sz="2000">
                <a:solidFill>
                  <a:schemeClr val="bg1"/>
                </a:solidFill>
              </a:defRPr>
            </a:lvl2pPr>
            <a:lvl3pPr>
              <a:lnSpc>
                <a:spcPct val="110000"/>
              </a:lnSpc>
              <a:defRPr sz="2000">
                <a:solidFill>
                  <a:schemeClr val="bg1"/>
                </a:solidFill>
              </a:defRPr>
            </a:lvl3pPr>
            <a:lvl4pPr>
              <a:lnSpc>
                <a:spcPct val="110000"/>
              </a:lnSpc>
              <a:defRPr sz="2000">
                <a:solidFill>
                  <a:schemeClr val="bg1"/>
                </a:solidFill>
              </a:defRPr>
            </a:lvl4pPr>
            <a:lvl5pPr>
              <a:lnSpc>
                <a:spcPct val="1100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ext Placeholder 8">
            <a:extLst>
              <a:ext uri="{FF2B5EF4-FFF2-40B4-BE49-F238E27FC236}">
                <a16:creationId xmlns:a16="http://schemas.microsoft.com/office/drawing/2014/main" id="{D2A95606-80F0-B145-8C9E-6F641430B46D}"/>
              </a:ext>
            </a:extLst>
          </p:cNvPr>
          <p:cNvSpPr>
            <a:spLocks noGrp="1"/>
          </p:cNvSpPr>
          <p:nvPr>
            <p:ph type="body" sz="quarter" idx="13"/>
          </p:nvPr>
        </p:nvSpPr>
        <p:spPr>
          <a:xfrm>
            <a:off x="6096000" y="5300870"/>
            <a:ext cx="5181600" cy="734805"/>
          </a:xfrm>
        </p:spPr>
        <p:txBody>
          <a:bodyPr/>
          <a:lstStyle>
            <a:lvl1pPr>
              <a:defRPr sz="14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551026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2" name="Title 1">
            <a:extLst>
              <a:ext uri="{FF2B5EF4-FFF2-40B4-BE49-F238E27FC236}">
                <a16:creationId xmlns:a16="http://schemas.microsoft.com/office/drawing/2014/main" id="{B4131784-3267-9C4E-9818-D1EC22730AD9}"/>
              </a:ext>
            </a:extLst>
          </p:cNvPr>
          <p:cNvSpPr>
            <a:spLocks noGrp="1"/>
          </p:cNvSpPr>
          <p:nvPr>
            <p:ph type="title"/>
          </p:nvPr>
        </p:nvSpPr>
        <p:spPr/>
        <p:txBody>
          <a:bodyPr/>
          <a:lstStyle>
            <a:lvl1pPr>
              <a:lnSpc>
                <a:spcPct val="100000"/>
              </a:lnSpc>
              <a:defRPr sz="28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4A47754-3053-5E40-89D5-4F7DB0BC2F66}"/>
              </a:ext>
            </a:extLst>
          </p:cNvPr>
          <p:cNvSpPr>
            <a:spLocks noGrp="1"/>
          </p:cNvSpPr>
          <p:nvPr>
            <p:ph type="body" sz="quarter" idx="13"/>
          </p:nvPr>
        </p:nvSpPr>
        <p:spPr>
          <a:xfrm>
            <a:off x="423862" y="1600200"/>
            <a:ext cx="4892040" cy="44354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136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070" y="1600200"/>
            <a:ext cx="4892642" cy="3647661"/>
          </a:xfrm>
        </p:spPr>
        <p:txBody>
          <a:bodyPr anchor="ctr" anchorCtr="0"/>
          <a:lstStyle>
            <a:lvl1pPr>
              <a:lnSpc>
                <a:spcPct val="100000"/>
              </a:lnSpc>
              <a:defRPr sz="3600">
                <a:solidFill>
                  <a:schemeClr val="accent2"/>
                </a:solidFill>
              </a:defRPr>
            </a:lvl1pPr>
          </a:lstStyle>
          <a:p>
            <a:r>
              <a:rPr lang="en-US"/>
              <a:t>Click to edit Master title style</a:t>
            </a:r>
            <a:endParaRPr lang="en-US" dirty="0"/>
          </a:p>
        </p:txBody>
      </p:sp>
      <p:sp>
        <p:nvSpPr>
          <p:cNvPr id="23" name="Text Placeholder 22">
            <a:extLst>
              <a:ext uri="{FF2B5EF4-FFF2-40B4-BE49-F238E27FC236}">
                <a16:creationId xmlns:a16="http://schemas.microsoft.com/office/drawing/2014/main" id="{EC918B1B-9ADB-9747-AD2E-544BF60CA8AE}"/>
              </a:ext>
            </a:extLst>
          </p:cNvPr>
          <p:cNvSpPr>
            <a:spLocks noGrp="1"/>
          </p:cNvSpPr>
          <p:nvPr>
            <p:ph type="body" sz="quarter" idx="13"/>
          </p:nvPr>
        </p:nvSpPr>
        <p:spPr>
          <a:xfrm>
            <a:off x="423863" y="457200"/>
            <a:ext cx="4893861" cy="1143000"/>
          </a:xfrm>
        </p:spPr>
        <p:txBody>
          <a:bodyPr/>
          <a:lstStyle>
            <a:lvl1pPr>
              <a:defRPr sz="1400">
                <a:solidFill>
                  <a:schemeClr val="bg2"/>
                </a:solidFill>
              </a:defRPr>
            </a:lvl1pPr>
            <a:lvl2pPr>
              <a:defRPr sz="1400">
                <a:solidFill>
                  <a:schemeClr val="bg2"/>
                </a:solidFill>
              </a:defRPr>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19341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_Y">
    <p:bg>
      <p:bgPr>
        <a:solidFill>
          <a:schemeClr val="accent3"/>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5410201" y="1"/>
            <a:ext cx="678180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070" y="1600200"/>
            <a:ext cx="4892642" cy="3647661"/>
          </a:xfrm>
        </p:spPr>
        <p:txBody>
          <a:bodyPr anchor="ctr" anchorCtr="0"/>
          <a:lstStyle>
            <a:lvl1pPr>
              <a:lnSpc>
                <a:spcPct val="100000"/>
              </a:lnSpc>
              <a:defRPr sz="3600">
                <a:solidFill>
                  <a:schemeClr val="accent1"/>
                </a:solidFill>
              </a:defRPr>
            </a:lvl1pPr>
          </a:lstStyle>
          <a:p>
            <a:r>
              <a:rPr lang="en-US"/>
              <a:t>Click to edit Master title style</a:t>
            </a:r>
            <a:endParaRPr lang="en-US" dirty="0"/>
          </a:p>
        </p:txBody>
      </p:sp>
      <p:sp>
        <p:nvSpPr>
          <p:cNvPr id="23" name="Text Placeholder 22">
            <a:extLst>
              <a:ext uri="{FF2B5EF4-FFF2-40B4-BE49-F238E27FC236}">
                <a16:creationId xmlns:a16="http://schemas.microsoft.com/office/drawing/2014/main" id="{EC918B1B-9ADB-9747-AD2E-544BF60CA8AE}"/>
              </a:ext>
            </a:extLst>
          </p:cNvPr>
          <p:cNvSpPr>
            <a:spLocks noGrp="1"/>
          </p:cNvSpPr>
          <p:nvPr>
            <p:ph type="body" sz="quarter" idx="13"/>
          </p:nvPr>
        </p:nvSpPr>
        <p:spPr>
          <a:xfrm>
            <a:off x="423863" y="457200"/>
            <a:ext cx="4893861" cy="1143000"/>
          </a:xfrm>
        </p:spPr>
        <p:txBody>
          <a:bodyPr/>
          <a:lstStyle>
            <a:lvl1pPr>
              <a:defRPr sz="1400">
                <a:solidFill>
                  <a:schemeClr val="accent1"/>
                </a:solidFill>
              </a:defRPr>
            </a:lvl1pPr>
            <a:lvl2pPr>
              <a:defRPr sz="1400">
                <a:solidFill>
                  <a:schemeClr val="accent1"/>
                </a:solidFill>
              </a:defRPr>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94463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_R">
    <p:bg>
      <p:bgPr>
        <a:solidFill>
          <a:schemeClr val="accent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5410201" y="1"/>
            <a:ext cx="678180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070" y="1600200"/>
            <a:ext cx="4892642" cy="3647661"/>
          </a:xfrm>
        </p:spPr>
        <p:txBody>
          <a:bodyPr anchor="ctr" anchorCtr="0"/>
          <a:lstStyle>
            <a:lvl1pPr>
              <a:lnSpc>
                <a:spcPct val="100000"/>
              </a:lnSpc>
              <a:defRPr sz="3600">
                <a:solidFill>
                  <a:schemeClr val="accent1"/>
                </a:solidFill>
              </a:defRPr>
            </a:lvl1pPr>
          </a:lstStyle>
          <a:p>
            <a:r>
              <a:rPr lang="en-US"/>
              <a:t>Click to edit Master title style</a:t>
            </a:r>
            <a:endParaRPr lang="en-US" dirty="0"/>
          </a:p>
        </p:txBody>
      </p:sp>
      <p:sp>
        <p:nvSpPr>
          <p:cNvPr id="23" name="Text Placeholder 22">
            <a:extLst>
              <a:ext uri="{FF2B5EF4-FFF2-40B4-BE49-F238E27FC236}">
                <a16:creationId xmlns:a16="http://schemas.microsoft.com/office/drawing/2014/main" id="{EC918B1B-9ADB-9747-AD2E-544BF60CA8AE}"/>
              </a:ext>
            </a:extLst>
          </p:cNvPr>
          <p:cNvSpPr>
            <a:spLocks noGrp="1"/>
          </p:cNvSpPr>
          <p:nvPr>
            <p:ph type="body" sz="quarter" idx="13"/>
          </p:nvPr>
        </p:nvSpPr>
        <p:spPr>
          <a:xfrm>
            <a:off x="423863" y="457200"/>
            <a:ext cx="4893861" cy="1143000"/>
          </a:xfrm>
        </p:spPr>
        <p:txBody>
          <a:bodyPr/>
          <a:lstStyle>
            <a:lvl1pPr>
              <a:defRPr sz="1400">
                <a:solidFill>
                  <a:schemeClr val="accent1"/>
                </a:solidFill>
              </a:defRPr>
            </a:lvl1pPr>
            <a:lvl2pPr>
              <a:defRPr sz="1400">
                <a:solidFill>
                  <a:schemeClr val="accent1"/>
                </a:solidFill>
              </a:defRPr>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68799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E96C-0A7D-F64E-BCB7-2347B8578FEB}"/>
              </a:ext>
            </a:extLst>
          </p:cNvPr>
          <p:cNvSpPr>
            <a:spLocks noGrp="1"/>
          </p:cNvSpPr>
          <p:nvPr>
            <p:ph type="ctrTitle"/>
          </p:nvPr>
        </p:nvSpPr>
        <p:spPr>
          <a:xfrm>
            <a:off x="2103120" y="2473325"/>
            <a:ext cx="9593263" cy="1409563"/>
          </a:xfrm>
        </p:spPr>
        <p:txBody>
          <a:bodyPr anchor="ctr" anchorCtr="0"/>
          <a:lstStyle>
            <a:lvl1pPr algn="l">
              <a:lnSpc>
                <a:spcPct val="100000"/>
              </a:lnSpc>
              <a:defRPr sz="5400">
                <a:solidFill>
                  <a:schemeClr val="accent3"/>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8E38B81-F31B-034F-BD43-2965B3978D20}"/>
              </a:ext>
            </a:extLst>
          </p:cNvPr>
          <p:cNvSpPr>
            <a:spLocks noGrp="1"/>
          </p:cNvSpPr>
          <p:nvPr>
            <p:ph type="body" sz="quarter" idx="11"/>
          </p:nvPr>
        </p:nvSpPr>
        <p:spPr>
          <a:xfrm>
            <a:off x="2103120" y="5056188"/>
            <a:ext cx="3992880" cy="979487"/>
          </a:xfrm>
        </p:spPr>
        <p:txBody>
          <a:bodyPr/>
          <a:lstStyle>
            <a:lvl1pPr>
              <a:defRPr sz="1600">
                <a:solidFill>
                  <a:schemeClr val="bg1"/>
                </a:solidFill>
              </a:defRPr>
            </a:lvl1pPr>
            <a:lvl2pPr>
              <a:defRPr sz="1600">
                <a:solidFill>
                  <a:schemeClr val="accent3"/>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p:txBody>
      </p:sp>
      <p:pic>
        <p:nvPicPr>
          <p:cNvPr id="16" name="Graphic 15">
            <a:extLst>
              <a:ext uri="{FF2B5EF4-FFF2-40B4-BE49-F238E27FC236}">
                <a16:creationId xmlns:a16="http://schemas.microsoft.com/office/drawing/2014/main" id="{28FA75DF-F11E-4F4C-A0FE-DD668F1FF5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008879" cy="2331720"/>
          </a:xfrm>
          <a:prstGeom prst="rect">
            <a:avLst/>
          </a:prstGeom>
        </p:spPr>
      </p:pic>
    </p:spTree>
    <p:extLst>
      <p:ext uri="{BB962C8B-B14F-4D97-AF65-F5344CB8AC3E}">
        <p14:creationId xmlns:p14="http://schemas.microsoft.com/office/powerpoint/2010/main" val="1061849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_R/Y_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lnSpc>
                <a:spcPct val="100000"/>
              </a:lnSpc>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1080004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4" name="Picture 18" descr="http://www.clker.com/cliparts/k/f/U/j/T/3/michigan-svg-md.png">
            <a:extLst>
              <a:ext uri="{FF2B5EF4-FFF2-40B4-BE49-F238E27FC236}">
                <a16:creationId xmlns:a16="http://schemas.microsoft.com/office/drawing/2014/main" id="{AB55A3FF-E60C-4186-BEEA-D96AAC00C845}"/>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5" name="Text Box 17">
            <a:extLst>
              <a:ext uri="{FF2B5EF4-FFF2-40B4-BE49-F238E27FC236}">
                <a16:creationId xmlns:a16="http://schemas.microsoft.com/office/drawing/2014/main" id="{C2923602-E288-4886-92A3-57A976E13B87}"/>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_R/Y_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02472C7E-7C4E-A54B-B12E-8AF668B9B4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669538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_R/Y_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F7F0CFB6-1970-F547-9805-159DC3D906B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389196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_R/Y_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14532EF4-3D67-6944-9514-676849A955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837214" cy="6858000"/>
          </a:xfrm>
          <a:prstGeom prst="rect">
            <a:avLst/>
          </a:prstGeom>
        </p:spPr>
      </p:pic>
    </p:spTree>
    <p:extLst>
      <p:ext uri="{BB962C8B-B14F-4D97-AF65-F5344CB8AC3E}">
        <p14:creationId xmlns:p14="http://schemas.microsoft.com/office/powerpoint/2010/main" val="3571511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_R/Y_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6EEDCEE4-6302-704C-A624-E410385B15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585002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_R/Y_6">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EC6FAC8B-692C-1F4A-9FD2-E3FD2E0C33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1193991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_R/Y_7">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900B2CE4-1439-634A-9609-80A3403878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555701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_R/Y_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8A39217E-450F-9F40-956B-E1D6DB8FEA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563777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_R/Y_9">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10" name="Graphic 9">
            <a:extLst>
              <a:ext uri="{FF2B5EF4-FFF2-40B4-BE49-F238E27FC236}">
                <a16:creationId xmlns:a16="http://schemas.microsoft.com/office/drawing/2014/main" id="{B871C40D-A22C-E64E-B698-06A183E74D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796924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_R/Y_0">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6096000" y="1600200"/>
            <a:ext cx="566896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10" name="Graphic 9">
            <a:extLst>
              <a:ext uri="{FF2B5EF4-FFF2-40B4-BE49-F238E27FC236}">
                <a16:creationId xmlns:a16="http://schemas.microsoft.com/office/drawing/2014/main" id="{36E85AE1-209B-F54B-9ECA-604FD089E3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28157" y="0"/>
            <a:ext cx="3967843" cy="6858000"/>
          </a:xfrm>
          <a:prstGeom prst="rect">
            <a:avLst/>
          </a:prstGeom>
        </p:spPr>
      </p:pic>
      <p:pic>
        <p:nvPicPr>
          <p:cNvPr id="11" name="Graphic 10">
            <a:extLst>
              <a:ext uri="{FF2B5EF4-FFF2-40B4-BE49-F238E27FC236}">
                <a16:creationId xmlns:a16="http://schemas.microsoft.com/office/drawing/2014/main" id="{EE09130F-5EA8-674F-8775-CEE24D735B9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1960" y="0"/>
            <a:ext cx="3526971" cy="6858000"/>
          </a:xfrm>
          <a:prstGeom prst="rect">
            <a:avLst/>
          </a:prstGeom>
        </p:spPr>
      </p:pic>
    </p:spTree>
    <p:extLst>
      <p:ext uri="{BB962C8B-B14F-4D97-AF65-F5344CB8AC3E}">
        <p14:creationId xmlns:p14="http://schemas.microsoft.com/office/powerpoint/2010/main" val="3066916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_Navy_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7A305159-05FA-644C-91DA-6A782237273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5290" y="0"/>
            <a:ext cx="3526971" cy="6858000"/>
          </a:xfrm>
          <a:prstGeom prst="rect">
            <a:avLst/>
          </a:prstGeom>
        </p:spPr>
      </p:pic>
    </p:spTree>
    <p:extLst>
      <p:ext uri="{BB962C8B-B14F-4D97-AF65-F5344CB8AC3E}">
        <p14:creationId xmlns:p14="http://schemas.microsoft.com/office/powerpoint/2010/main" val="267840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752600"/>
            <a:ext cx="462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752600"/>
            <a:ext cx="462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8" descr="http://www.clker.com/cliparts/k/f/U/j/T/3/michigan-svg-md.png">
            <a:extLst>
              <a:ext uri="{FF2B5EF4-FFF2-40B4-BE49-F238E27FC236}">
                <a16:creationId xmlns:a16="http://schemas.microsoft.com/office/drawing/2014/main" id="{E55A9F40-7472-4CD0-9313-60EADBA6586D}"/>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6" name="Text Box 17">
            <a:extLst>
              <a:ext uri="{FF2B5EF4-FFF2-40B4-BE49-F238E27FC236}">
                <a16:creationId xmlns:a16="http://schemas.microsoft.com/office/drawing/2014/main" id="{CF64599E-8F4A-48A2-BDA6-420E0B7DBB7E}"/>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_Navy_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9DE2D18C-5DBE-934A-87BA-7E0BCF5EC5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849395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_Navy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CE444362-F524-5149-A2EC-0BCD092DDE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1917441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_Navy_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20E00DD5-815E-F045-8BB5-FD26DBC06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837214" cy="6858000"/>
          </a:xfrm>
          <a:prstGeom prst="rect">
            <a:avLst/>
          </a:prstGeom>
        </p:spPr>
      </p:pic>
    </p:spTree>
    <p:extLst>
      <p:ext uri="{BB962C8B-B14F-4D97-AF65-F5344CB8AC3E}">
        <p14:creationId xmlns:p14="http://schemas.microsoft.com/office/powerpoint/2010/main" val="2562903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_Navy_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175B9256-D000-904C-BCA2-97F8C455A5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975021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_Navy_6">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19F253CE-1B7A-C54E-A39B-790EB6E76F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8271984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_Navy_7">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52CE490B-931E-CB4F-A09C-D4911D0B33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674068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_Navy_8">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A34023B3-AD14-1445-8606-9595B421CF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606579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_Navy_9">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67AD6893-E747-6940-8233-954C93DFBB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282580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_Navy_0">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6096000" y="1600200"/>
            <a:ext cx="566896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10" name="Graphic 9">
            <a:extLst>
              <a:ext uri="{FF2B5EF4-FFF2-40B4-BE49-F238E27FC236}">
                <a16:creationId xmlns:a16="http://schemas.microsoft.com/office/drawing/2014/main" id="{BB0FD768-E3CC-D545-A754-40526A6E16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28157" y="0"/>
            <a:ext cx="3967843" cy="6858000"/>
          </a:xfrm>
          <a:prstGeom prst="rect">
            <a:avLst/>
          </a:prstGeom>
        </p:spPr>
      </p:pic>
      <p:pic>
        <p:nvPicPr>
          <p:cNvPr id="12" name="Graphic 11">
            <a:extLst>
              <a:ext uri="{FF2B5EF4-FFF2-40B4-BE49-F238E27FC236}">
                <a16:creationId xmlns:a16="http://schemas.microsoft.com/office/drawing/2014/main" id="{CCDE2070-2C46-3E4E-8AD6-F2D849A3121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2094" y="0"/>
            <a:ext cx="3526971" cy="6858000"/>
          </a:xfrm>
          <a:prstGeom prst="rect">
            <a:avLst/>
          </a:prstGeom>
        </p:spPr>
      </p:pic>
    </p:spTree>
    <p:extLst>
      <p:ext uri="{BB962C8B-B14F-4D97-AF65-F5344CB8AC3E}">
        <p14:creationId xmlns:p14="http://schemas.microsoft.com/office/powerpoint/2010/main" val="362627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18" descr="http://www.clker.com/cliparts/k/f/U/j/T/3/michigan-svg-md.png">
            <a:extLst>
              <a:ext uri="{FF2B5EF4-FFF2-40B4-BE49-F238E27FC236}">
                <a16:creationId xmlns:a16="http://schemas.microsoft.com/office/drawing/2014/main" id="{15713170-62E9-4DC0-AA12-7ADB60CEB5C9}"/>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8" name="Text Box 17">
            <a:extLst>
              <a:ext uri="{FF2B5EF4-FFF2-40B4-BE49-F238E27FC236}">
                <a16:creationId xmlns:a16="http://schemas.microsoft.com/office/drawing/2014/main" id="{3F637088-1DF9-4C0A-86AC-B44E00C61ECA}"/>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18" descr="http://www.clker.com/cliparts/k/f/U/j/T/3/michigan-svg-md.png">
            <a:extLst>
              <a:ext uri="{FF2B5EF4-FFF2-40B4-BE49-F238E27FC236}">
                <a16:creationId xmlns:a16="http://schemas.microsoft.com/office/drawing/2014/main" id="{3FB67AF0-A316-4A48-90DF-C75EEC01E0BD}"/>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4" name="Text Box 17">
            <a:extLst>
              <a:ext uri="{FF2B5EF4-FFF2-40B4-BE49-F238E27FC236}">
                <a16:creationId xmlns:a16="http://schemas.microsoft.com/office/drawing/2014/main" id="{E6A67F02-C7C7-46F4-A825-01B244165AB0}"/>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8" descr="http://www.clker.com/cliparts/k/f/U/j/T/3/michigan-svg-md.png">
            <a:extLst>
              <a:ext uri="{FF2B5EF4-FFF2-40B4-BE49-F238E27FC236}">
                <a16:creationId xmlns:a16="http://schemas.microsoft.com/office/drawing/2014/main" id="{A42A85D2-B3B2-46EB-BC5D-B3BE3D131F38}"/>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3" name="Text Box 17">
            <a:extLst>
              <a:ext uri="{FF2B5EF4-FFF2-40B4-BE49-F238E27FC236}">
                <a16:creationId xmlns:a16="http://schemas.microsoft.com/office/drawing/2014/main" id="{26BAF67E-D48C-43F3-99BE-A95AEEFCD8EC}"/>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en.wikipedia.org/wiki/Knights_of_Columbu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2032000" y="381000"/>
            <a:ext cx="9550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2" name="Rectangle 3"/>
          <p:cNvSpPr>
            <a:spLocks noGrp="1" noChangeArrowheads="1"/>
          </p:cNvSpPr>
          <p:nvPr>
            <p:ph type="body" idx="1"/>
          </p:nvPr>
        </p:nvSpPr>
        <p:spPr bwMode="auto">
          <a:xfrm>
            <a:off x="2133600" y="1752600"/>
            <a:ext cx="9448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p:titleStyle>
    <p:bodyStyle>
      <a:lvl1pPr marL="342900" indent="-342900" algn="l" rtl="0" eaLnBrk="1" fontAlgn="base" hangingPunct="1">
        <a:spcBef>
          <a:spcPct val="20000"/>
        </a:spcBef>
        <a:spcAft>
          <a:spcPct val="0"/>
        </a:spcAft>
        <a:buFontTx/>
        <a:buBlip>
          <a:blip r:embed="rId15">
            <a:extLst>
              <a:ext uri="{837473B0-CC2E-450A-ABE3-18F120FF3D39}">
                <a1611:picAttrSrcUrl xmlns:a1611="http://schemas.microsoft.com/office/drawing/2016/11/main" r:id="rId16"/>
              </a:ext>
            </a:extLst>
          </a:blip>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FontTx/>
        <a:buBlip>
          <a:blip r:embed="rId15">
            <a:extLst>
              <a:ext uri="{837473B0-CC2E-450A-ABE3-18F120FF3D39}">
                <a1611:picAttrSrcUrl xmlns:a1611="http://schemas.microsoft.com/office/drawing/2016/11/main" r:id="rId16"/>
              </a:ext>
            </a:extLst>
          </a:blip>
        </a:buBlip>
        <a:defRPr sz="2800">
          <a:solidFill>
            <a:schemeClr val="tx1"/>
          </a:solidFill>
          <a:latin typeface="+mn-lt"/>
        </a:defRPr>
      </a:lvl2pPr>
      <a:lvl3pPr marL="1143000" indent="-228600" algn="l" rtl="0" eaLnBrk="1" fontAlgn="base" hangingPunct="1">
        <a:spcBef>
          <a:spcPct val="20000"/>
        </a:spcBef>
        <a:spcAft>
          <a:spcPct val="0"/>
        </a:spcAft>
        <a:buFontTx/>
        <a:buBlip>
          <a:blip r:embed="rId15">
            <a:extLst>
              <a:ext uri="{837473B0-CC2E-450A-ABE3-18F120FF3D39}">
                <a1611:picAttrSrcUrl xmlns:a1611="http://schemas.microsoft.com/office/drawing/2016/11/main" r:id="rId16"/>
              </a:ext>
            </a:extLst>
          </a:blip>
        </a:buBlip>
        <a:defRPr sz="2400">
          <a:solidFill>
            <a:schemeClr val="tx1"/>
          </a:solidFill>
          <a:latin typeface="+mn-lt"/>
        </a:defRPr>
      </a:lvl3pPr>
      <a:lvl4pPr marL="1600200" indent="-228600" algn="l" rtl="0" eaLnBrk="1" fontAlgn="base" hangingPunct="1">
        <a:spcBef>
          <a:spcPct val="20000"/>
        </a:spcBef>
        <a:spcAft>
          <a:spcPct val="0"/>
        </a:spcAft>
        <a:buFontTx/>
        <a:buBlip>
          <a:blip r:embed="rId15">
            <a:extLst>
              <a:ext uri="{837473B0-CC2E-450A-ABE3-18F120FF3D39}">
                <a1611:picAttrSrcUrl xmlns:a1611="http://schemas.microsoft.com/office/drawing/2016/11/main" r:id="rId16"/>
              </a:ext>
            </a:extLst>
          </a:blip>
        </a:buBlip>
        <a:defRPr sz="2000">
          <a:solidFill>
            <a:schemeClr val="tx1"/>
          </a:solidFill>
          <a:latin typeface="+mn-lt"/>
        </a:defRPr>
      </a:lvl4pPr>
      <a:lvl5pPr marL="2057400" indent="-228600" algn="l" rtl="0" eaLnBrk="1" fontAlgn="base" hangingPunct="1">
        <a:spcBef>
          <a:spcPct val="20000"/>
        </a:spcBef>
        <a:spcAft>
          <a:spcPct val="0"/>
        </a:spcAft>
        <a:buFontTx/>
        <a:buBlip>
          <a:blip r:embed="rId15">
            <a:extLst>
              <a:ext uri="{837473B0-CC2E-450A-ABE3-18F120FF3D39}">
                <a1611:picAttrSrcUrl xmlns:a1611="http://schemas.microsoft.com/office/drawing/2016/11/main" r:id="rId16"/>
              </a:ext>
            </a:extLst>
          </a:blip>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A24567-35BB-F34C-BE28-2F27CD24E637}"/>
              </a:ext>
            </a:extLst>
          </p:cNvPr>
          <p:cNvSpPr>
            <a:spLocks noGrp="1"/>
          </p:cNvSpPr>
          <p:nvPr>
            <p:ph type="title"/>
          </p:nvPr>
        </p:nvSpPr>
        <p:spPr>
          <a:xfrm>
            <a:off x="423864" y="457200"/>
            <a:ext cx="8507412" cy="11430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41894BC-F12D-D64A-B25C-00D4DE20FA4F}"/>
              </a:ext>
            </a:extLst>
          </p:cNvPr>
          <p:cNvSpPr>
            <a:spLocks noGrp="1"/>
          </p:cNvSpPr>
          <p:nvPr>
            <p:ph type="body" idx="1"/>
          </p:nvPr>
        </p:nvSpPr>
        <p:spPr>
          <a:xfrm>
            <a:off x="423863" y="1600199"/>
            <a:ext cx="8507412" cy="443547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2AE3F34-D11C-3540-B14F-649A3DCD4AD3}"/>
              </a:ext>
            </a:extLst>
          </p:cNvPr>
          <p:cNvSpPr>
            <a:spLocks noGrp="1"/>
          </p:cNvSpPr>
          <p:nvPr>
            <p:ph type="ftr" sz="quarter" idx="3"/>
          </p:nvPr>
        </p:nvSpPr>
        <p:spPr>
          <a:xfrm>
            <a:off x="922606" y="6362700"/>
            <a:ext cx="5173394" cy="495300"/>
          </a:xfrm>
          <a:prstGeom prst="rect">
            <a:avLst/>
          </a:prstGeom>
        </p:spPr>
        <p:txBody>
          <a:bodyPr vert="horz" lIns="0" tIns="0" rIns="0" bIns="0" rtlCol="0" anchor="t" anchorCtr="0">
            <a:noAutofit/>
          </a:bodyPr>
          <a:lstStyle>
            <a:lvl1pPr algn="l">
              <a:defRPr sz="800">
                <a:solidFill>
                  <a:schemeClr val="accent1"/>
                </a:solidFill>
                <a:latin typeface="Arial" panose="020B0604020202020204" pitchFamily="34" charset="0"/>
                <a:cs typeface="Arial" panose="020B0604020202020204" pitchFamily="34" charset="0"/>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41A719F2-77FF-6F4D-8225-B37BCFBB2991}"/>
              </a:ext>
            </a:extLst>
          </p:cNvPr>
          <p:cNvSpPr>
            <a:spLocks noGrp="1"/>
          </p:cNvSpPr>
          <p:nvPr>
            <p:ph type="sldNum" sz="quarter" idx="4"/>
          </p:nvPr>
        </p:nvSpPr>
        <p:spPr>
          <a:xfrm>
            <a:off x="8931275" y="6362700"/>
            <a:ext cx="2833688" cy="495300"/>
          </a:xfrm>
          <a:prstGeom prst="rect">
            <a:avLst/>
          </a:prstGeom>
        </p:spPr>
        <p:txBody>
          <a:bodyPr vert="horz" lIns="0" tIns="0" rIns="0" bIns="0" rtlCol="0" anchor="t" anchorCtr="0"/>
          <a:lstStyle>
            <a:lvl1pPr algn="r">
              <a:defRPr sz="1000">
                <a:solidFill>
                  <a:schemeClr val="accent1"/>
                </a:solidFill>
                <a:latin typeface="Arial" panose="020B0604020202020204" pitchFamily="34" charset="0"/>
                <a:cs typeface="Arial" panose="020B0604020202020204" pitchFamily="34" charset="0"/>
              </a:defRPr>
            </a:lvl1pPr>
          </a:lstStyle>
          <a:p>
            <a:fld id="{61ADE5DC-7D63-DF48-9E5C-D85B8F0CA549}" type="slidenum">
              <a:rPr lang="en-US" smtClean="0"/>
              <a:pPr/>
              <a:t>‹#›</a:t>
            </a:fld>
            <a:endParaRPr lang="en-US" dirty="0"/>
          </a:p>
        </p:txBody>
      </p:sp>
    </p:spTree>
    <p:extLst>
      <p:ext uri="{BB962C8B-B14F-4D97-AF65-F5344CB8AC3E}">
        <p14:creationId xmlns:p14="http://schemas.microsoft.com/office/powerpoint/2010/main" val="8929852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Lst>
  <p:hf sldNum="0" hdr="0"/>
  <p:txStyles>
    <p:titleStyle>
      <a:lvl1pPr algn="l" defTabSz="914400" rtl="0" eaLnBrk="1" latinLnBrk="0" hangingPunct="1">
        <a:lnSpc>
          <a:spcPct val="100000"/>
        </a:lnSpc>
        <a:spcBef>
          <a:spcPct val="0"/>
        </a:spcBef>
        <a:buNone/>
        <a:defRPr sz="2800" kern="1200">
          <a:solidFill>
            <a:schemeClr val="accent1"/>
          </a:solidFill>
          <a:latin typeface="+mj-lt"/>
          <a:ea typeface="+mj-ea"/>
          <a:cs typeface="Arial" panose="020B0604020202020204" pitchFamily="34" charset="0"/>
        </a:defRPr>
      </a:lvl1pPr>
    </p:titleStyle>
    <p:bodyStyle>
      <a:lvl1pPr marL="0" indent="0" algn="l" defTabSz="914400" rtl="0" eaLnBrk="1" latinLnBrk="0" hangingPunct="1">
        <a:lnSpc>
          <a:spcPct val="110000"/>
        </a:lnSpc>
        <a:spcBef>
          <a:spcPts val="0"/>
        </a:spcBef>
        <a:buFont typeface="Arial" panose="020B0604020202020204" pitchFamily="34" charset="0"/>
        <a:buNone/>
        <a:defRPr sz="2000" kern="1200">
          <a:solidFill>
            <a:schemeClr val="tx2"/>
          </a:solidFill>
          <a:latin typeface="+mj-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000" kern="1200">
          <a:solidFill>
            <a:schemeClr val="tx2"/>
          </a:solidFill>
          <a:latin typeface="Arial" panose="020B0604020202020204" pitchFamily="34" charset="0"/>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70000"/>
        <a:buFont typeface=".Lucida Grande UI Regular"/>
        <a:buChar char="◆"/>
        <a:tabLst/>
        <a:defRPr sz="2000" kern="1200">
          <a:solidFill>
            <a:schemeClr val="tx2"/>
          </a:solidFill>
          <a:latin typeface="Arial" panose="020B0604020202020204" pitchFamily="34" charset="0"/>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Font typeface="Arial" panose="020B0604020202020204" pitchFamily="34" charset="0"/>
        <a:buChar char="•"/>
        <a:tabLst/>
        <a:defRPr sz="2000" kern="1200">
          <a:solidFill>
            <a:schemeClr val="tx2"/>
          </a:solidFill>
          <a:latin typeface="Arial" panose="020B0604020202020204" pitchFamily="34" charset="0"/>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Font typeface="System Font Regular"/>
        <a:buChar char="—"/>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88">
          <p15:clr>
            <a:srgbClr val="F26B43"/>
          </p15:clr>
        </p15:guide>
        <p15:guide id="4" orient="horz" pos="1008">
          <p15:clr>
            <a:srgbClr val="F26B43"/>
          </p15:clr>
        </p15:guide>
        <p15:guide id="5" pos="267">
          <p15:clr>
            <a:srgbClr val="F26B43"/>
          </p15:clr>
        </p15:guide>
        <p15:guide id="6" orient="horz" pos="4008">
          <p15:clr>
            <a:srgbClr val="F26B43"/>
          </p15:clr>
        </p15:guide>
        <p15:guide id="7" pos="7411">
          <p15:clr>
            <a:srgbClr val="F26B43"/>
          </p15:clr>
        </p15:guide>
        <p15:guide id="8" pos="5626">
          <p15:clr>
            <a:srgbClr val="F26B43"/>
          </p15:clr>
        </p15:guide>
        <p15:guide id="9" pos="2053">
          <p15:clr>
            <a:srgbClr val="F26B43"/>
          </p15:clr>
        </p15:guide>
        <p15:guide id="11" orient="horz" pos="1558">
          <p15:clr>
            <a:srgbClr val="F26B43"/>
          </p15:clr>
        </p15:guide>
        <p15:guide id="13" orient="horz" pos="3802">
          <p15:clr>
            <a:srgbClr val="F26B43"/>
          </p15:clr>
        </p15:guide>
        <p15:guide id="1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Knights_of_Columbus"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s://catholicfaithsharing.blogspot.com/2013/08/importance-of-rosary.html" TargetMode="External"/><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Knights_of_Columbus"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Knights_of_Columbus"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hyperlink" Target="https://en.wikipedia.org/wiki/Knights_of_Columbu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hyperlink" Target="https://en.wikipedia.org/wiki/Knights_of_Columbu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Knights_of_Columbus"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en.wikipedia.org/wiki/Knights_of_Columbus" TargetMode="External"/><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Knights_of_Columbus"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mailto:j.hundiak@mikofc.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g.kolbicz@mikofc.org"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www.mikofc.org/"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freepngimg.com/png/29107-christian-cross-transparent" TargetMode="Externa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Knights_of_Columbus"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C9FFB-AE4B-9633-282B-79D757CA18A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93EEC59-8E36-CBC5-8257-66427CA9795A}"/>
              </a:ext>
            </a:extLst>
          </p:cNvPr>
          <p:cNvSpPr/>
          <p:nvPr/>
        </p:nvSpPr>
        <p:spPr>
          <a:xfrm>
            <a:off x="6019800" y="2718137"/>
            <a:ext cx="5638800" cy="1569660"/>
          </a:xfrm>
          <a:prstGeom prst="rect">
            <a:avLst/>
          </a:prstGeom>
        </p:spPr>
        <p:txBody>
          <a:bodyPr wrap="square">
            <a:spAutoFit/>
          </a:bodyPr>
          <a:lstStyle/>
          <a:p>
            <a:pPr algn="ctr">
              <a:tabLst>
                <a:tab pos="1600200" algn="ctr"/>
                <a:tab pos="5543550" algn="ctr"/>
              </a:tabLst>
            </a:pPr>
            <a:r>
              <a:rPr lang="en-US" sz="36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2025 Winter Diocesan Meeting</a:t>
            </a:r>
            <a:endParaRPr lang="en-US" sz="36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algn="ctr">
              <a:tabLst>
                <a:tab pos="1600200" algn="ctr"/>
                <a:tab pos="5543550" algn="ctr"/>
              </a:tabLst>
            </a:pPr>
            <a:r>
              <a:rPr lang="en-US" sz="24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Come SOAR with Us</a:t>
            </a:r>
            <a:endParaRPr lang="en-US"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descr="Isaiah 40:31 in 2020 | Eagle pictures, Christian posters, Christian ...">
            <a:extLst>
              <a:ext uri="{FF2B5EF4-FFF2-40B4-BE49-F238E27FC236}">
                <a16:creationId xmlns:a16="http://schemas.microsoft.com/office/drawing/2014/main" id="{ECE1BCDE-764D-C648-E1C8-7713E524C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4191000" cy="6286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75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1BBA6-DAE5-F3AA-67A3-37FD41DAE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C5EB1-3652-FF59-2BA9-15D09D2E4AFC}"/>
              </a:ext>
            </a:extLst>
          </p:cNvPr>
          <p:cNvSpPr txBox="1">
            <a:spLocks/>
          </p:cNvSpPr>
          <p:nvPr/>
        </p:nvSpPr>
        <p:spPr>
          <a:xfrm>
            <a:off x="761999" y="25400"/>
            <a:ext cx="10744199" cy="5080000"/>
          </a:xfrm>
          <a:prstGeom prst="rect">
            <a:avLst/>
          </a:prstGeom>
        </p:spPr>
        <p:txBody>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r>
              <a:rPr lang="en-US" i="1" u="sng" kern="0" dirty="0"/>
              <a:t>Diaper Donation Drive Update</a:t>
            </a:r>
          </a:p>
          <a:p>
            <a:r>
              <a:rPr lang="en-US" sz="2400" b="0" i="1" kern="0" dirty="0"/>
              <a:t>Distribution of the donations were made to the following pregnancy centers:</a:t>
            </a:r>
          </a:p>
          <a:p>
            <a:endParaRPr lang="en-US" sz="2400" b="0" i="1" kern="0" dirty="0"/>
          </a:p>
          <a:p>
            <a:r>
              <a:rPr lang="en-US" sz="2400" i="1" kern="0" dirty="0"/>
              <a:t>Archdiocese of Detroit - </a:t>
            </a:r>
            <a:r>
              <a:rPr lang="en-US" sz="2400" b="0" i="1" kern="0" dirty="0"/>
              <a:t> Planned Choices, Allen Park</a:t>
            </a:r>
          </a:p>
          <a:p>
            <a:r>
              <a:rPr lang="en-US" sz="2400" i="1" kern="0" dirty="0"/>
              <a:t>Lansing Diocese - </a:t>
            </a:r>
            <a:r>
              <a:rPr lang="en-US" sz="2400" b="0" i="1" kern="0" dirty="0"/>
              <a:t> Pregnancy Center of Eaton County, Charlotte</a:t>
            </a:r>
          </a:p>
          <a:p>
            <a:r>
              <a:rPr lang="en-US" sz="2400" i="1" kern="0" dirty="0"/>
              <a:t>Saginaw Diocese – </a:t>
            </a:r>
            <a:r>
              <a:rPr lang="en-US" sz="2400" b="0" i="1" kern="0" dirty="0" err="1"/>
              <a:t>LifeClinic</a:t>
            </a:r>
            <a:r>
              <a:rPr lang="en-US" sz="2400" b="0" i="1" kern="0" dirty="0"/>
              <a:t> Community Resources, Midland</a:t>
            </a:r>
          </a:p>
          <a:p>
            <a:r>
              <a:rPr lang="en-US" sz="2400" i="1" kern="0" dirty="0"/>
              <a:t>Grand Rapids Diocese – </a:t>
            </a:r>
            <a:r>
              <a:rPr lang="en-US" sz="2400" b="0" i="1" kern="0" dirty="0"/>
              <a:t>HELP Pregnancy Aid, Grand Rapids</a:t>
            </a:r>
          </a:p>
          <a:p>
            <a:r>
              <a:rPr lang="en-US" sz="2400" i="1" kern="0" dirty="0"/>
              <a:t>Kalamazoo Diocese - </a:t>
            </a:r>
            <a:r>
              <a:rPr lang="en-US" sz="2400" b="0" i="1" kern="0" dirty="0"/>
              <a:t> Alternatives of Kalamazoo, Kalamazoo</a:t>
            </a:r>
          </a:p>
          <a:p>
            <a:r>
              <a:rPr lang="en-US" sz="2400" i="1" kern="0" dirty="0"/>
              <a:t>Gaylord Diocese - </a:t>
            </a:r>
            <a:r>
              <a:rPr lang="en-US" sz="2400" b="0" i="1" kern="0" dirty="0"/>
              <a:t> Options Pregnancy Center, Alpena</a:t>
            </a:r>
          </a:p>
          <a:p>
            <a:r>
              <a:rPr lang="en-US" sz="2400" i="1" kern="0" dirty="0"/>
              <a:t>Marquette Diocese - </a:t>
            </a:r>
            <a:r>
              <a:rPr lang="en-US" sz="2400" b="0" i="1" kern="0" dirty="0"/>
              <a:t> Pregnancy Services of Delta County, Escanaba</a:t>
            </a:r>
          </a:p>
          <a:p>
            <a:endParaRPr lang="en-US" sz="2400" b="0" i="1" kern="0" dirty="0"/>
          </a:p>
          <a:p>
            <a:r>
              <a:rPr lang="en-US" sz="2400" b="0" i="1" kern="0" dirty="0"/>
              <a:t>Thank you to those that too the time to deliver donations to our pregnancy center partners! On behalf of each diocese an ASAP application will be sent to the Supreme Council.</a:t>
            </a:r>
            <a:endParaRPr lang="en-US" sz="2400" i="1" kern="0" dirty="0"/>
          </a:p>
        </p:txBody>
      </p:sp>
      <p:sp>
        <p:nvSpPr>
          <p:cNvPr id="3" name="Subtitle 2">
            <a:extLst>
              <a:ext uri="{FF2B5EF4-FFF2-40B4-BE49-F238E27FC236}">
                <a16:creationId xmlns:a16="http://schemas.microsoft.com/office/drawing/2014/main" id="{0DC31CA2-E840-5627-A13E-CF11412D70FD}"/>
              </a:ext>
            </a:extLst>
          </p:cNvPr>
          <p:cNvSpPr txBox="1">
            <a:spLocks/>
          </p:cNvSpPr>
          <p:nvPr/>
        </p:nvSpPr>
        <p:spPr>
          <a:xfrm>
            <a:off x="685801" y="1397001"/>
            <a:ext cx="10820400" cy="4394200"/>
          </a:xfrm>
          <a:prstGeom prst="rect">
            <a:avLst/>
          </a:prstGeom>
        </p:spPr>
        <p:txBody>
          <a:bodyPr>
            <a:normAutofit/>
          </a:bodyPr>
          <a:lstStyle>
            <a:lvl1pPr marL="342900" indent="-3429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800">
                <a:solidFill>
                  <a:schemeClr val="tx1"/>
                </a:solidFill>
                <a:latin typeface="+mn-lt"/>
              </a:defRPr>
            </a:lvl2pPr>
            <a:lvl3pPr marL="11430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400">
                <a:solidFill>
                  <a:schemeClr val="tx1"/>
                </a:solidFill>
                <a:latin typeface="+mn-lt"/>
              </a:defRPr>
            </a:lvl3pPr>
            <a:lvl4pPr marL="16002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4pPr>
            <a:lvl5pPr marL="20574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pPr>
            <a:endParaRPr lang="en-US" sz="8000" b="1" kern="0" dirty="0"/>
          </a:p>
        </p:txBody>
      </p:sp>
    </p:spTree>
    <p:extLst>
      <p:ext uri="{BB962C8B-B14F-4D97-AF65-F5344CB8AC3E}">
        <p14:creationId xmlns:p14="http://schemas.microsoft.com/office/powerpoint/2010/main" val="1428411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50E5F6-1753-BBF8-BB25-8054AB883F05}"/>
              </a:ext>
            </a:extLst>
          </p:cNvPr>
          <p:cNvSpPr txBox="1">
            <a:spLocks/>
          </p:cNvSpPr>
          <p:nvPr/>
        </p:nvSpPr>
        <p:spPr bwMode="auto">
          <a:xfrm>
            <a:off x="851847" y="261728"/>
            <a:ext cx="10566400" cy="10002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1">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rPr>
              <a:t>Faith </a:t>
            </a:r>
          </a:p>
        </p:txBody>
      </p:sp>
      <p:pic>
        <p:nvPicPr>
          <p:cNvPr id="5" name="Picture 4">
            <a:extLst>
              <a:ext uri="{FF2B5EF4-FFF2-40B4-BE49-F238E27FC236}">
                <a16:creationId xmlns:a16="http://schemas.microsoft.com/office/drawing/2014/main" id="{FFB71DCD-334B-D471-28CD-57E7E551FAC3}"/>
              </a:ext>
            </a:extLst>
          </p:cNvPr>
          <p:cNvPicPr>
            <a:picLocks noChangeAspect="1"/>
          </p:cNvPicPr>
          <p:nvPr/>
        </p:nvPicPr>
        <p:blipFill>
          <a:blip r:embed="rId2"/>
          <a:stretch>
            <a:fillRect/>
          </a:stretch>
        </p:blipFill>
        <p:spPr>
          <a:xfrm>
            <a:off x="914399" y="381000"/>
            <a:ext cx="1009791" cy="1000265"/>
          </a:xfrm>
          <a:prstGeom prst="rect">
            <a:avLst/>
          </a:prstGeom>
        </p:spPr>
      </p:pic>
      <p:sp>
        <p:nvSpPr>
          <p:cNvPr id="6" name="TextBox 5">
            <a:extLst>
              <a:ext uri="{FF2B5EF4-FFF2-40B4-BE49-F238E27FC236}">
                <a16:creationId xmlns:a16="http://schemas.microsoft.com/office/drawing/2014/main" id="{CC0A2EE5-54A1-F53B-4762-809F1BD94320}"/>
              </a:ext>
            </a:extLst>
          </p:cNvPr>
          <p:cNvSpPr txBox="1"/>
          <p:nvPr/>
        </p:nvSpPr>
        <p:spPr>
          <a:xfrm>
            <a:off x="914399" y="1810572"/>
            <a:ext cx="7543801" cy="1938992"/>
          </a:xfrm>
          <a:prstGeom prst="rect">
            <a:avLst/>
          </a:prstGeom>
          <a:noFill/>
        </p:spPr>
        <p:txBody>
          <a:bodyPr wrap="square" rtlCol="0">
            <a:spAutoFit/>
          </a:bodyPr>
          <a:lstStyle/>
          <a:p>
            <a:pPr algn="just"/>
            <a:r>
              <a:rPr lang="en-US" sz="2400" dirty="0">
                <a:solidFill>
                  <a:srgbClr val="000000"/>
                </a:solidFill>
                <a:latin typeface="Trump Mediaeval"/>
              </a:rPr>
              <a:t>The Living Rosary will be held on the Lansing Capital Lawn on September 13, 2025.</a:t>
            </a:r>
          </a:p>
          <a:p>
            <a:pPr algn="just"/>
            <a:endParaRPr lang="en-US" sz="2400" dirty="0">
              <a:solidFill>
                <a:srgbClr val="000000"/>
              </a:solidFill>
              <a:latin typeface="Trump Mediaeval"/>
            </a:endParaRPr>
          </a:p>
          <a:p>
            <a:pPr algn="just"/>
            <a:r>
              <a:rPr lang="en-US" sz="2400" dirty="0">
                <a:solidFill>
                  <a:srgbClr val="000000"/>
                </a:solidFill>
                <a:latin typeface="Trump Mediaeval"/>
              </a:rPr>
              <a:t>The importance of this date is that our Holy Mother had her apparition on the 13th of the month.</a:t>
            </a:r>
          </a:p>
        </p:txBody>
      </p:sp>
      <p:sp>
        <p:nvSpPr>
          <p:cNvPr id="7" name="Title 1">
            <a:extLst>
              <a:ext uri="{FF2B5EF4-FFF2-40B4-BE49-F238E27FC236}">
                <a16:creationId xmlns:a16="http://schemas.microsoft.com/office/drawing/2014/main" id="{C16131C8-61FE-5D75-81D5-9DA50B263821}"/>
              </a:ext>
            </a:extLst>
          </p:cNvPr>
          <p:cNvSpPr txBox="1">
            <a:spLocks/>
          </p:cNvSpPr>
          <p:nvPr/>
        </p:nvSpPr>
        <p:spPr bwMode="auto">
          <a:xfrm>
            <a:off x="1839730" y="1381265"/>
            <a:ext cx="5856470" cy="3713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1">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r>
              <a:rPr lang="en-US" sz="3200" kern="0" dirty="0">
                <a:solidFill>
                  <a:srgbClr val="0070C0"/>
                </a:solidFill>
                <a:latin typeface="Trump Mediaeval"/>
              </a:rPr>
              <a:t>Living Rosary</a:t>
            </a:r>
          </a:p>
        </p:txBody>
      </p:sp>
      <p:pic>
        <p:nvPicPr>
          <p:cNvPr id="8" name="Picture 2" descr="No photo description available.">
            <a:extLst>
              <a:ext uri="{FF2B5EF4-FFF2-40B4-BE49-F238E27FC236}">
                <a16:creationId xmlns:a16="http://schemas.microsoft.com/office/drawing/2014/main" id="{4253F6BA-1FCB-2306-DB9E-AAF7C0461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047" y="3657600"/>
            <a:ext cx="5386389" cy="24907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up of a rosary">
            <a:extLst>
              <a:ext uri="{FF2B5EF4-FFF2-40B4-BE49-F238E27FC236}">
                <a16:creationId xmlns:a16="http://schemas.microsoft.com/office/drawing/2014/main" id="{828EF268-816F-A1E4-F116-921ABB20936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915401" y="1244084"/>
            <a:ext cx="2555874" cy="2394466"/>
          </a:xfrm>
          <a:prstGeom prst="rect">
            <a:avLst/>
          </a:prstGeom>
        </p:spPr>
      </p:pic>
    </p:spTree>
    <p:extLst>
      <p:ext uri="{BB962C8B-B14F-4D97-AF65-F5344CB8AC3E}">
        <p14:creationId xmlns:p14="http://schemas.microsoft.com/office/powerpoint/2010/main" val="3995751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8B4DD-9B01-63D7-9B8A-A58DADF72943}"/>
              </a:ext>
            </a:extLst>
          </p:cNvPr>
          <p:cNvSpPr>
            <a:spLocks noGrp="1"/>
          </p:cNvSpPr>
          <p:nvPr>
            <p:ph type="title"/>
          </p:nvPr>
        </p:nvSpPr>
        <p:spPr>
          <a:xfrm>
            <a:off x="660400" y="76200"/>
            <a:ext cx="10566400" cy="1143000"/>
          </a:xfrm>
        </p:spPr>
        <p:txBody>
          <a:bodyPr/>
          <a:lstStyle/>
          <a:p>
            <a:r>
              <a:rPr lang="en-US" dirty="0"/>
              <a:t>Family Programs – State-Sponsored Events</a:t>
            </a:r>
          </a:p>
        </p:txBody>
      </p:sp>
      <p:sp>
        <p:nvSpPr>
          <p:cNvPr id="3" name="Content Placeholder 2">
            <a:extLst>
              <a:ext uri="{FF2B5EF4-FFF2-40B4-BE49-F238E27FC236}">
                <a16:creationId xmlns:a16="http://schemas.microsoft.com/office/drawing/2014/main" id="{CA6C21DD-9180-2613-54F3-1821CD037F52}"/>
              </a:ext>
            </a:extLst>
          </p:cNvPr>
          <p:cNvSpPr>
            <a:spLocks noGrp="1"/>
          </p:cNvSpPr>
          <p:nvPr>
            <p:ph idx="1"/>
          </p:nvPr>
        </p:nvSpPr>
        <p:spPr/>
        <p:txBody>
          <a:bodyPr/>
          <a:lstStyle/>
          <a:p>
            <a:r>
              <a:rPr lang="en-US" sz="2800" dirty="0"/>
              <a:t>Keep Christ in Christmas Poster Contest January 31</a:t>
            </a:r>
          </a:p>
          <a:p>
            <a:pPr marL="0" indent="0">
              <a:buNone/>
            </a:pPr>
            <a:endParaRPr lang="en-US" dirty="0"/>
          </a:p>
        </p:txBody>
      </p:sp>
      <p:pic>
        <p:nvPicPr>
          <p:cNvPr id="4" name="Picture 3">
            <a:extLst>
              <a:ext uri="{FF2B5EF4-FFF2-40B4-BE49-F238E27FC236}">
                <a16:creationId xmlns:a16="http://schemas.microsoft.com/office/drawing/2014/main" id="{260D3763-6BA3-5B85-6010-CF46778598B0}"/>
              </a:ext>
            </a:extLst>
          </p:cNvPr>
          <p:cNvPicPr>
            <a:picLocks noChangeAspect="1"/>
          </p:cNvPicPr>
          <p:nvPr/>
        </p:nvPicPr>
        <p:blipFill>
          <a:blip r:embed="rId2"/>
          <a:stretch>
            <a:fillRect/>
          </a:stretch>
        </p:blipFill>
        <p:spPr>
          <a:xfrm>
            <a:off x="838200" y="2791499"/>
            <a:ext cx="3436260" cy="2184782"/>
          </a:xfrm>
          <a:prstGeom prst="rect">
            <a:avLst/>
          </a:prstGeom>
        </p:spPr>
      </p:pic>
      <p:pic>
        <p:nvPicPr>
          <p:cNvPr id="3074" name="Picture 2" descr="12 Knights of Christmas — Keep Christ in Christmas Posters">
            <a:extLst>
              <a:ext uri="{FF2B5EF4-FFF2-40B4-BE49-F238E27FC236}">
                <a16:creationId xmlns:a16="http://schemas.microsoft.com/office/drawing/2014/main" id="{87339723-AFD3-C8CA-9BE2-6CCF720153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3308" y="2796116"/>
            <a:ext cx="4253492" cy="22330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ners of Keep Christ in Christmas Art Contest announced | News |  corsicanadailysun.com">
            <a:extLst>
              <a:ext uri="{FF2B5EF4-FFF2-40B4-BE49-F238E27FC236}">
                <a16:creationId xmlns:a16="http://schemas.microsoft.com/office/drawing/2014/main" id="{582187AF-6F8E-5AC7-C8BF-1A89F7134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791499"/>
            <a:ext cx="2530909" cy="297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294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66" y="413266"/>
            <a:ext cx="10566400" cy="1143000"/>
          </a:xfrm>
        </p:spPr>
        <p:txBody>
          <a:bodyPr/>
          <a:lstStyle/>
          <a:p>
            <a:r>
              <a:rPr lang="en-US" sz="4400" kern="0" dirty="0">
                <a:effectLst/>
                <a:latin typeface="Aptos" panose="020B0004020202020204" pitchFamily="34" charset="0"/>
                <a:ea typeface="Aptos" panose="020B0004020202020204" pitchFamily="34" charset="0"/>
                <a:cs typeface="Aptos" panose="020B0004020202020204" pitchFamily="34" charset="0"/>
              </a:rPr>
              <a:t>State Spelling Bee</a:t>
            </a:r>
            <a:endParaRPr lang="en-US" u="sng" dirty="0"/>
          </a:p>
        </p:txBody>
      </p:sp>
      <p:sp>
        <p:nvSpPr>
          <p:cNvPr id="7" name="Rectangle 5"/>
          <p:cNvSpPr>
            <a:spLocks noChangeArrowheads="1"/>
          </p:cNvSpPr>
          <p:nvPr/>
        </p:nvSpPr>
        <p:spPr bwMode="auto">
          <a:xfrm>
            <a:off x="600363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hangingPunct="0"/>
            <a:endParaRPr lang="en-US" altLang="en-US">
              <a:solidFill>
                <a:srgbClr val="000000"/>
              </a:solidFill>
              <a:latin typeface="Arial" panose="020B0604020202020204" pitchFamily="34" charset="0"/>
            </a:endParaRPr>
          </a:p>
        </p:txBody>
      </p:sp>
      <p:sp>
        <p:nvSpPr>
          <p:cNvPr id="4" name="TextBox 3">
            <a:extLst>
              <a:ext uri="{FF2B5EF4-FFF2-40B4-BE49-F238E27FC236}">
                <a16:creationId xmlns:a16="http://schemas.microsoft.com/office/drawing/2014/main" id="{C3B64389-6234-2599-E5D0-A70D64DCDA94}"/>
              </a:ext>
            </a:extLst>
          </p:cNvPr>
          <p:cNvSpPr txBox="1"/>
          <p:nvPr/>
        </p:nvSpPr>
        <p:spPr>
          <a:xfrm>
            <a:off x="4038600" y="2590800"/>
            <a:ext cx="6858000" cy="923330"/>
          </a:xfrm>
          <a:prstGeom prst="rect">
            <a:avLst/>
          </a:prstGeom>
          <a:noFill/>
        </p:spPr>
        <p:txBody>
          <a:bodyPr wrap="square">
            <a:spAutoFit/>
          </a:bodyPr>
          <a:lstStyle/>
          <a:p>
            <a:r>
              <a:rPr lang="en-US" sz="1800" kern="0" dirty="0">
                <a:effectLst/>
                <a:latin typeface="Aptos" panose="020B0004020202020204" pitchFamily="34" charset="0"/>
                <a:ea typeface="Aptos" panose="020B0004020202020204" pitchFamily="34" charset="0"/>
                <a:cs typeface="Aptos" panose="020B0004020202020204" pitchFamily="34" charset="0"/>
              </a:rPr>
              <a:t>Saturday, March 1, 2025</a:t>
            </a:r>
            <a:br>
              <a:rPr lang="en-US" sz="1800" kern="0" dirty="0">
                <a:effectLst/>
                <a:latin typeface="Aptos" panose="020B0004020202020204" pitchFamily="34" charset="0"/>
                <a:ea typeface="Aptos" panose="020B0004020202020204" pitchFamily="34" charset="0"/>
                <a:cs typeface="Aptos" panose="020B0004020202020204" pitchFamily="34" charset="0"/>
              </a:rPr>
            </a:br>
            <a:r>
              <a:rPr lang="en-US" sz="1800" kern="0" dirty="0">
                <a:effectLst/>
                <a:latin typeface="Aptos" panose="020B0004020202020204" pitchFamily="34" charset="0"/>
                <a:ea typeface="Aptos" panose="020B0004020202020204" pitchFamily="34" charset="0"/>
                <a:cs typeface="Aptos" panose="020B0004020202020204" pitchFamily="34" charset="0"/>
              </a:rPr>
              <a:t>Registration: 12PM, Competition: 1PM</a:t>
            </a:r>
            <a:br>
              <a:rPr lang="en-US" sz="1800" kern="0" dirty="0">
                <a:effectLst/>
                <a:latin typeface="Aptos" panose="020B0004020202020204" pitchFamily="34" charset="0"/>
                <a:ea typeface="Aptos" panose="020B0004020202020204" pitchFamily="34" charset="0"/>
                <a:cs typeface="Aptos" panose="020B0004020202020204" pitchFamily="34" charset="0"/>
              </a:rPr>
            </a:br>
            <a:r>
              <a:rPr lang="en-US" sz="1800" kern="0" dirty="0">
                <a:effectLst/>
                <a:latin typeface="Aptos" panose="020B0004020202020204" pitchFamily="34" charset="0"/>
                <a:ea typeface="Aptos" panose="020B0004020202020204" pitchFamily="34" charset="0"/>
                <a:cs typeface="Aptos" panose="020B0004020202020204" pitchFamily="34" charset="0"/>
              </a:rPr>
              <a:t>Fr. Van Rooy #2740, 1021 Woodside Ave, Essexville, MI 48732</a:t>
            </a:r>
            <a:endParaRPr lang="en-US" dirty="0"/>
          </a:p>
        </p:txBody>
      </p:sp>
      <p:pic>
        <p:nvPicPr>
          <p:cNvPr id="6" name="Picture 5">
            <a:extLst>
              <a:ext uri="{FF2B5EF4-FFF2-40B4-BE49-F238E27FC236}">
                <a16:creationId xmlns:a16="http://schemas.microsoft.com/office/drawing/2014/main" id="{11EB2BC7-0D9E-78EC-576B-6B8F23ED07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0877" y="2162264"/>
            <a:ext cx="2478795" cy="1905000"/>
          </a:xfrm>
          <a:prstGeom prst="rect">
            <a:avLst/>
          </a:prstGeom>
        </p:spPr>
      </p:pic>
    </p:spTree>
    <p:extLst>
      <p:ext uri="{BB962C8B-B14F-4D97-AF65-F5344CB8AC3E}">
        <p14:creationId xmlns:p14="http://schemas.microsoft.com/office/powerpoint/2010/main" val="280554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66" y="413266"/>
            <a:ext cx="10566400" cy="1143000"/>
          </a:xfrm>
        </p:spPr>
        <p:txBody>
          <a:bodyPr/>
          <a:lstStyle/>
          <a:p>
            <a:r>
              <a:rPr lang="en-US" sz="4400" kern="0" dirty="0">
                <a:effectLst/>
                <a:latin typeface="Aptos" panose="020B0004020202020204" pitchFamily="34" charset="0"/>
                <a:ea typeface="Aptos" panose="020B0004020202020204" pitchFamily="34" charset="0"/>
                <a:cs typeface="Aptos" panose="020B0004020202020204" pitchFamily="34" charset="0"/>
              </a:rPr>
              <a:t>State Free Throw Championship</a:t>
            </a:r>
            <a:endParaRPr lang="en-US" u="sng" dirty="0"/>
          </a:p>
        </p:txBody>
      </p:sp>
      <p:sp>
        <p:nvSpPr>
          <p:cNvPr id="7" name="Rectangle 5"/>
          <p:cNvSpPr>
            <a:spLocks noChangeArrowheads="1"/>
          </p:cNvSpPr>
          <p:nvPr/>
        </p:nvSpPr>
        <p:spPr bwMode="auto">
          <a:xfrm>
            <a:off x="600363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hangingPunct="0"/>
            <a:endParaRPr lang="en-US" altLang="en-US">
              <a:solidFill>
                <a:srgbClr val="000000"/>
              </a:solidFill>
              <a:latin typeface="Arial" panose="020B0604020202020204" pitchFamily="34" charset="0"/>
            </a:endParaRPr>
          </a:p>
        </p:txBody>
      </p:sp>
      <p:sp>
        <p:nvSpPr>
          <p:cNvPr id="4" name="TextBox 3">
            <a:extLst>
              <a:ext uri="{FF2B5EF4-FFF2-40B4-BE49-F238E27FC236}">
                <a16:creationId xmlns:a16="http://schemas.microsoft.com/office/drawing/2014/main" id="{C3B64389-6234-2599-E5D0-A70D64DCDA94}"/>
              </a:ext>
            </a:extLst>
          </p:cNvPr>
          <p:cNvSpPr txBox="1"/>
          <p:nvPr/>
        </p:nvSpPr>
        <p:spPr>
          <a:xfrm>
            <a:off x="4038600" y="2590800"/>
            <a:ext cx="6629400" cy="923330"/>
          </a:xfrm>
          <a:prstGeom prst="rect">
            <a:avLst/>
          </a:prstGeom>
          <a:noFill/>
        </p:spPr>
        <p:txBody>
          <a:bodyPr wrap="square">
            <a:spAutoFit/>
          </a:bodyPr>
          <a:lstStyle/>
          <a:p>
            <a:r>
              <a:rPr lang="en-US" sz="1800" kern="0" dirty="0">
                <a:effectLst/>
                <a:latin typeface="Aptos" panose="020B0004020202020204" pitchFamily="34" charset="0"/>
                <a:ea typeface="Aptos" panose="020B0004020202020204" pitchFamily="34" charset="0"/>
                <a:cs typeface="Aptos" panose="020B0004020202020204" pitchFamily="34" charset="0"/>
              </a:rPr>
              <a:t>Sunday, March 16, 2025</a:t>
            </a:r>
            <a:br>
              <a:rPr lang="en-US" sz="1800" kern="0" dirty="0">
                <a:effectLst/>
                <a:latin typeface="Aptos" panose="020B0004020202020204" pitchFamily="34" charset="0"/>
                <a:ea typeface="Aptos" panose="020B0004020202020204" pitchFamily="34" charset="0"/>
                <a:cs typeface="Aptos" panose="020B0004020202020204" pitchFamily="34" charset="0"/>
              </a:rPr>
            </a:br>
            <a:r>
              <a:rPr lang="en-US" sz="1800" kern="0" dirty="0">
                <a:effectLst/>
                <a:latin typeface="Aptos" panose="020B0004020202020204" pitchFamily="34" charset="0"/>
                <a:ea typeface="Aptos" panose="020B0004020202020204" pitchFamily="34" charset="0"/>
                <a:cs typeface="Aptos" panose="020B0004020202020204" pitchFamily="34" charset="0"/>
              </a:rPr>
              <a:t>Registration: 12PM, Competition: 1PM</a:t>
            </a:r>
            <a:br>
              <a:rPr lang="en-US" sz="1800" kern="0" dirty="0">
                <a:effectLst/>
                <a:latin typeface="Aptos" panose="020B0004020202020204" pitchFamily="34" charset="0"/>
                <a:ea typeface="Aptos" panose="020B0004020202020204" pitchFamily="34" charset="0"/>
                <a:cs typeface="Aptos" panose="020B0004020202020204" pitchFamily="34" charset="0"/>
              </a:rPr>
            </a:br>
            <a:r>
              <a:rPr lang="en-US" sz="1800" kern="0" dirty="0">
                <a:effectLst/>
                <a:latin typeface="Aptos" panose="020B0004020202020204" pitchFamily="34" charset="0"/>
                <a:ea typeface="Aptos" panose="020B0004020202020204" pitchFamily="34" charset="0"/>
                <a:cs typeface="Aptos" panose="020B0004020202020204" pitchFamily="34" charset="0"/>
              </a:rPr>
              <a:t>Sacred Heart Parish, 302 South Kinney, Mt. Pleasant, MI 48858</a:t>
            </a:r>
            <a:endParaRPr lang="en-US" dirty="0"/>
          </a:p>
        </p:txBody>
      </p:sp>
      <p:pic>
        <p:nvPicPr>
          <p:cNvPr id="6" name="Picture 5">
            <a:extLst>
              <a:ext uri="{FF2B5EF4-FFF2-40B4-BE49-F238E27FC236}">
                <a16:creationId xmlns:a16="http://schemas.microsoft.com/office/drawing/2014/main" id="{11EB2BC7-0D9E-78EC-576B-6B8F23ED07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3108" y="2162264"/>
            <a:ext cx="2074333" cy="1905000"/>
          </a:xfrm>
          <a:prstGeom prst="rect">
            <a:avLst/>
          </a:prstGeom>
        </p:spPr>
      </p:pic>
    </p:spTree>
    <p:extLst>
      <p:ext uri="{BB962C8B-B14F-4D97-AF65-F5344CB8AC3E}">
        <p14:creationId xmlns:p14="http://schemas.microsoft.com/office/powerpoint/2010/main" val="35400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706E5-CCAC-A691-9E57-F6A869798D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E3104-50D9-6B57-E57C-5D3E4EC63FA8}"/>
              </a:ext>
            </a:extLst>
          </p:cNvPr>
          <p:cNvSpPr txBox="1">
            <a:spLocks/>
          </p:cNvSpPr>
          <p:nvPr/>
        </p:nvSpPr>
        <p:spPr>
          <a:xfrm>
            <a:off x="761999" y="25400"/>
            <a:ext cx="10744199" cy="5080000"/>
          </a:xfrm>
          <a:prstGeom prst="rect">
            <a:avLst/>
          </a:prstGeom>
        </p:spPr>
        <p:txBody>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r>
              <a:rPr lang="en-US" i="1" u="sng" kern="0" dirty="0"/>
              <a:t>Holy Cross Services Update</a:t>
            </a:r>
          </a:p>
          <a:p>
            <a:pPr algn="l"/>
            <a:endParaRPr lang="en-US" sz="2400" b="0" i="0" dirty="0">
              <a:solidFill>
                <a:srgbClr val="222222"/>
              </a:solidFill>
              <a:effectLst/>
              <a:latin typeface="Arial" panose="020B0604020202020204" pitchFamily="34" charset="0"/>
            </a:endParaRPr>
          </a:p>
          <a:p>
            <a:pPr algn="l"/>
            <a:endParaRPr lang="en-US" sz="2400" b="0" dirty="0">
              <a:solidFill>
                <a:srgbClr val="222222"/>
              </a:solidFill>
              <a:latin typeface="Arial" panose="020B0604020202020204" pitchFamily="34" charset="0"/>
            </a:endParaRPr>
          </a:p>
          <a:p>
            <a:pPr algn="l"/>
            <a:r>
              <a:rPr lang="en-US" sz="2400" b="0" i="0" dirty="0">
                <a:solidFill>
                  <a:srgbClr val="222222"/>
                </a:solidFill>
                <a:effectLst/>
                <a:latin typeface="Arial" panose="020B0604020202020204" pitchFamily="34" charset="0"/>
              </a:rPr>
              <a:t>Happy to report the following summary of items donated and collected from the Knights of Columbus for Holy Cross Services on Saturday, Dec 14, 2024, across the state of Michigan:</a:t>
            </a:r>
            <a:br>
              <a:rPr lang="en-US" sz="2400" b="0" i="0" dirty="0">
                <a:solidFill>
                  <a:srgbClr val="222222"/>
                </a:solidFill>
                <a:effectLst/>
                <a:latin typeface="Arial" panose="020B0604020202020204" pitchFamily="34" charset="0"/>
              </a:rPr>
            </a:br>
            <a:endParaRPr lang="en-US" sz="2400" b="0" i="0" dirty="0">
              <a:solidFill>
                <a:srgbClr val="222222"/>
              </a:solidFill>
              <a:effectLst/>
              <a:latin typeface="Arial" panose="020B0604020202020204" pitchFamily="34" charset="0"/>
            </a:endParaRPr>
          </a:p>
          <a:p>
            <a:pPr algn="l"/>
            <a:r>
              <a:rPr lang="en-US" sz="2400" b="0" i="0" dirty="0">
                <a:solidFill>
                  <a:srgbClr val="222222"/>
                </a:solidFill>
                <a:effectLst/>
                <a:latin typeface="Arial" panose="020B0604020202020204" pitchFamily="34" charset="0"/>
              </a:rPr>
              <a:t>$5,565 in gift cards</a:t>
            </a:r>
          </a:p>
          <a:p>
            <a:pPr algn="l"/>
            <a:r>
              <a:rPr lang="en-US" sz="2400" b="0" i="0" dirty="0">
                <a:solidFill>
                  <a:srgbClr val="222222"/>
                </a:solidFill>
                <a:effectLst/>
                <a:latin typeface="Arial" panose="020B0604020202020204" pitchFamily="34" charset="0"/>
              </a:rPr>
              <a:t>$275 in cash and checks</a:t>
            </a:r>
          </a:p>
          <a:p>
            <a:pPr algn="l"/>
            <a:r>
              <a:rPr lang="en-US" sz="2400" b="0" i="0" dirty="0">
                <a:solidFill>
                  <a:srgbClr val="222222"/>
                </a:solidFill>
                <a:effectLst/>
                <a:latin typeface="Arial" panose="020B0604020202020204" pitchFamily="34" charset="0"/>
              </a:rPr>
              <a:t>1,230 sweatshirts</a:t>
            </a:r>
          </a:p>
          <a:p>
            <a:pPr algn="l"/>
            <a:r>
              <a:rPr lang="en-US" sz="2400" b="0" i="0" dirty="0">
                <a:solidFill>
                  <a:srgbClr val="222222"/>
                </a:solidFill>
                <a:effectLst/>
                <a:latin typeface="Arial" panose="020B0604020202020204" pitchFamily="34" charset="0"/>
              </a:rPr>
              <a:t>32 toiletries baskets</a:t>
            </a:r>
          </a:p>
          <a:p>
            <a:pPr algn="l"/>
            <a:r>
              <a:rPr lang="en-US" sz="2400" b="0" i="0" dirty="0">
                <a:solidFill>
                  <a:srgbClr val="222222"/>
                </a:solidFill>
                <a:effectLst/>
                <a:latin typeface="Arial" panose="020B0604020202020204" pitchFamily="34" charset="0"/>
              </a:rPr>
              <a:t>Assortment of socks, hats, gloves, blankets, pajamas, underwear </a:t>
            </a:r>
          </a:p>
          <a:p>
            <a:pPr algn="l"/>
            <a:br>
              <a:rPr lang="en-US" sz="2400" b="0" i="0" dirty="0">
                <a:solidFill>
                  <a:srgbClr val="222222"/>
                </a:solidFill>
                <a:effectLst/>
                <a:latin typeface="Arial" panose="020B0604020202020204" pitchFamily="34" charset="0"/>
              </a:rPr>
            </a:br>
            <a:endParaRPr lang="en-US" sz="2400" b="0" i="0" dirty="0">
              <a:solidFill>
                <a:srgbClr val="222222"/>
              </a:solidFill>
              <a:effectLst/>
              <a:latin typeface="Arial" panose="020B0604020202020204" pitchFamily="34" charset="0"/>
            </a:endParaRPr>
          </a:p>
          <a:p>
            <a:endParaRPr lang="en-US" i="1" u="sng" kern="0" dirty="0"/>
          </a:p>
        </p:txBody>
      </p:sp>
      <p:sp>
        <p:nvSpPr>
          <p:cNvPr id="3" name="Subtitle 2">
            <a:extLst>
              <a:ext uri="{FF2B5EF4-FFF2-40B4-BE49-F238E27FC236}">
                <a16:creationId xmlns:a16="http://schemas.microsoft.com/office/drawing/2014/main" id="{84568370-7CF1-1BA4-1CAD-30523B31DE2D}"/>
              </a:ext>
            </a:extLst>
          </p:cNvPr>
          <p:cNvSpPr txBox="1">
            <a:spLocks/>
          </p:cNvSpPr>
          <p:nvPr/>
        </p:nvSpPr>
        <p:spPr>
          <a:xfrm>
            <a:off x="685801" y="1397001"/>
            <a:ext cx="10820400" cy="4394200"/>
          </a:xfrm>
          <a:prstGeom prst="rect">
            <a:avLst/>
          </a:prstGeom>
        </p:spPr>
        <p:txBody>
          <a:bodyPr>
            <a:normAutofit/>
          </a:bodyPr>
          <a:lstStyle>
            <a:lvl1pPr marL="342900" indent="-3429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800">
                <a:solidFill>
                  <a:schemeClr val="tx1"/>
                </a:solidFill>
                <a:latin typeface="+mn-lt"/>
              </a:defRPr>
            </a:lvl2pPr>
            <a:lvl3pPr marL="11430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400">
                <a:solidFill>
                  <a:schemeClr val="tx1"/>
                </a:solidFill>
                <a:latin typeface="+mn-lt"/>
              </a:defRPr>
            </a:lvl3pPr>
            <a:lvl4pPr marL="16002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4pPr>
            <a:lvl5pPr marL="20574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pPr>
            <a:endParaRPr lang="en-US" sz="8000" b="1" kern="0" dirty="0"/>
          </a:p>
        </p:txBody>
      </p:sp>
    </p:spTree>
    <p:extLst>
      <p:ext uri="{BB962C8B-B14F-4D97-AF65-F5344CB8AC3E}">
        <p14:creationId xmlns:p14="http://schemas.microsoft.com/office/powerpoint/2010/main" val="1679780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E067C2-863B-B72C-5923-5DF412C7BFAB}"/>
              </a:ext>
            </a:extLst>
          </p:cNvPr>
          <p:cNvSpPr txBox="1">
            <a:spLocks/>
          </p:cNvSpPr>
          <p:nvPr/>
        </p:nvSpPr>
        <p:spPr bwMode="auto">
          <a:xfrm>
            <a:off x="812800" y="243089"/>
            <a:ext cx="10566400" cy="10002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1">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rPr>
              <a:t>Faith </a:t>
            </a:r>
          </a:p>
        </p:txBody>
      </p:sp>
      <p:pic>
        <p:nvPicPr>
          <p:cNvPr id="5" name="Picture 4">
            <a:extLst>
              <a:ext uri="{FF2B5EF4-FFF2-40B4-BE49-F238E27FC236}">
                <a16:creationId xmlns:a16="http://schemas.microsoft.com/office/drawing/2014/main" id="{AD5E229F-6E8C-1FF6-55A7-9969F119D747}"/>
              </a:ext>
            </a:extLst>
          </p:cNvPr>
          <p:cNvPicPr>
            <a:picLocks noChangeAspect="1"/>
          </p:cNvPicPr>
          <p:nvPr/>
        </p:nvPicPr>
        <p:blipFill>
          <a:blip r:embed="rId2"/>
          <a:stretch>
            <a:fillRect/>
          </a:stretch>
        </p:blipFill>
        <p:spPr>
          <a:xfrm>
            <a:off x="914399" y="381000"/>
            <a:ext cx="1009791" cy="1000265"/>
          </a:xfrm>
          <a:prstGeom prst="rect">
            <a:avLst/>
          </a:prstGeom>
        </p:spPr>
      </p:pic>
      <p:sp>
        <p:nvSpPr>
          <p:cNvPr id="6" name="TextBox 5">
            <a:extLst>
              <a:ext uri="{FF2B5EF4-FFF2-40B4-BE49-F238E27FC236}">
                <a16:creationId xmlns:a16="http://schemas.microsoft.com/office/drawing/2014/main" id="{F37774B0-C2BA-1EFD-1C73-8B021A3CDFFF}"/>
              </a:ext>
            </a:extLst>
          </p:cNvPr>
          <p:cNvSpPr txBox="1"/>
          <p:nvPr/>
        </p:nvSpPr>
        <p:spPr>
          <a:xfrm>
            <a:off x="914399" y="1810572"/>
            <a:ext cx="7543801" cy="3108543"/>
          </a:xfrm>
          <a:prstGeom prst="rect">
            <a:avLst/>
          </a:prstGeom>
          <a:noFill/>
        </p:spPr>
        <p:txBody>
          <a:bodyPr wrap="square" rtlCol="0">
            <a:spAutoFit/>
          </a:bodyPr>
          <a:lstStyle/>
          <a:p>
            <a:pPr algn="just"/>
            <a:r>
              <a:rPr lang="en-US" sz="2800" dirty="0">
                <a:solidFill>
                  <a:srgbClr val="000000"/>
                </a:solidFill>
                <a:latin typeface="Trump Mediaeval"/>
              </a:rPr>
              <a:t>Sacred Heart of Jesus</a:t>
            </a:r>
          </a:p>
          <a:p>
            <a:pPr marL="457200" indent="-457200" algn="just">
              <a:buFontTx/>
              <a:buChar char="-"/>
            </a:pPr>
            <a:r>
              <a:rPr lang="en-US" sz="2800" dirty="0">
                <a:solidFill>
                  <a:srgbClr val="000000"/>
                </a:solidFill>
                <a:latin typeface="Trump Mediaeval"/>
              </a:rPr>
              <a:t>To be delivered to each SDRR in each Diocese/Archdiocese January 2025</a:t>
            </a:r>
          </a:p>
          <a:p>
            <a:pPr marL="457200" indent="-457200" algn="just">
              <a:buFontTx/>
              <a:buChar char="-"/>
            </a:pPr>
            <a:r>
              <a:rPr lang="en-US" sz="2800" dirty="0">
                <a:solidFill>
                  <a:srgbClr val="000000"/>
                </a:solidFill>
                <a:latin typeface="Trump Mediaeval"/>
              </a:rPr>
              <a:t>Runs through Fraternal Year 2026 – 2027</a:t>
            </a:r>
          </a:p>
          <a:p>
            <a:pPr marL="457200" indent="-457200" algn="just">
              <a:buFontTx/>
              <a:buChar char="-"/>
            </a:pPr>
            <a:r>
              <a:rPr lang="en-US" sz="2800" dirty="0">
                <a:solidFill>
                  <a:srgbClr val="000000"/>
                </a:solidFill>
                <a:latin typeface="Trump Mediaeval"/>
              </a:rPr>
              <a:t>Each District Deputy will be responsible to work with the SDRR and other District Deputies to schedule and handoff Icon to each parish.</a:t>
            </a:r>
          </a:p>
        </p:txBody>
      </p:sp>
      <p:sp>
        <p:nvSpPr>
          <p:cNvPr id="7" name="Title 1">
            <a:extLst>
              <a:ext uri="{FF2B5EF4-FFF2-40B4-BE49-F238E27FC236}">
                <a16:creationId xmlns:a16="http://schemas.microsoft.com/office/drawing/2014/main" id="{C90ACDA7-A64C-8E3C-9D77-3718BD59D8E7}"/>
              </a:ext>
            </a:extLst>
          </p:cNvPr>
          <p:cNvSpPr txBox="1">
            <a:spLocks/>
          </p:cNvSpPr>
          <p:nvPr/>
        </p:nvSpPr>
        <p:spPr bwMode="auto">
          <a:xfrm>
            <a:off x="1839730" y="1381265"/>
            <a:ext cx="4780410" cy="3713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1">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r>
              <a:rPr lang="en-US" sz="3200" kern="0" dirty="0">
                <a:solidFill>
                  <a:srgbClr val="0070C0"/>
                </a:solidFill>
                <a:latin typeface="Trump Mediaeval"/>
              </a:rPr>
              <a:t>Pilgrim Icon</a:t>
            </a:r>
          </a:p>
        </p:txBody>
      </p:sp>
      <p:pic>
        <p:nvPicPr>
          <p:cNvPr id="8" name="Picture 7">
            <a:extLst>
              <a:ext uri="{FF2B5EF4-FFF2-40B4-BE49-F238E27FC236}">
                <a16:creationId xmlns:a16="http://schemas.microsoft.com/office/drawing/2014/main" id="{70E3FD17-FE21-E270-3788-C0A3BCF05185}"/>
              </a:ext>
            </a:extLst>
          </p:cNvPr>
          <p:cNvPicPr>
            <a:picLocks noChangeAspect="1"/>
          </p:cNvPicPr>
          <p:nvPr/>
        </p:nvPicPr>
        <p:blipFill>
          <a:blip r:embed="rId3"/>
          <a:stretch>
            <a:fillRect/>
          </a:stretch>
        </p:blipFill>
        <p:spPr>
          <a:xfrm>
            <a:off x="8686800" y="1905000"/>
            <a:ext cx="2714215" cy="3471933"/>
          </a:xfrm>
          <a:prstGeom prst="rect">
            <a:avLst/>
          </a:prstGeom>
        </p:spPr>
      </p:pic>
    </p:spTree>
    <p:extLst>
      <p:ext uri="{BB962C8B-B14F-4D97-AF65-F5344CB8AC3E}">
        <p14:creationId xmlns:p14="http://schemas.microsoft.com/office/powerpoint/2010/main" val="4065797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9800" y="2718137"/>
            <a:ext cx="5638800" cy="1569660"/>
          </a:xfrm>
          <a:prstGeom prst="rect">
            <a:avLst/>
          </a:prstGeom>
        </p:spPr>
        <p:txBody>
          <a:bodyPr wrap="square">
            <a:spAutoFit/>
          </a:bodyPr>
          <a:lstStyle/>
          <a:p>
            <a:pPr algn="ctr">
              <a:tabLst>
                <a:tab pos="1600200" algn="ctr"/>
                <a:tab pos="5543550" algn="ctr"/>
              </a:tabLst>
            </a:pPr>
            <a:r>
              <a:rPr lang="en-US" sz="36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2025 Winter Diocesan Meeting</a:t>
            </a:r>
            <a:endParaRPr lang="en-US" sz="36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algn="ctr">
              <a:tabLst>
                <a:tab pos="1600200" algn="ctr"/>
                <a:tab pos="5543550" algn="ctr"/>
              </a:tabLst>
            </a:pPr>
            <a:r>
              <a:rPr lang="en-US" sz="24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Come SOAR with Us</a:t>
            </a:r>
            <a:endParaRPr lang="en-US"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descr="Isaiah 40:31 in 2020 | Eagle pictures, Christian posters, Christian ...">
            <a:extLst>
              <a:ext uri="{FF2B5EF4-FFF2-40B4-BE49-F238E27FC236}">
                <a16:creationId xmlns:a16="http://schemas.microsoft.com/office/drawing/2014/main" id="{45016BF8-6926-6ED5-AE33-6F07D6CBE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4191000" cy="6286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91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85DE-EC42-4761-05A2-4E6B2CCC62C3}"/>
              </a:ext>
            </a:extLst>
          </p:cNvPr>
          <p:cNvSpPr>
            <a:spLocks noGrp="1"/>
          </p:cNvSpPr>
          <p:nvPr>
            <p:ph type="title"/>
          </p:nvPr>
        </p:nvSpPr>
        <p:spPr>
          <a:xfrm>
            <a:off x="812800" y="1981200"/>
            <a:ext cx="10566400" cy="1905000"/>
          </a:xfrm>
        </p:spPr>
        <p:txBody>
          <a:bodyPr/>
          <a:lstStyle/>
          <a:p>
            <a:r>
              <a:rPr lang="en-US" dirty="0"/>
              <a:t>Call to Order</a:t>
            </a:r>
            <a:br>
              <a:rPr lang="en-US" dirty="0"/>
            </a:br>
            <a:br>
              <a:rPr lang="en-US" dirty="0"/>
            </a:br>
            <a:br>
              <a:rPr lang="en-US" dirty="0"/>
            </a:br>
            <a:r>
              <a:rPr lang="en-US" dirty="0"/>
              <a:t>Joel Kendzorski</a:t>
            </a:r>
            <a:br>
              <a:rPr lang="en-US" dirty="0"/>
            </a:br>
            <a:r>
              <a:rPr lang="en-US" dirty="0"/>
              <a:t>State Warden</a:t>
            </a:r>
            <a:br>
              <a:rPr lang="en-US" dirty="0"/>
            </a:br>
            <a:br>
              <a:rPr lang="en-US" dirty="0"/>
            </a:br>
            <a:endParaRPr lang="en-US" dirty="0"/>
          </a:p>
        </p:txBody>
      </p:sp>
    </p:spTree>
    <p:extLst>
      <p:ext uri="{BB962C8B-B14F-4D97-AF65-F5344CB8AC3E}">
        <p14:creationId xmlns:p14="http://schemas.microsoft.com/office/powerpoint/2010/main" val="2830904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93EAA-0693-E092-B84D-C1FDA796BC83}"/>
              </a:ext>
            </a:extLst>
          </p:cNvPr>
          <p:cNvSpPr>
            <a:spLocks noGrp="1"/>
          </p:cNvSpPr>
          <p:nvPr>
            <p:ph type="title"/>
          </p:nvPr>
        </p:nvSpPr>
        <p:spPr>
          <a:xfrm>
            <a:off x="609600" y="1981200"/>
            <a:ext cx="4157133" cy="1619250"/>
          </a:xfrm>
        </p:spPr>
        <p:txBody>
          <a:bodyPr wrap="square" anchor="b">
            <a:noAutofit/>
          </a:bodyPr>
          <a:lstStyle/>
          <a:p>
            <a:pPr algn="ctr"/>
            <a:r>
              <a:rPr lang="en-US" sz="4800" dirty="0">
                <a:effectLst>
                  <a:outerShdw blurRad="38100" dist="38100" dir="2700000" algn="tl">
                    <a:srgbClr val="000000">
                      <a:alpha val="43137"/>
                    </a:srgbClr>
                  </a:outerShdw>
                </a:effectLst>
              </a:rPr>
              <a:t>Pledge</a:t>
            </a:r>
            <a:r>
              <a:rPr lang="en-US" sz="4400" dirty="0">
                <a:effectLst>
                  <a:outerShdw blurRad="38100" dist="38100" dir="2700000" algn="tl">
                    <a:srgbClr val="000000">
                      <a:alpha val="43137"/>
                    </a:srgbClr>
                  </a:outerShdw>
                </a:effectLst>
              </a:rPr>
              <a:t> of </a:t>
            </a:r>
            <a:r>
              <a:rPr lang="en-US" sz="4800" dirty="0">
                <a:effectLst>
                  <a:outerShdw blurRad="38100" dist="38100" dir="2700000" algn="tl">
                    <a:srgbClr val="000000">
                      <a:alpha val="43137"/>
                    </a:srgbClr>
                  </a:outerShdw>
                </a:effectLst>
              </a:rPr>
              <a:t>Allegiance</a:t>
            </a:r>
            <a:endParaRPr lang="en-US" sz="4400" dirty="0">
              <a:effectLst>
                <a:outerShdw blurRad="38100" dist="38100" dir="2700000" algn="tl">
                  <a:srgbClr val="000000">
                    <a:alpha val="43137"/>
                  </a:srgbClr>
                </a:outerShdw>
              </a:effectLst>
            </a:endParaRPr>
          </a:p>
        </p:txBody>
      </p:sp>
      <p:pic>
        <p:nvPicPr>
          <p:cNvPr id="1026" name="Picture 2" descr="Amazon.com : American Flag 10x15 Outdoor - USA Nylon US Flags with  Embroidered Stars, Stitched Stripes and Brass Grommets : Patio, Lawn &amp;  Garden">
            <a:extLst>
              <a:ext uri="{FF2B5EF4-FFF2-40B4-BE49-F238E27FC236}">
                <a16:creationId xmlns:a16="http://schemas.microsoft.com/office/drawing/2014/main" id="{02E1B6D6-22B6-781F-B406-1D03DFAF829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642" r="11138"/>
          <a:stretch/>
        </p:blipFill>
        <p:spPr bwMode="auto">
          <a:xfrm>
            <a:off x="4766733" y="273051"/>
            <a:ext cx="6815667" cy="5853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656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33A4E-1C17-623A-FF83-05324FE4F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9CCE4-AF46-747E-9AAB-98086B7032D3}"/>
              </a:ext>
            </a:extLst>
          </p:cNvPr>
          <p:cNvSpPr txBox="1">
            <a:spLocks/>
          </p:cNvSpPr>
          <p:nvPr/>
        </p:nvSpPr>
        <p:spPr>
          <a:xfrm>
            <a:off x="1524000" y="25401"/>
            <a:ext cx="9144000" cy="1371600"/>
          </a:xfrm>
          <a:prstGeom prst="rect">
            <a:avLst/>
          </a:prstGeom>
        </p:spPr>
        <p:txBody>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r>
              <a:rPr lang="en-US" i="1" u="sng" kern="0" dirty="0"/>
              <a:t>Seminarian Support</a:t>
            </a:r>
          </a:p>
        </p:txBody>
      </p:sp>
      <p:sp>
        <p:nvSpPr>
          <p:cNvPr id="3" name="Subtitle 2">
            <a:extLst>
              <a:ext uri="{FF2B5EF4-FFF2-40B4-BE49-F238E27FC236}">
                <a16:creationId xmlns:a16="http://schemas.microsoft.com/office/drawing/2014/main" id="{B45DBBD0-E3BE-03FA-0E0D-65F89966D78E}"/>
              </a:ext>
            </a:extLst>
          </p:cNvPr>
          <p:cNvSpPr txBox="1">
            <a:spLocks/>
          </p:cNvSpPr>
          <p:nvPr/>
        </p:nvSpPr>
        <p:spPr>
          <a:xfrm>
            <a:off x="685801" y="1397001"/>
            <a:ext cx="10820400" cy="4394200"/>
          </a:xfrm>
          <a:prstGeom prst="rect">
            <a:avLst/>
          </a:prstGeom>
        </p:spPr>
        <p:txBody>
          <a:bodyPr>
            <a:normAutofit fontScale="40000" lnSpcReduction="20000"/>
          </a:bodyPr>
          <a:lstStyle>
            <a:lvl1pPr marL="342900" indent="-3429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800">
                <a:solidFill>
                  <a:schemeClr val="tx1"/>
                </a:solidFill>
                <a:latin typeface="+mn-lt"/>
              </a:defRPr>
            </a:lvl2pPr>
            <a:lvl3pPr marL="11430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400">
                <a:solidFill>
                  <a:schemeClr val="tx1"/>
                </a:solidFill>
                <a:latin typeface="+mn-lt"/>
              </a:defRPr>
            </a:lvl3pPr>
            <a:lvl4pPr marL="16002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4pPr>
            <a:lvl5pPr marL="20574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pPr>
            <a:r>
              <a:rPr lang="en-US" sz="11000" b="1" kern="0" dirty="0"/>
              <a:t>Seminarian Tuition Assistance Assessment</a:t>
            </a:r>
          </a:p>
          <a:p>
            <a:endParaRPr lang="en-US" sz="16600" b="1" kern="0" dirty="0"/>
          </a:p>
          <a:p>
            <a:endParaRPr lang="en-US" b="1" kern="0" dirty="0"/>
          </a:p>
          <a:p>
            <a:pPr marL="0" indent="0" algn="ctr">
              <a:buNone/>
            </a:pPr>
            <a:r>
              <a:rPr lang="en-US" sz="11400" b="1" kern="0" dirty="0"/>
              <a:t>	Michigan K of C Endowment Fund </a:t>
            </a:r>
          </a:p>
          <a:p>
            <a:pPr marL="0" indent="0" algn="ctr">
              <a:buNone/>
            </a:pPr>
            <a:r>
              <a:rPr lang="en-US" sz="11400" kern="0" dirty="0"/>
              <a:t>for </a:t>
            </a:r>
          </a:p>
          <a:p>
            <a:pPr marL="0" indent="0" algn="ctr">
              <a:buNone/>
            </a:pPr>
            <a:r>
              <a:rPr lang="en-US" sz="11400" b="1" kern="0" dirty="0"/>
              <a:t>Sacred Heart Major Seminary</a:t>
            </a:r>
          </a:p>
          <a:p>
            <a:pPr marL="0" indent="0" algn="ctr">
              <a:buNone/>
            </a:pPr>
            <a:endParaRPr lang="en-US" sz="8000" b="1" kern="0" dirty="0"/>
          </a:p>
        </p:txBody>
      </p:sp>
    </p:spTree>
    <p:extLst>
      <p:ext uri="{BB962C8B-B14F-4D97-AF65-F5344CB8AC3E}">
        <p14:creationId xmlns:p14="http://schemas.microsoft.com/office/powerpoint/2010/main" val="434823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044F656E-7A3C-2BF4-BBC8-73752EF6E4D5}"/>
              </a:ext>
            </a:extLst>
          </p:cNvPr>
          <p:cNvSpPr>
            <a:spLocks noGrp="1"/>
          </p:cNvSpPr>
          <p:nvPr>
            <p:ph sz="half" idx="2"/>
          </p:nvPr>
        </p:nvSpPr>
        <p:spPr>
          <a:xfrm>
            <a:off x="5410200" y="2209800"/>
            <a:ext cx="5842000" cy="685800"/>
          </a:xfrm>
        </p:spPr>
        <p:txBody>
          <a:bodyPr/>
          <a:lstStyle/>
          <a:p>
            <a:pPr marL="0" indent="0" algn="ctr">
              <a:buNone/>
            </a:pPr>
            <a:r>
              <a:rPr lang="en-US" sz="4800" b="1" dirty="0">
                <a:effectLst>
                  <a:outerShdw blurRad="38100" dist="38100" dir="2700000" algn="tl">
                    <a:srgbClr val="000000">
                      <a:alpha val="43137"/>
                    </a:srgbClr>
                  </a:outerShdw>
                </a:effectLst>
              </a:rPr>
              <a:t>Opening Prayer</a:t>
            </a:r>
          </a:p>
        </p:txBody>
      </p:sp>
      <p:pic>
        <p:nvPicPr>
          <p:cNvPr id="10" name="Picture 9">
            <a:extLst>
              <a:ext uri="{FF2B5EF4-FFF2-40B4-BE49-F238E27FC236}">
                <a16:creationId xmlns:a16="http://schemas.microsoft.com/office/drawing/2014/main" id="{357D87A1-9D0C-8174-0C25-C3BE6BF2DFF0}"/>
              </a:ext>
            </a:extLst>
          </p:cNvPr>
          <p:cNvPicPr>
            <a:picLocks noChangeAspect="1"/>
          </p:cNvPicPr>
          <p:nvPr/>
        </p:nvPicPr>
        <p:blipFill>
          <a:blip r:embed="rId2"/>
          <a:stretch>
            <a:fillRect/>
          </a:stretch>
        </p:blipFill>
        <p:spPr>
          <a:xfrm>
            <a:off x="1905000" y="457200"/>
            <a:ext cx="2657825" cy="5012475"/>
          </a:xfrm>
          <a:prstGeom prst="rect">
            <a:avLst/>
          </a:prstGeom>
        </p:spPr>
      </p:pic>
    </p:spTree>
    <p:extLst>
      <p:ext uri="{BB962C8B-B14F-4D97-AF65-F5344CB8AC3E}">
        <p14:creationId xmlns:p14="http://schemas.microsoft.com/office/powerpoint/2010/main" val="3868099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65DB5C-2246-F7FA-B17D-F68B0BA5FDB9}"/>
              </a:ext>
            </a:extLst>
          </p:cNvPr>
          <p:cNvSpPr>
            <a:spLocks noGrp="1"/>
          </p:cNvSpPr>
          <p:nvPr>
            <p:ph type="title"/>
          </p:nvPr>
        </p:nvSpPr>
        <p:spPr>
          <a:xfrm>
            <a:off x="739485" y="1371600"/>
            <a:ext cx="4011084" cy="2362200"/>
          </a:xfrm>
        </p:spPr>
        <p:txBody>
          <a:bodyPr wrap="square" anchor="b">
            <a:noAutofit/>
          </a:bodyPr>
          <a:lstStyle/>
          <a:p>
            <a:pPr algn="ctr"/>
            <a:r>
              <a:rPr lang="en-US" sz="4800" dirty="0">
                <a:effectLst>
                  <a:outerShdw blurRad="38100" dist="38100" dir="2700000" algn="tl">
                    <a:srgbClr val="000000">
                      <a:alpha val="43137"/>
                    </a:srgbClr>
                  </a:outerShdw>
                </a:effectLst>
              </a:rPr>
              <a:t>State Deputy Comments</a:t>
            </a: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Barry Borsenik</a:t>
            </a:r>
          </a:p>
        </p:txBody>
      </p:sp>
      <p:pic>
        <p:nvPicPr>
          <p:cNvPr id="5" name="Picture 4">
            <a:extLst>
              <a:ext uri="{FF2B5EF4-FFF2-40B4-BE49-F238E27FC236}">
                <a16:creationId xmlns:a16="http://schemas.microsoft.com/office/drawing/2014/main" id="{796B55ED-72A2-BFE8-C93E-288A15F53533}"/>
              </a:ext>
            </a:extLst>
          </p:cNvPr>
          <p:cNvPicPr>
            <a:picLocks noChangeAspect="1"/>
          </p:cNvPicPr>
          <p:nvPr/>
        </p:nvPicPr>
        <p:blipFill rotWithShape="1">
          <a:blip r:embed="rId2"/>
          <a:srcRect l="13174" r="13175" b="1"/>
          <a:stretch/>
        </p:blipFill>
        <p:spPr>
          <a:xfrm>
            <a:off x="4766733" y="273051"/>
            <a:ext cx="6815667" cy="5853113"/>
          </a:xfrm>
          <a:prstGeom prst="rect">
            <a:avLst/>
          </a:prstGeom>
          <a:noFill/>
        </p:spPr>
      </p:pic>
    </p:spTree>
    <p:extLst>
      <p:ext uri="{BB962C8B-B14F-4D97-AF65-F5344CB8AC3E}">
        <p14:creationId xmlns:p14="http://schemas.microsoft.com/office/powerpoint/2010/main" val="143583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FFBA-DB0A-4B1D-80D2-DE4053C9A650}"/>
              </a:ext>
            </a:extLst>
          </p:cNvPr>
          <p:cNvSpPr>
            <a:spLocks noGrp="1"/>
          </p:cNvSpPr>
          <p:nvPr>
            <p:ph type="title"/>
          </p:nvPr>
        </p:nvSpPr>
        <p:spPr>
          <a:xfrm>
            <a:off x="1219200" y="381000"/>
            <a:ext cx="9372600" cy="2286000"/>
          </a:xfrm>
        </p:spPr>
        <p:txBody>
          <a:bodyPr/>
          <a:lstStyle/>
          <a:p>
            <a:r>
              <a:rPr lang="en-US" dirty="0"/>
              <a:t>Welcome Archbishop of Detroit</a:t>
            </a:r>
            <a:br>
              <a:rPr lang="en-US" dirty="0"/>
            </a:br>
            <a:r>
              <a:rPr lang="en-US" dirty="0"/>
              <a:t>Most Rev. Allen H. Vigneron, D.D.</a:t>
            </a:r>
          </a:p>
        </p:txBody>
      </p:sp>
      <p:pic>
        <p:nvPicPr>
          <p:cNvPr id="4" name="Picture 3">
            <a:extLst>
              <a:ext uri="{FF2B5EF4-FFF2-40B4-BE49-F238E27FC236}">
                <a16:creationId xmlns:a16="http://schemas.microsoft.com/office/drawing/2014/main" id="{8758CAA2-8584-444D-A300-EA7ED757AEC7}"/>
              </a:ext>
            </a:extLst>
          </p:cNvPr>
          <p:cNvPicPr>
            <a:picLocks noChangeAspect="1"/>
          </p:cNvPicPr>
          <p:nvPr/>
        </p:nvPicPr>
        <p:blipFill>
          <a:blip r:embed="rId2"/>
          <a:stretch>
            <a:fillRect/>
          </a:stretch>
        </p:blipFill>
        <p:spPr>
          <a:xfrm>
            <a:off x="4529137" y="2667000"/>
            <a:ext cx="2752725" cy="2914650"/>
          </a:xfrm>
          <a:prstGeom prst="rect">
            <a:avLst/>
          </a:prstGeom>
        </p:spPr>
      </p:pic>
    </p:spTree>
    <p:extLst>
      <p:ext uri="{BB962C8B-B14F-4D97-AF65-F5344CB8AC3E}">
        <p14:creationId xmlns:p14="http://schemas.microsoft.com/office/powerpoint/2010/main" val="1461521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FFBA-DB0A-4B1D-80D2-DE4053C9A650}"/>
              </a:ext>
            </a:extLst>
          </p:cNvPr>
          <p:cNvSpPr>
            <a:spLocks noGrp="1"/>
          </p:cNvSpPr>
          <p:nvPr>
            <p:ph type="title"/>
          </p:nvPr>
        </p:nvSpPr>
        <p:spPr>
          <a:xfrm>
            <a:off x="1219200" y="381000"/>
            <a:ext cx="9372600" cy="2286000"/>
          </a:xfrm>
        </p:spPr>
        <p:txBody>
          <a:bodyPr/>
          <a:lstStyle/>
          <a:p>
            <a:r>
              <a:rPr lang="en-US" dirty="0"/>
              <a:t>Welcome Bishop of Lansing</a:t>
            </a:r>
            <a:br>
              <a:rPr lang="en-US" dirty="0"/>
            </a:br>
            <a:r>
              <a:rPr lang="en-US" dirty="0"/>
              <a:t>Most Rev. Earl </a:t>
            </a:r>
            <a:r>
              <a:rPr lang="en-US" dirty="0" err="1"/>
              <a:t>Boyea</a:t>
            </a:r>
            <a:r>
              <a:rPr lang="en-US" dirty="0"/>
              <a:t>, D.D.</a:t>
            </a:r>
          </a:p>
        </p:txBody>
      </p:sp>
      <p:pic>
        <p:nvPicPr>
          <p:cNvPr id="5" name="Picture 4">
            <a:extLst>
              <a:ext uri="{FF2B5EF4-FFF2-40B4-BE49-F238E27FC236}">
                <a16:creationId xmlns:a16="http://schemas.microsoft.com/office/drawing/2014/main" id="{FC5AA422-8FBE-494B-A9EF-D2B6CAA8FD48}"/>
              </a:ext>
            </a:extLst>
          </p:cNvPr>
          <p:cNvPicPr>
            <a:picLocks noChangeAspect="1"/>
          </p:cNvPicPr>
          <p:nvPr/>
        </p:nvPicPr>
        <p:blipFill>
          <a:blip r:embed="rId2"/>
          <a:stretch>
            <a:fillRect/>
          </a:stretch>
        </p:blipFill>
        <p:spPr>
          <a:xfrm>
            <a:off x="4667611" y="2667000"/>
            <a:ext cx="2856778" cy="3429001"/>
          </a:xfrm>
          <a:prstGeom prst="rect">
            <a:avLst/>
          </a:prstGeom>
        </p:spPr>
      </p:pic>
    </p:spTree>
    <p:extLst>
      <p:ext uri="{BB962C8B-B14F-4D97-AF65-F5344CB8AC3E}">
        <p14:creationId xmlns:p14="http://schemas.microsoft.com/office/powerpoint/2010/main" val="179602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FFBA-DB0A-4B1D-80D2-DE4053C9A650}"/>
              </a:ext>
            </a:extLst>
          </p:cNvPr>
          <p:cNvSpPr>
            <a:spLocks noGrp="1"/>
          </p:cNvSpPr>
          <p:nvPr>
            <p:ph type="title"/>
          </p:nvPr>
        </p:nvSpPr>
        <p:spPr>
          <a:xfrm>
            <a:off x="1219200" y="381000"/>
            <a:ext cx="9372600" cy="2286000"/>
          </a:xfrm>
        </p:spPr>
        <p:txBody>
          <a:bodyPr/>
          <a:lstStyle/>
          <a:p>
            <a:r>
              <a:rPr lang="en-US" dirty="0"/>
              <a:t>Welcome Bishop of Kalamazoo</a:t>
            </a:r>
            <a:br>
              <a:rPr lang="en-US" dirty="0"/>
            </a:br>
            <a:r>
              <a:rPr lang="en-US" dirty="0"/>
              <a:t>Most Rev. Edward M Lohse, JCD</a:t>
            </a:r>
          </a:p>
        </p:txBody>
      </p:sp>
      <p:pic>
        <p:nvPicPr>
          <p:cNvPr id="5" name="Picture 4">
            <a:extLst>
              <a:ext uri="{FF2B5EF4-FFF2-40B4-BE49-F238E27FC236}">
                <a16:creationId xmlns:a16="http://schemas.microsoft.com/office/drawing/2014/main" id="{E6919D81-45E3-B855-5592-49989AA726D5}"/>
              </a:ext>
            </a:extLst>
          </p:cNvPr>
          <p:cNvPicPr>
            <a:picLocks noChangeAspect="1"/>
          </p:cNvPicPr>
          <p:nvPr/>
        </p:nvPicPr>
        <p:blipFill>
          <a:blip r:embed="rId2"/>
          <a:stretch>
            <a:fillRect/>
          </a:stretch>
        </p:blipFill>
        <p:spPr>
          <a:xfrm>
            <a:off x="4495800" y="2438399"/>
            <a:ext cx="2500170" cy="3916623"/>
          </a:xfrm>
          <a:prstGeom prst="rect">
            <a:avLst/>
          </a:prstGeom>
        </p:spPr>
      </p:pic>
    </p:spTree>
    <p:extLst>
      <p:ext uri="{BB962C8B-B14F-4D97-AF65-F5344CB8AC3E}">
        <p14:creationId xmlns:p14="http://schemas.microsoft.com/office/powerpoint/2010/main" val="339969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FFBA-DB0A-4B1D-80D2-DE4053C9A650}"/>
              </a:ext>
            </a:extLst>
          </p:cNvPr>
          <p:cNvSpPr>
            <a:spLocks noGrp="1"/>
          </p:cNvSpPr>
          <p:nvPr>
            <p:ph type="title"/>
          </p:nvPr>
        </p:nvSpPr>
        <p:spPr>
          <a:xfrm>
            <a:off x="1219200" y="381000"/>
            <a:ext cx="9372600" cy="2286000"/>
          </a:xfrm>
        </p:spPr>
        <p:txBody>
          <a:bodyPr/>
          <a:lstStyle/>
          <a:p>
            <a:r>
              <a:rPr lang="en-US" dirty="0"/>
              <a:t>Welcome Bishop of Saginaw</a:t>
            </a:r>
            <a:br>
              <a:rPr lang="en-US" dirty="0"/>
            </a:br>
            <a:r>
              <a:rPr lang="en-US" dirty="0"/>
              <a:t>Most Rev. Robert D. </a:t>
            </a:r>
            <a:r>
              <a:rPr lang="en-US" dirty="0" err="1"/>
              <a:t>Gruss</a:t>
            </a:r>
            <a:r>
              <a:rPr lang="en-US" dirty="0"/>
              <a:t>, D.D.</a:t>
            </a:r>
          </a:p>
        </p:txBody>
      </p:sp>
      <p:pic>
        <p:nvPicPr>
          <p:cNvPr id="5" name="Picture 4">
            <a:extLst>
              <a:ext uri="{FF2B5EF4-FFF2-40B4-BE49-F238E27FC236}">
                <a16:creationId xmlns:a16="http://schemas.microsoft.com/office/drawing/2014/main" id="{44A76274-774C-42DF-8D63-E74F4944BD8F}"/>
              </a:ext>
            </a:extLst>
          </p:cNvPr>
          <p:cNvPicPr>
            <a:picLocks noChangeAspect="1"/>
          </p:cNvPicPr>
          <p:nvPr/>
        </p:nvPicPr>
        <p:blipFill>
          <a:blip r:embed="rId2"/>
          <a:stretch>
            <a:fillRect/>
          </a:stretch>
        </p:blipFill>
        <p:spPr>
          <a:xfrm>
            <a:off x="3733800" y="2705100"/>
            <a:ext cx="4343400" cy="3109480"/>
          </a:xfrm>
          <a:prstGeom prst="rect">
            <a:avLst/>
          </a:prstGeom>
        </p:spPr>
      </p:pic>
    </p:spTree>
    <p:extLst>
      <p:ext uri="{BB962C8B-B14F-4D97-AF65-F5344CB8AC3E}">
        <p14:creationId xmlns:p14="http://schemas.microsoft.com/office/powerpoint/2010/main" val="838180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FFBA-DB0A-4B1D-80D2-DE4053C9A650}"/>
              </a:ext>
            </a:extLst>
          </p:cNvPr>
          <p:cNvSpPr>
            <a:spLocks noGrp="1"/>
          </p:cNvSpPr>
          <p:nvPr>
            <p:ph type="title"/>
          </p:nvPr>
        </p:nvSpPr>
        <p:spPr>
          <a:xfrm>
            <a:off x="1219200" y="381000"/>
            <a:ext cx="9372600" cy="2286000"/>
          </a:xfrm>
        </p:spPr>
        <p:txBody>
          <a:bodyPr/>
          <a:lstStyle/>
          <a:p>
            <a:r>
              <a:rPr lang="en-US" dirty="0"/>
              <a:t>Welcome Bishop of Gaylord</a:t>
            </a:r>
            <a:br>
              <a:rPr lang="en-US" dirty="0"/>
            </a:br>
            <a:r>
              <a:rPr lang="en-US" dirty="0"/>
              <a:t>Most Rev. Jeffrey J Walsh, D.D.</a:t>
            </a:r>
          </a:p>
        </p:txBody>
      </p:sp>
      <p:pic>
        <p:nvPicPr>
          <p:cNvPr id="4" name="Picture 3">
            <a:extLst>
              <a:ext uri="{FF2B5EF4-FFF2-40B4-BE49-F238E27FC236}">
                <a16:creationId xmlns:a16="http://schemas.microsoft.com/office/drawing/2014/main" id="{3F29D156-72D0-4162-9C86-C02F4BF92A2E}"/>
              </a:ext>
            </a:extLst>
          </p:cNvPr>
          <p:cNvPicPr>
            <a:picLocks noChangeAspect="1"/>
          </p:cNvPicPr>
          <p:nvPr/>
        </p:nvPicPr>
        <p:blipFill>
          <a:blip r:embed="rId2"/>
          <a:stretch>
            <a:fillRect/>
          </a:stretch>
        </p:blipFill>
        <p:spPr>
          <a:xfrm>
            <a:off x="4745831" y="2667000"/>
            <a:ext cx="2319338" cy="3293802"/>
          </a:xfrm>
          <a:prstGeom prst="rect">
            <a:avLst/>
          </a:prstGeom>
        </p:spPr>
      </p:pic>
    </p:spTree>
    <p:extLst>
      <p:ext uri="{BB962C8B-B14F-4D97-AF65-F5344CB8AC3E}">
        <p14:creationId xmlns:p14="http://schemas.microsoft.com/office/powerpoint/2010/main" val="570596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FFBA-DB0A-4B1D-80D2-DE4053C9A650}"/>
              </a:ext>
            </a:extLst>
          </p:cNvPr>
          <p:cNvSpPr>
            <a:spLocks noGrp="1"/>
          </p:cNvSpPr>
          <p:nvPr>
            <p:ph type="title"/>
          </p:nvPr>
        </p:nvSpPr>
        <p:spPr>
          <a:xfrm>
            <a:off x="1219200" y="381000"/>
            <a:ext cx="9372600" cy="2286000"/>
          </a:xfrm>
        </p:spPr>
        <p:txBody>
          <a:bodyPr/>
          <a:lstStyle/>
          <a:p>
            <a:r>
              <a:rPr lang="en-US" dirty="0"/>
              <a:t>Welcome Bishop Grand Rapids</a:t>
            </a:r>
            <a:br>
              <a:rPr lang="en-US" dirty="0"/>
            </a:br>
            <a:r>
              <a:rPr lang="en-US" dirty="0"/>
              <a:t>Most Rev. David J. </a:t>
            </a:r>
            <a:r>
              <a:rPr lang="en-US" dirty="0" err="1"/>
              <a:t>Walkowiak</a:t>
            </a:r>
            <a:r>
              <a:rPr lang="en-US" dirty="0"/>
              <a:t>, D.D.</a:t>
            </a:r>
          </a:p>
        </p:txBody>
      </p:sp>
      <p:pic>
        <p:nvPicPr>
          <p:cNvPr id="5" name="Picture 4">
            <a:extLst>
              <a:ext uri="{FF2B5EF4-FFF2-40B4-BE49-F238E27FC236}">
                <a16:creationId xmlns:a16="http://schemas.microsoft.com/office/drawing/2014/main" id="{E5A49058-66B6-4956-B69B-A2E304FA4F0E}"/>
              </a:ext>
            </a:extLst>
          </p:cNvPr>
          <p:cNvPicPr>
            <a:picLocks noChangeAspect="1"/>
          </p:cNvPicPr>
          <p:nvPr/>
        </p:nvPicPr>
        <p:blipFill>
          <a:blip r:embed="rId2"/>
          <a:stretch>
            <a:fillRect/>
          </a:stretch>
        </p:blipFill>
        <p:spPr>
          <a:xfrm>
            <a:off x="4695997" y="2667000"/>
            <a:ext cx="2800005" cy="3419475"/>
          </a:xfrm>
          <a:prstGeom prst="rect">
            <a:avLst/>
          </a:prstGeom>
        </p:spPr>
      </p:pic>
    </p:spTree>
    <p:extLst>
      <p:ext uri="{BB962C8B-B14F-4D97-AF65-F5344CB8AC3E}">
        <p14:creationId xmlns:p14="http://schemas.microsoft.com/office/powerpoint/2010/main" val="1189812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FFBA-DB0A-4B1D-80D2-DE4053C9A650}"/>
              </a:ext>
            </a:extLst>
          </p:cNvPr>
          <p:cNvSpPr>
            <a:spLocks noGrp="1"/>
          </p:cNvSpPr>
          <p:nvPr>
            <p:ph type="title"/>
          </p:nvPr>
        </p:nvSpPr>
        <p:spPr>
          <a:xfrm>
            <a:off x="1219200" y="381000"/>
            <a:ext cx="9372600" cy="2286000"/>
          </a:xfrm>
        </p:spPr>
        <p:txBody>
          <a:bodyPr/>
          <a:lstStyle/>
          <a:p>
            <a:r>
              <a:rPr lang="en-US" dirty="0"/>
              <a:t>Welcome Bishop of Marquette</a:t>
            </a:r>
            <a:br>
              <a:rPr lang="en-US" dirty="0"/>
            </a:br>
            <a:r>
              <a:rPr lang="en-US" dirty="0"/>
              <a:t>Most Rev. John F. </a:t>
            </a:r>
            <a:r>
              <a:rPr lang="en-US" dirty="0" err="1"/>
              <a:t>Doerfler</a:t>
            </a:r>
            <a:r>
              <a:rPr lang="en-US" dirty="0"/>
              <a:t>, D.D.</a:t>
            </a:r>
          </a:p>
        </p:txBody>
      </p:sp>
      <p:pic>
        <p:nvPicPr>
          <p:cNvPr id="4" name="Picture 3">
            <a:extLst>
              <a:ext uri="{FF2B5EF4-FFF2-40B4-BE49-F238E27FC236}">
                <a16:creationId xmlns:a16="http://schemas.microsoft.com/office/drawing/2014/main" id="{87620DD9-F298-4F6A-866B-B899CC605311}"/>
              </a:ext>
            </a:extLst>
          </p:cNvPr>
          <p:cNvPicPr>
            <a:picLocks noChangeAspect="1"/>
          </p:cNvPicPr>
          <p:nvPr/>
        </p:nvPicPr>
        <p:blipFill>
          <a:blip r:embed="rId2"/>
          <a:stretch>
            <a:fillRect/>
          </a:stretch>
        </p:blipFill>
        <p:spPr>
          <a:xfrm>
            <a:off x="4860131" y="2667000"/>
            <a:ext cx="2471738" cy="3404190"/>
          </a:xfrm>
          <a:prstGeom prst="rect">
            <a:avLst/>
          </a:prstGeom>
        </p:spPr>
      </p:pic>
    </p:spTree>
    <p:extLst>
      <p:ext uri="{BB962C8B-B14F-4D97-AF65-F5344CB8AC3E}">
        <p14:creationId xmlns:p14="http://schemas.microsoft.com/office/powerpoint/2010/main" val="223944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C3BA2A-4B40-9C18-BD25-83AD4453E6EB}"/>
              </a:ext>
            </a:extLst>
          </p:cNvPr>
          <p:cNvSpPr>
            <a:spLocks noGrp="1"/>
          </p:cNvSpPr>
          <p:nvPr>
            <p:ph type="title"/>
          </p:nvPr>
        </p:nvSpPr>
        <p:spPr>
          <a:xfrm>
            <a:off x="762000" y="1371600"/>
            <a:ext cx="4004733" cy="1924050"/>
          </a:xfrm>
        </p:spPr>
        <p:txBody>
          <a:bodyPr/>
          <a:lstStyle/>
          <a:p>
            <a:pPr algn="ctr"/>
            <a:r>
              <a:rPr lang="en-US" sz="4400" dirty="0">
                <a:effectLst>
                  <a:outerShdw blurRad="38100" dist="38100" dir="2700000" algn="tl">
                    <a:srgbClr val="000000">
                      <a:alpha val="43137"/>
                    </a:srgbClr>
                  </a:outerShdw>
                </a:effectLst>
              </a:rPr>
              <a:t>Supreme Insurance Presentation</a:t>
            </a:r>
          </a:p>
        </p:txBody>
      </p:sp>
      <p:pic>
        <p:nvPicPr>
          <p:cNvPr id="6" name="Content Placeholder 5">
            <a:extLst>
              <a:ext uri="{FF2B5EF4-FFF2-40B4-BE49-F238E27FC236}">
                <a16:creationId xmlns:a16="http://schemas.microsoft.com/office/drawing/2014/main" id="{051F61C6-F7CE-54BA-2389-342E8D264C73}"/>
              </a:ext>
            </a:extLst>
          </p:cNvPr>
          <p:cNvPicPr>
            <a:picLocks noGrp="1" noChangeAspect="1"/>
          </p:cNvPicPr>
          <p:nvPr>
            <p:ph idx="1"/>
          </p:nvPr>
        </p:nvPicPr>
        <p:blipFill rotWithShape="1">
          <a:blip r:embed="rId2"/>
          <a:srcRect r="188" b="-2"/>
          <a:stretch/>
        </p:blipFill>
        <p:spPr>
          <a:xfrm>
            <a:off x="4766733" y="273051"/>
            <a:ext cx="6815667" cy="5853113"/>
          </a:xfrm>
          <a:noFill/>
        </p:spPr>
      </p:pic>
    </p:spTree>
    <p:extLst>
      <p:ext uri="{BB962C8B-B14F-4D97-AF65-F5344CB8AC3E}">
        <p14:creationId xmlns:p14="http://schemas.microsoft.com/office/powerpoint/2010/main" val="154242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3494-5830-7143-2448-728792CFA7F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C0D6A32-061B-65CC-8267-B3F3B22A73DD}"/>
              </a:ext>
            </a:extLst>
          </p:cNvPr>
          <p:cNvSpPr>
            <a:spLocks noGrp="1"/>
          </p:cNvSpPr>
          <p:nvPr>
            <p:ph type="subTitle" idx="1"/>
          </p:nvPr>
        </p:nvSpPr>
        <p:spPr/>
        <p:txBody>
          <a:bodyPr/>
          <a:lstStyle/>
          <a:p>
            <a:endParaRPr lang="en-US"/>
          </a:p>
        </p:txBody>
      </p:sp>
      <p:pic>
        <p:nvPicPr>
          <p:cNvPr id="5" name="Picture 4" descr="A yellow paper with a qr code&#10;&#10;Description automatically generated">
            <a:extLst>
              <a:ext uri="{FF2B5EF4-FFF2-40B4-BE49-F238E27FC236}">
                <a16:creationId xmlns:a16="http://schemas.microsoft.com/office/drawing/2014/main" id="{7C335166-E9D0-1926-80BA-39D1CED6A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4898888" cy="4876800"/>
          </a:xfrm>
          <a:prstGeom prst="rect">
            <a:avLst/>
          </a:prstGeom>
        </p:spPr>
      </p:pic>
    </p:spTree>
    <p:extLst>
      <p:ext uri="{BB962C8B-B14F-4D97-AF65-F5344CB8AC3E}">
        <p14:creationId xmlns:p14="http://schemas.microsoft.com/office/powerpoint/2010/main" val="722424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9800" y="2718137"/>
            <a:ext cx="5638800" cy="1015663"/>
          </a:xfrm>
          <a:prstGeom prst="rect">
            <a:avLst/>
          </a:prstGeom>
        </p:spPr>
        <p:txBody>
          <a:bodyPr wrap="square">
            <a:spAutoFit/>
          </a:bodyPr>
          <a:lstStyle/>
          <a:p>
            <a:pPr algn="ctr">
              <a:tabLst>
                <a:tab pos="1600200" algn="ctr"/>
                <a:tab pos="5543550" algn="ctr"/>
              </a:tabLst>
            </a:pPr>
            <a:r>
              <a:rPr lang="en-US" sz="36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Membership/Programs</a:t>
            </a:r>
            <a:endParaRPr lang="en-US" sz="36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algn="ctr">
              <a:tabLst>
                <a:tab pos="1600200" algn="ctr"/>
                <a:tab pos="5543550" algn="ctr"/>
              </a:tabLst>
            </a:pPr>
            <a:r>
              <a:rPr lang="en-US" sz="24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An Invitation to Come SOAR with Us</a:t>
            </a:r>
            <a:endParaRPr lang="en-US"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descr="Isaiah 40:31 in 2020 | Eagle pictures, Christian posters, Christian ...">
            <a:extLst>
              <a:ext uri="{FF2B5EF4-FFF2-40B4-BE49-F238E27FC236}">
                <a16:creationId xmlns:a16="http://schemas.microsoft.com/office/drawing/2014/main" id="{45016BF8-6926-6ED5-AE33-6F07D6CBE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4191000" cy="6286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03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6EE27E-879D-F29E-E6DF-2D7078393121}"/>
              </a:ext>
            </a:extLst>
          </p:cNvPr>
          <p:cNvSpPr txBox="1"/>
          <p:nvPr/>
        </p:nvSpPr>
        <p:spPr>
          <a:xfrm>
            <a:off x="2895600" y="3657601"/>
            <a:ext cx="2909455" cy="1384995"/>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Doug Kokot</a:t>
            </a:r>
          </a:p>
          <a:p>
            <a:r>
              <a:rPr lang="en-US" sz="2800" b="1" dirty="0">
                <a:effectLst>
                  <a:outerShdw blurRad="38100" dist="38100" dir="2700000" algn="tl">
                    <a:srgbClr val="000000">
                      <a:alpha val="43137"/>
                    </a:srgbClr>
                  </a:outerShdw>
                </a:effectLst>
              </a:rPr>
              <a:t>State Membership Director</a:t>
            </a:r>
          </a:p>
        </p:txBody>
      </p:sp>
      <p:sp>
        <p:nvSpPr>
          <p:cNvPr id="7" name="TextBox 6">
            <a:extLst>
              <a:ext uri="{FF2B5EF4-FFF2-40B4-BE49-F238E27FC236}">
                <a16:creationId xmlns:a16="http://schemas.microsoft.com/office/drawing/2014/main" id="{BCFCB6A0-0083-AF21-3B7D-E42EE384744A}"/>
              </a:ext>
            </a:extLst>
          </p:cNvPr>
          <p:cNvSpPr txBox="1"/>
          <p:nvPr/>
        </p:nvSpPr>
        <p:spPr>
          <a:xfrm>
            <a:off x="7282873" y="3657600"/>
            <a:ext cx="2394527" cy="1384995"/>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Matt Wierzgac</a:t>
            </a:r>
          </a:p>
          <a:p>
            <a:r>
              <a:rPr lang="en-US" sz="2800" b="1" dirty="0">
                <a:effectLst>
                  <a:outerShdw blurRad="38100" dist="38100" dir="2700000" algn="tl">
                    <a:srgbClr val="000000">
                      <a:alpha val="43137"/>
                    </a:srgbClr>
                  </a:outerShdw>
                </a:effectLst>
              </a:rPr>
              <a:t>State Program Director</a:t>
            </a:r>
          </a:p>
        </p:txBody>
      </p:sp>
      <p:sp>
        <p:nvSpPr>
          <p:cNvPr id="8" name="TextBox 7">
            <a:extLst>
              <a:ext uri="{FF2B5EF4-FFF2-40B4-BE49-F238E27FC236}">
                <a16:creationId xmlns:a16="http://schemas.microsoft.com/office/drawing/2014/main" id="{3E9189D4-C841-11E7-A050-51843D00FCF6}"/>
              </a:ext>
            </a:extLst>
          </p:cNvPr>
          <p:cNvSpPr txBox="1"/>
          <p:nvPr/>
        </p:nvSpPr>
        <p:spPr>
          <a:xfrm>
            <a:off x="3505202" y="1143000"/>
            <a:ext cx="5060370" cy="1446550"/>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latin typeface="Lucida Sans" panose="020B0602030504020204" pitchFamily="34" charset="0"/>
              </a:rPr>
              <a:t>Membership &amp; Programs</a:t>
            </a:r>
          </a:p>
        </p:txBody>
      </p:sp>
    </p:spTree>
    <p:extLst>
      <p:ext uri="{BB962C8B-B14F-4D97-AF65-F5344CB8AC3E}">
        <p14:creationId xmlns:p14="http://schemas.microsoft.com/office/powerpoint/2010/main" val="6734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9800" y="304800"/>
            <a:ext cx="5638800" cy="1077218"/>
          </a:xfrm>
          <a:prstGeom prst="rect">
            <a:avLst/>
          </a:prstGeom>
        </p:spPr>
        <p:txBody>
          <a:bodyPr wrap="square">
            <a:spAutoFit/>
          </a:bodyPr>
          <a:lstStyle/>
          <a:p>
            <a:pPr algn="ctr">
              <a:tabLst>
                <a:tab pos="1600200" algn="ctr"/>
                <a:tab pos="5543550" algn="ctr"/>
              </a:tabLst>
            </a:pPr>
            <a:r>
              <a:rPr lang="en-US" sz="4000" i="1"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S</a:t>
            </a:r>
            <a:r>
              <a:rPr lang="en-US" sz="4000" i="1" dirty="0">
                <a:solidFill>
                  <a:srgbClr val="FF0000"/>
                </a:solidFill>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O</a:t>
            </a:r>
            <a:r>
              <a:rPr lang="en-US" sz="4000" i="1"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AR</a:t>
            </a:r>
            <a:endParaRPr lang="en-US" sz="4000" i="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algn="ctr">
              <a:tabLst>
                <a:tab pos="1600200" algn="ctr"/>
                <a:tab pos="5543550" algn="ctr"/>
              </a:tabLst>
            </a:pPr>
            <a:r>
              <a:rPr lang="en-US" sz="24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An Invitation to Come SOAR with Us</a:t>
            </a:r>
            <a:endParaRPr lang="en-US"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descr="Isaiah 40:31 in 2020 | Eagle pictures, Christian posters, Christian ...">
            <a:extLst>
              <a:ext uri="{FF2B5EF4-FFF2-40B4-BE49-F238E27FC236}">
                <a16:creationId xmlns:a16="http://schemas.microsoft.com/office/drawing/2014/main" id="{45016BF8-6926-6ED5-AE33-6F07D6CBE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4191000" cy="6286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1A53A9-7818-0039-3EF6-6533F3E437F9}"/>
              </a:ext>
            </a:extLst>
          </p:cNvPr>
          <p:cNvSpPr/>
          <p:nvPr/>
        </p:nvSpPr>
        <p:spPr>
          <a:xfrm>
            <a:off x="6400800" y="4419600"/>
            <a:ext cx="5410200" cy="523220"/>
          </a:xfrm>
          <a:prstGeom prst="rect">
            <a:avLst/>
          </a:prstGeom>
        </p:spPr>
        <p:txBody>
          <a:bodyPr wrap="square">
            <a:spAutoFit/>
          </a:bodyPr>
          <a:lstStyle/>
          <a:p>
            <a:pPr algn="ctr">
              <a:tabLst>
                <a:tab pos="1600200" algn="ctr"/>
                <a:tab pos="5543550" algn="ctr"/>
              </a:tabLst>
            </a:pPr>
            <a:r>
              <a:rPr lang="en-US" sz="28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Let’s SOAR to New Heights</a:t>
            </a:r>
            <a:endParaRPr lang="en-US"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2FCE6A9-E149-8A96-CC8F-3E62669FB432}"/>
              </a:ext>
            </a:extLst>
          </p:cNvPr>
          <p:cNvSpPr txBox="1"/>
          <p:nvPr/>
        </p:nvSpPr>
        <p:spPr>
          <a:xfrm>
            <a:off x="6629400" y="1524000"/>
            <a:ext cx="5257800" cy="2215991"/>
          </a:xfrm>
          <a:prstGeom prst="rect">
            <a:avLst/>
          </a:prstGeom>
          <a:noFill/>
        </p:spPr>
        <p:txBody>
          <a:bodyPr wrap="square" rtlCol="0">
            <a:spAutoFit/>
          </a:bodyPr>
          <a:lstStyle/>
          <a:p>
            <a:r>
              <a:rPr lang="en-US" sz="2400" b="1" u="sng"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S</a:t>
            </a:r>
            <a:r>
              <a:rPr lang="en-US" sz="2400" dirty="0">
                <a:effectLst/>
                <a:latin typeface="Aptos" panose="020B0004020202020204" pitchFamily="34" charset="0"/>
                <a:ea typeface="Aptos" panose="020B0004020202020204" pitchFamily="34" charset="0"/>
                <a:cs typeface="Aptos" panose="020B0004020202020204" pitchFamily="34" charset="0"/>
              </a:rPr>
              <a:t>ervice – What Life is About</a:t>
            </a:r>
          </a:p>
          <a:p>
            <a:pPr marL="1603375" indent="-1603375"/>
            <a:r>
              <a:rPr lang="en-US" sz="2400" b="1" u="sng" dirty="0">
                <a:solidFill>
                  <a:srgbClr val="FF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O</a:t>
            </a:r>
            <a:r>
              <a:rPr lang="en-US" sz="2400" dirty="0">
                <a:solidFill>
                  <a:srgbClr val="FF0000"/>
                </a:solidFill>
                <a:effectLst/>
                <a:latin typeface="Aptos" panose="020B0004020202020204" pitchFamily="34" charset="0"/>
                <a:ea typeface="Aptos" panose="020B0004020202020204" pitchFamily="34" charset="0"/>
                <a:cs typeface="Aptos" panose="020B0004020202020204" pitchFamily="34" charset="0"/>
              </a:rPr>
              <a:t>ptimism – The Faith that Leads to Achievement</a:t>
            </a:r>
          </a:p>
          <a:p>
            <a:r>
              <a:rPr lang="en-US" sz="2400" b="1" u="sng"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A</a:t>
            </a:r>
            <a:r>
              <a:rPr lang="en-US" sz="2400" dirty="0">
                <a:effectLst/>
                <a:latin typeface="Aptos" panose="020B0004020202020204" pitchFamily="34" charset="0"/>
                <a:ea typeface="Aptos" panose="020B0004020202020204" pitchFamily="34" charset="0"/>
                <a:cs typeface="Aptos" panose="020B0004020202020204" pitchFamily="34" charset="0"/>
              </a:rPr>
              <a:t>spire – to Accomplish Great Deeds</a:t>
            </a:r>
          </a:p>
          <a:p>
            <a:r>
              <a:rPr lang="en-US" sz="2400" b="1" u="sng"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R</a:t>
            </a:r>
            <a:r>
              <a:rPr lang="en-US" sz="2400" dirty="0">
                <a:effectLst/>
                <a:latin typeface="Aptos" panose="020B0004020202020204" pitchFamily="34" charset="0"/>
                <a:ea typeface="Aptos" panose="020B0004020202020204" pitchFamily="34" charset="0"/>
                <a:cs typeface="Aptos" panose="020B0004020202020204" pitchFamily="34" charset="0"/>
              </a:rPr>
              <a:t>esponsibility – to do Your Duty</a:t>
            </a:r>
          </a:p>
          <a:p>
            <a:endParaRPr lang="en-US" dirty="0"/>
          </a:p>
        </p:txBody>
      </p:sp>
    </p:spTree>
    <p:extLst>
      <p:ext uri="{BB962C8B-B14F-4D97-AF65-F5344CB8AC3E}">
        <p14:creationId xmlns:p14="http://schemas.microsoft.com/office/powerpoint/2010/main" val="85720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1000"/>
                                        <p:tgtEl>
                                          <p:spTgt spid="6">
                                            <p:txEl>
                                              <p:pRg st="0" end="0"/>
                                            </p:txEl>
                                          </p:spTgt>
                                        </p:tgtEl>
                                      </p:cBhvr>
                                    </p:animEffect>
                                    <p:anim calcmode="lin" valueType="num">
                                      <p:cBhvr>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2000"/>
                                        <p:tgtEl>
                                          <p:spTgt spid="6">
                                            <p:txEl>
                                              <p:pRg st="1" end="1"/>
                                            </p:txEl>
                                          </p:spTgt>
                                        </p:tgtEl>
                                      </p:cBhvr>
                                    </p:animEffect>
                                    <p:anim calcmode="lin" valueType="num">
                                      <p:cBhvr>
                                        <p:cTn id="26"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1000"/>
                                        <p:tgtEl>
                                          <p:spTgt spid="6">
                                            <p:txEl>
                                              <p:pRg st="2" end="2"/>
                                            </p:txEl>
                                          </p:spTgt>
                                        </p:tgtEl>
                                      </p:cBhvr>
                                    </p:animEffect>
                                    <p:anim calcmode="lin" valueType="num">
                                      <p:cBhvr>
                                        <p:cTn id="3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1000"/>
                                        <p:tgtEl>
                                          <p:spTgt spid="6">
                                            <p:txEl>
                                              <p:pRg st="3" end="3"/>
                                            </p:txEl>
                                          </p:spTgt>
                                        </p:tgtEl>
                                      </p:cBhvr>
                                    </p:animEffect>
                                    <p:anim calcmode="lin" valueType="num">
                                      <p:cBhvr>
                                        <p:cTn id="4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914D-4301-C723-1DAD-A77B6D86CD84}"/>
              </a:ext>
            </a:extLst>
          </p:cNvPr>
          <p:cNvSpPr>
            <a:spLocks noGrp="1"/>
          </p:cNvSpPr>
          <p:nvPr>
            <p:ph type="title"/>
          </p:nvPr>
        </p:nvSpPr>
        <p:spPr>
          <a:xfrm>
            <a:off x="752122" y="76200"/>
            <a:ext cx="8163278" cy="1143000"/>
          </a:xfrm>
        </p:spPr>
        <p:txBody>
          <a:bodyPr/>
          <a:lstStyle/>
          <a:p>
            <a:r>
              <a:rPr lang="en-US" dirty="0"/>
              <a:t>Pope Francis – Holy Year of Hope</a:t>
            </a:r>
          </a:p>
        </p:txBody>
      </p:sp>
      <p:sp>
        <p:nvSpPr>
          <p:cNvPr id="3" name="Content Placeholder 2">
            <a:extLst>
              <a:ext uri="{FF2B5EF4-FFF2-40B4-BE49-F238E27FC236}">
                <a16:creationId xmlns:a16="http://schemas.microsoft.com/office/drawing/2014/main" id="{1075681F-88FA-FD82-3C1A-A8A6CD3D9D5C}"/>
              </a:ext>
            </a:extLst>
          </p:cNvPr>
          <p:cNvSpPr>
            <a:spLocks noGrp="1"/>
          </p:cNvSpPr>
          <p:nvPr>
            <p:ph idx="1"/>
          </p:nvPr>
        </p:nvSpPr>
        <p:spPr>
          <a:xfrm>
            <a:off x="838200" y="1219200"/>
            <a:ext cx="8077200" cy="2590800"/>
          </a:xfrm>
        </p:spPr>
        <p:txBody>
          <a:bodyPr/>
          <a:lstStyle/>
          <a:p>
            <a:pPr marL="0" indent="0">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Pope Francis announces the 2025 Jubilee Year theme: </a:t>
            </a:r>
            <a:r>
              <a:rPr lang="en-US" b="1" kern="100" dirty="0">
                <a:effectLst/>
                <a:latin typeface="Aptos" panose="020B0004020202020204" pitchFamily="34" charset="0"/>
                <a:ea typeface="Aptos" panose="020B0004020202020204" pitchFamily="34" charset="0"/>
                <a:cs typeface="Times New Roman" panose="02020603050405020304" pitchFamily="18" charset="0"/>
              </a:rPr>
              <a:t>‘Holy Year of Hope’</a:t>
            </a:r>
            <a:r>
              <a:rPr lang="en-US" kern="100" dirty="0">
                <a:effectLst/>
                <a:latin typeface="Aptos" panose="020B0004020202020204" pitchFamily="34" charset="0"/>
                <a:ea typeface="Aptos" panose="020B0004020202020204" pitchFamily="34" charset="0"/>
                <a:cs typeface="Times New Roman" panose="02020603050405020304" pitchFamily="18" charset="0"/>
              </a:rPr>
              <a:t>.  Pope Francis went on to declare this year’s moto </a:t>
            </a:r>
            <a:r>
              <a:rPr lang="en-US" b="1" kern="100" dirty="0">
                <a:effectLst/>
                <a:latin typeface="Aptos" panose="020B0004020202020204" pitchFamily="34" charset="0"/>
                <a:ea typeface="Aptos" panose="020B0004020202020204" pitchFamily="34" charset="0"/>
                <a:cs typeface="Times New Roman" panose="02020603050405020304" pitchFamily="18" charset="0"/>
              </a:rPr>
              <a:t>“Pilgrims of Hope”</a:t>
            </a:r>
            <a:r>
              <a:rPr lang="en-US" kern="100" dirty="0">
                <a:effectLst/>
                <a:latin typeface="Aptos" panose="020B0004020202020204" pitchFamily="34" charset="0"/>
                <a:ea typeface="Aptos" panose="020B0004020202020204" pitchFamily="34" charset="0"/>
                <a:cs typeface="Times New Roman" panose="02020603050405020304" pitchFamily="18" charset="0"/>
              </a:rPr>
              <a:t>. </a:t>
            </a:r>
            <a:r>
              <a:rPr lang="en-US" b="1" kern="100" dirty="0">
                <a:effectLst/>
                <a:latin typeface="Aptos" panose="020B0004020202020204" pitchFamily="34" charset="0"/>
                <a:ea typeface="Aptos" panose="020B0004020202020204" pitchFamily="34" charset="0"/>
                <a:cs typeface="Times New Roman" panose="02020603050405020304" pitchFamily="18" charset="0"/>
              </a:rPr>
              <a:t>  </a:t>
            </a:r>
            <a:br>
              <a:rPr lang="en-US" b="1" kern="100" dirty="0">
                <a:effectLst/>
                <a:latin typeface="Aptos" panose="020B0004020202020204" pitchFamily="34" charset="0"/>
                <a:ea typeface="Aptos" panose="020B0004020202020204" pitchFamily="34" charset="0"/>
                <a:cs typeface="Times New Roman" panose="02020603050405020304" pitchFamily="18" charset="0"/>
              </a:rPr>
            </a:br>
            <a:r>
              <a:rPr lang="en-US" kern="100" dirty="0">
                <a:effectLst/>
                <a:latin typeface="Aptos" panose="020B0004020202020204" pitchFamily="34" charset="0"/>
                <a:ea typeface="Aptos" panose="020B0004020202020204" pitchFamily="34" charset="0"/>
                <a:cs typeface="Times New Roman" panose="02020603050405020304" pitchFamily="18" charset="0"/>
              </a:rPr>
              <a:t>A synonym for hope is </a:t>
            </a:r>
            <a:r>
              <a:rPr lang="en-US" b="1" i="1" kern="100" dirty="0">
                <a:effectLst/>
                <a:latin typeface="Aptos" panose="020B0004020202020204" pitchFamily="34" charset="0"/>
                <a:ea typeface="Aptos" panose="020B0004020202020204" pitchFamily="34" charset="0"/>
                <a:cs typeface="Times New Roman" panose="02020603050405020304" pitchFamily="18" charset="0"/>
              </a:rPr>
              <a:t>Optimism</a:t>
            </a:r>
            <a:r>
              <a:rPr lang="en-US"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pic>
        <p:nvPicPr>
          <p:cNvPr id="1028" name="Picture 4" descr="Pope Francis And His Gift For Blending The Spiritual And The Political ...">
            <a:extLst>
              <a:ext uri="{FF2B5EF4-FFF2-40B4-BE49-F238E27FC236}">
                <a16:creationId xmlns:a16="http://schemas.microsoft.com/office/drawing/2014/main" id="{B3A6693B-57D7-0BF8-3383-2325A80122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5400" y="381000"/>
            <a:ext cx="2524478" cy="304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A2ACE6-8C70-92B0-BF58-569733C68CC5}"/>
              </a:ext>
            </a:extLst>
          </p:cNvPr>
          <p:cNvSpPr txBox="1"/>
          <p:nvPr/>
        </p:nvSpPr>
        <p:spPr>
          <a:xfrm>
            <a:off x="838200" y="3733800"/>
            <a:ext cx="10601678" cy="1846659"/>
          </a:xfrm>
          <a:prstGeom prst="rect">
            <a:avLst/>
          </a:prstGeom>
          <a:noFill/>
        </p:spPr>
        <p:txBody>
          <a:bodyPr wrap="square" rtlCol="0">
            <a:spAutoFit/>
          </a:bodyPr>
          <a:lstStyle/>
          <a:p>
            <a:r>
              <a:rPr lang="en-US" sz="3200" kern="100" dirty="0">
                <a:effectLst/>
                <a:latin typeface="Aptos" panose="020B0004020202020204" pitchFamily="34" charset="0"/>
                <a:ea typeface="Aptos" panose="020B0004020202020204" pitchFamily="34" charset="0"/>
                <a:cs typeface="Times New Roman" panose="02020603050405020304" pitchFamily="18" charset="0"/>
              </a:rPr>
              <a:t>What a better visualization; the Knights of Columbus as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Pilgrims of Hope</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We bring hope to the less fortunate through our many programs.</a:t>
            </a:r>
          </a:p>
          <a:p>
            <a:endParaRPr lang="en-US" dirty="0"/>
          </a:p>
        </p:txBody>
      </p:sp>
    </p:spTree>
    <p:extLst>
      <p:ext uri="{BB962C8B-B14F-4D97-AF65-F5344CB8AC3E}">
        <p14:creationId xmlns:p14="http://schemas.microsoft.com/office/powerpoint/2010/main" val="27133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65C0D-AE54-E934-67FD-611326A9A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2A013-E94D-DA51-A311-A016D0B41027}"/>
              </a:ext>
            </a:extLst>
          </p:cNvPr>
          <p:cNvSpPr>
            <a:spLocks noGrp="1"/>
          </p:cNvSpPr>
          <p:nvPr>
            <p:ph type="title"/>
          </p:nvPr>
        </p:nvSpPr>
        <p:spPr>
          <a:xfrm>
            <a:off x="752122" y="76200"/>
            <a:ext cx="8163278" cy="1143000"/>
          </a:xfrm>
        </p:spPr>
        <p:txBody>
          <a:bodyPr/>
          <a:lstStyle/>
          <a:p>
            <a:r>
              <a:rPr lang="en-US" dirty="0"/>
              <a:t>Pope Francis – Holy Year of Hope</a:t>
            </a:r>
          </a:p>
        </p:txBody>
      </p:sp>
      <p:sp>
        <p:nvSpPr>
          <p:cNvPr id="3" name="Content Placeholder 2">
            <a:extLst>
              <a:ext uri="{FF2B5EF4-FFF2-40B4-BE49-F238E27FC236}">
                <a16:creationId xmlns:a16="http://schemas.microsoft.com/office/drawing/2014/main" id="{66DD59AA-E3F6-F8F5-8C01-34F2E98B9A71}"/>
              </a:ext>
            </a:extLst>
          </p:cNvPr>
          <p:cNvSpPr>
            <a:spLocks noGrp="1"/>
          </p:cNvSpPr>
          <p:nvPr>
            <p:ph idx="1"/>
          </p:nvPr>
        </p:nvSpPr>
        <p:spPr>
          <a:xfrm>
            <a:off x="838200" y="1219200"/>
            <a:ext cx="8077200" cy="3810000"/>
          </a:xfrm>
        </p:spPr>
        <p:txBody>
          <a:bodyPr/>
          <a:lstStyle/>
          <a:p>
            <a:r>
              <a:rPr lang="en-US" dirty="0"/>
              <a:t>Knights of Columbus bring Hope and Optimism to men who are looking to grow their faith as each of our councils (with their parishes) rollout </a:t>
            </a:r>
            <a:r>
              <a:rPr lang="en-US" b="1" dirty="0"/>
              <a:t>Cor.</a:t>
            </a:r>
            <a:endParaRPr lang="en-US" dirty="0"/>
          </a:p>
          <a:p>
            <a:r>
              <a:rPr lang="en-US" dirty="0"/>
              <a:t>The more men see our optimism for our faith and future, the more they will be encouraged to join with us.</a:t>
            </a:r>
          </a:p>
          <a:p>
            <a:endParaRPr lang="en-US" dirty="0"/>
          </a:p>
        </p:txBody>
      </p:sp>
      <p:pic>
        <p:nvPicPr>
          <p:cNvPr id="1028" name="Picture 4" descr="Pope Francis And His Gift For Blending The Spiritual And The Political ...">
            <a:extLst>
              <a:ext uri="{FF2B5EF4-FFF2-40B4-BE49-F238E27FC236}">
                <a16:creationId xmlns:a16="http://schemas.microsoft.com/office/drawing/2014/main" id="{2346B873-F72E-8987-599A-D8F8F4881B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5400" y="381000"/>
            <a:ext cx="2524478" cy="304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37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We Recruit</a:t>
            </a:r>
          </a:p>
        </p:txBody>
      </p:sp>
      <p:sp>
        <p:nvSpPr>
          <p:cNvPr id="3" name="Content Placeholder 2"/>
          <p:cNvSpPr>
            <a:spLocks noGrp="1"/>
          </p:cNvSpPr>
          <p:nvPr>
            <p:ph idx="1"/>
          </p:nvPr>
        </p:nvSpPr>
        <p:spPr>
          <a:xfrm>
            <a:off x="1739900" y="1752600"/>
            <a:ext cx="9525000" cy="2971800"/>
          </a:xfrm>
        </p:spPr>
        <p:txBody>
          <a:bodyPr/>
          <a:lstStyle/>
          <a:p>
            <a:pPr marL="1257300" lvl="1" indent="-484188"/>
            <a:r>
              <a:rPr lang="en-US" sz="3000" dirty="0"/>
              <a:t>If we focus on numbers, we have already lost</a:t>
            </a:r>
          </a:p>
          <a:p>
            <a:pPr marL="1257300" lvl="1" indent="-484188"/>
            <a:r>
              <a:rPr lang="en-US" sz="3000" dirty="0"/>
              <a:t>Provide an avenue for men to </a:t>
            </a:r>
            <a:r>
              <a:rPr lang="en-US" sz="3000" b="1" dirty="0">
                <a:solidFill>
                  <a:srgbClr val="FF9900"/>
                </a:solidFill>
                <a:effectLst>
                  <a:outerShdw blurRad="38100" dist="38100" dir="2700000" algn="tl">
                    <a:srgbClr val="000000">
                      <a:alpha val="43137"/>
                    </a:srgbClr>
                  </a:outerShdw>
                </a:effectLst>
              </a:rPr>
              <a:t>grow closer to God</a:t>
            </a:r>
          </a:p>
          <a:p>
            <a:pPr marL="1257300" lvl="1" indent="-484188"/>
            <a:r>
              <a:rPr lang="en-US" sz="3000" b="1" dirty="0">
                <a:solidFill>
                  <a:srgbClr val="FF9900"/>
                </a:solidFill>
                <a:effectLst>
                  <a:outerShdw blurRad="38100" dist="38100" dir="2700000" algn="tl">
                    <a:srgbClr val="000000">
                      <a:alpha val="43137"/>
                    </a:srgbClr>
                  </a:outerShdw>
                </a:effectLst>
              </a:rPr>
              <a:t>Grow in faith </a:t>
            </a:r>
            <a:r>
              <a:rPr lang="en-US" sz="3000" dirty="0"/>
              <a:t>through action</a:t>
            </a:r>
          </a:p>
          <a:p>
            <a:pPr marL="1257300" lvl="1" indent="-484188"/>
            <a:r>
              <a:rPr lang="en-US" sz="3000" dirty="0"/>
              <a:t>More members equal more </a:t>
            </a:r>
            <a:r>
              <a:rPr lang="en-US" sz="3000" b="1" dirty="0">
                <a:solidFill>
                  <a:srgbClr val="FF9900"/>
                </a:solidFill>
              </a:rPr>
              <a:t>fuel</a:t>
            </a:r>
            <a:r>
              <a:rPr lang="en-US" sz="3000" dirty="0"/>
              <a:t> doing the </a:t>
            </a:r>
            <a:r>
              <a:rPr lang="en-US" sz="3000" b="1" dirty="0">
                <a:solidFill>
                  <a:srgbClr val="FF9900"/>
                </a:solidFill>
              </a:rPr>
              <a:t>good works</a:t>
            </a:r>
            <a:r>
              <a:rPr lang="en-US" sz="3000" dirty="0"/>
              <a:t> of our order through programs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78529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6D410F-5201-F860-A157-87A96B2D7E4E}"/>
              </a:ext>
            </a:extLst>
          </p:cNvPr>
          <p:cNvPicPr>
            <a:picLocks noChangeAspect="1"/>
          </p:cNvPicPr>
          <p:nvPr/>
        </p:nvPicPr>
        <p:blipFill>
          <a:blip r:embed="rId2"/>
          <a:stretch>
            <a:fillRect/>
          </a:stretch>
        </p:blipFill>
        <p:spPr>
          <a:xfrm>
            <a:off x="1905000" y="152400"/>
            <a:ext cx="7620000" cy="655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1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0B9B-8C56-1BDA-68D7-FF6BB20BBEB4}"/>
              </a:ext>
            </a:extLst>
          </p:cNvPr>
          <p:cNvSpPr>
            <a:spLocks noGrp="1"/>
          </p:cNvSpPr>
          <p:nvPr>
            <p:ph type="title"/>
          </p:nvPr>
        </p:nvSpPr>
        <p:spPr>
          <a:xfrm>
            <a:off x="785905" y="309282"/>
            <a:ext cx="10626165" cy="1143000"/>
          </a:xfrm>
        </p:spPr>
        <p:txBody>
          <a:bodyPr/>
          <a:lstStyle/>
          <a:p>
            <a:r>
              <a:rPr lang="en-US" i="1" dirty="0">
                <a:effectLst>
                  <a:outerShdw blurRad="38100" dist="38100" dir="2700000" algn="tl">
                    <a:srgbClr val="000000">
                      <a:alpha val="43137"/>
                    </a:srgbClr>
                  </a:outerShdw>
                </a:effectLst>
              </a:rPr>
              <a:t>Fishers of Men</a:t>
            </a:r>
          </a:p>
        </p:txBody>
      </p:sp>
      <p:pic>
        <p:nvPicPr>
          <p:cNvPr id="1026" name="Picture 2" descr="Fishers Of Men">
            <a:extLst>
              <a:ext uri="{FF2B5EF4-FFF2-40B4-BE49-F238E27FC236}">
                <a16:creationId xmlns:a16="http://schemas.microsoft.com/office/drawing/2014/main" id="{B88DA6A1-89C8-9C58-DA69-28654E0E4D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0872" y="1748119"/>
            <a:ext cx="4283696" cy="3003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B475AB4-1E06-83F2-AC53-2F9FDE326C72}"/>
              </a:ext>
            </a:extLst>
          </p:cNvPr>
          <p:cNvSpPr txBox="1">
            <a:spLocks/>
          </p:cNvSpPr>
          <p:nvPr/>
        </p:nvSpPr>
        <p:spPr>
          <a:xfrm>
            <a:off x="931523" y="1452282"/>
            <a:ext cx="6322032" cy="3612878"/>
          </a:xfrm>
          <a:prstGeom prst="rect">
            <a:avLst/>
          </a:prstGeom>
        </p:spPr>
        <p:txBody>
          <a:bodyPr/>
          <a:lstStyle>
            <a:lvl1pPr marL="342900" indent="-342900" algn="l" rtl="0" eaLnBrk="1" fontAlgn="base" hangingPunct="1">
              <a:spcBef>
                <a:spcPct val="20000"/>
              </a:spcBef>
              <a:spcAft>
                <a:spcPct val="0"/>
              </a:spcAft>
              <a:buFontTx/>
              <a:buBlip>
                <a:blip r:embed="rId3">
                  <a:extLst>
                    <a:ext uri="{837473B0-CC2E-450A-ABE3-18F120FF3D39}">
                      <a1611:picAttrSrcUrl xmlns:a1611="http://schemas.microsoft.com/office/drawing/2016/11/main" r:id="rId4"/>
                    </a:ext>
                  </a:extLst>
                </a:blip>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FontTx/>
              <a:buBlip>
                <a:blip r:embed="rId3">
                  <a:extLst>
                    <a:ext uri="{837473B0-CC2E-450A-ABE3-18F120FF3D39}">
                      <a1611:picAttrSrcUrl xmlns:a1611="http://schemas.microsoft.com/office/drawing/2016/11/main" r:id="rId4"/>
                    </a:ext>
                  </a:extLst>
                </a:blip>
              </a:buBlip>
              <a:defRPr sz="2800">
                <a:solidFill>
                  <a:schemeClr val="tx1"/>
                </a:solidFill>
                <a:latin typeface="+mn-lt"/>
              </a:defRPr>
            </a:lvl2pPr>
            <a:lvl3pPr marL="1143000" indent="-228600" algn="l" rtl="0" eaLnBrk="1" fontAlgn="base" hangingPunct="1">
              <a:spcBef>
                <a:spcPct val="20000"/>
              </a:spcBef>
              <a:spcAft>
                <a:spcPct val="0"/>
              </a:spcAft>
              <a:buFontTx/>
              <a:buBlip>
                <a:blip r:embed="rId3">
                  <a:extLst>
                    <a:ext uri="{837473B0-CC2E-450A-ABE3-18F120FF3D39}">
                      <a1611:picAttrSrcUrl xmlns:a1611="http://schemas.microsoft.com/office/drawing/2016/11/main" r:id="rId4"/>
                    </a:ext>
                  </a:extLst>
                </a:blip>
              </a:buBlip>
              <a:defRPr sz="2400">
                <a:solidFill>
                  <a:schemeClr val="tx1"/>
                </a:solidFill>
                <a:latin typeface="+mn-lt"/>
              </a:defRPr>
            </a:lvl3pPr>
            <a:lvl4pPr marL="1600200" indent="-228600" algn="l" rtl="0" eaLnBrk="1" fontAlgn="base" hangingPunct="1">
              <a:spcBef>
                <a:spcPct val="20000"/>
              </a:spcBef>
              <a:spcAft>
                <a:spcPct val="0"/>
              </a:spcAft>
              <a:buFontTx/>
              <a:buBlip>
                <a:blip r:embed="rId3">
                  <a:extLst>
                    <a:ext uri="{837473B0-CC2E-450A-ABE3-18F120FF3D39}">
                      <a1611:picAttrSrcUrl xmlns:a1611="http://schemas.microsoft.com/office/drawing/2016/11/main" r:id="rId4"/>
                    </a:ext>
                  </a:extLst>
                </a:blip>
              </a:buBlip>
              <a:defRPr sz="2000">
                <a:solidFill>
                  <a:schemeClr val="tx1"/>
                </a:solidFill>
                <a:latin typeface="+mn-lt"/>
              </a:defRPr>
            </a:lvl4pPr>
            <a:lvl5pPr marL="2057400" indent="-228600" algn="l" rtl="0" eaLnBrk="1" fontAlgn="base" hangingPunct="1">
              <a:spcBef>
                <a:spcPct val="20000"/>
              </a:spcBef>
              <a:spcAft>
                <a:spcPct val="0"/>
              </a:spcAft>
              <a:buFontTx/>
              <a:buBlip>
                <a:blip r:embed="rId3">
                  <a:extLst>
                    <a:ext uri="{837473B0-CC2E-450A-ABE3-18F120FF3D39}">
                      <a1611:picAttrSrcUrl xmlns:a1611="http://schemas.microsoft.com/office/drawing/2016/11/main" r:id="rId4"/>
                    </a:ext>
                  </a:extLst>
                </a:blip>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573088" indent="-573088"/>
            <a:r>
              <a:rPr lang="en-US" dirty="0">
                <a:effectLst>
                  <a:outerShdw blurRad="38100" dist="38100" dir="2700000" algn="tl">
                    <a:srgbClr val="000000">
                      <a:alpha val="43137"/>
                    </a:srgbClr>
                  </a:outerShdw>
                </a:effectLst>
              </a:rPr>
              <a:t>HOW TO INVITE SOMEONE </a:t>
            </a:r>
          </a:p>
          <a:p>
            <a:pPr marL="1147763" lvl="5" indent="-636588">
              <a:buBlip>
                <a:blip r:embed="rId3">
                  <a:extLst>
                    <a:ext uri="{837473B0-CC2E-450A-ABE3-18F120FF3D39}">
                      <a1611:picAttrSrcUrl xmlns:a1611="http://schemas.microsoft.com/office/drawing/2016/11/main" r:id="rId4"/>
                    </a:ext>
                  </a:extLst>
                </a:blip>
              </a:buBlip>
              <a:tabLst>
                <a:tab pos="1147763" algn="l"/>
              </a:tabLst>
            </a:pPr>
            <a:r>
              <a:rPr lang="en-US" sz="3200" dirty="0">
                <a:solidFill>
                  <a:schemeClr val="tx1"/>
                </a:solidFill>
                <a:effectLst>
                  <a:outerShdw blurRad="38100" dist="38100" dir="2700000" algn="tl">
                    <a:srgbClr val="000000">
                      <a:alpha val="43137"/>
                    </a:srgbClr>
                  </a:outerShdw>
                </a:effectLst>
              </a:rPr>
              <a:t>CONVERSATION STARTERS </a:t>
            </a:r>
          </a:p>
          <a:p>
            <a:pPr marL="1147763" lvl="3" indent="-636588">
              <a:tabLst>
                <a:tab pos="1147763" algn="l"/>
              </a:tabLst>
            </a:pPr>
            <a:r>
              <a:rPr lang="en-US" sz="3200" dirty="0">
                <a:effectLst>
                  <a:outerShdw blurRad="38100" dist="38100" dir="2700000" algn="tl">
                    <a:srgbClr val="000000">
                      <a:alpha val="43137"/>
                    </a:srgbClr>
                  </a:outerShdw>
                </a:effectLst>
              </a:rPr>
              <a:t>OVERCOMING OBJECTIONS </a:t>
            </a:r>
          </a:p>
          <a:p>
            <a:pPr marL="1147763" lvl="3" indent="-636588">
              <a:tabLst>
                <a:tab pos="1147763" algn="l"/>
              </a:tabLst>
            </a:pPr>
            <a:r>
              <a:rPr lang="en-US" sz="3200" dirty="0">
                <a:effectLst>
                  <a:outerShdw blurRad="38100" dist="38100" dir="2700000" algn="tl">
                    <a:srgbClr val="000000">
                      <a:alpha val="43137"/>
                    </a:srgbClr>
                  </a:outerShdw>
                </a:effectLst>
              </a:rPr>
              <a:t>TIPS TO REMEMBER</a:t>
            </a:r>
          </a:p>
          <a:p>
            <a:pPr marL="573088" indent="-573088"/>
            <a:r>
              <a:rPr lang="en-US" dirty="0">
                <a:effectLst>
                  <a:outerShdw blurRad="38100" dist="38100" dir="2700000" algn="tl">
                    <a:srgbClr val="000000">
                      <a:alpha val="43137"/>
                    </a:srgbClr>
                  </a:outerShdw>
                </a:effectLst>
              </a:rPr>
              <a:t>FRATERNAL BENEFITS: WHY JOIN</a:t>
            </a:r>
          </a:p>
          <a:p>
            <a:pPr marL="573088" indent="-573088"/>
            <a:r>
              <a:rPr lang="en-US" dirty="0">
                <a:effectLst>
                  <a:outerShdw blurRad="38100" dist="38100" dir="2700000" algn="tl">
                    <a:srgbClr val="000000">
                      <a:alpha val="43137"/>
                    </a:srgbClr>
                  </a:outerShdw>
                </a:effectLst>
              </a:rPr>
              <a:t>RESOURCES</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85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1000"/>
                                        <p:tgtEl>
                                          <p:spTgt spid="4">
                                            <p:txEl>
                                              <p:pRg st="3" end="3"/>
                                            </p:txEl>
                                          </p:spTgt>
                                        </p:tgtEl>
                                      </p:cBhvr>
                                    </p:animEffect>
                                    <p:anim calcmode="lin" valueType="num">
                                      <p:cBhvr>
                                        <p:cTn id="3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000"/>
                                        <p:tgtEl>
                                          <p:spTgt spid="4">
                                            <p:txEl>
                                              <p:pRg st="4" end="4"/>
                                            </p:txEl>
                                          </p:spTgt>
                                        </p:tgtEl>
                                      </p:cBhvr>
                                    </p:animEffect>
                                    <p:anim calcmode="lin" valueType="num">
                                      <p:cBhvr>
                                        <p:cTn id="3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1000"/>
                                        <p:tgtEl>
                                          <p:spTgt spid="4">
                                            <p:txEl>
                                              <p:pRg st="5" end="5"/>
                                            </p:txEl>
                                          </p:spTgt>
                                        </p:tgtEl>
                                      </p:cBhvr>
                                    </p:animEffect>
                                    <p:anim calcmode="lin" valueType="num">
                                      <p:cBhvr>
                                        <p:cTn id="4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C9C7-B9F6-C70F-7EAB-6D7C446E9D21}"/>
              </a:ext>
            </a:extLst>
          </p:cNvPr>
          <p:cNvSpPr>
            <a:spLocks noGrp="1"/>
          </p:cNvSpPr>
          <p:nvPr>
            <p:ph type="title"/>
          </p:nvPr>
        </p:nvSpPr>
        <p:spPr>
          <a:xfrm>
            <a:off x="762000" y="381000"/>
            <a:ext cx="10668000" cy="1143000"/>
          </a:xfrm>
        </p:spPr>
        <p:txBody>
          <a:bodyPr/>
          <a:lstStyle/>
          <a:p>
            <a:r>
              <a:rPr lang="en-US" dirty="0"/>
              <a:t>Where to Find Fishers of Men Publication</a:t>
            </a:r>
          </a:p>
        </p:txBody>
      </p:sp>
      <p:pic>
        <p:nvPicPr>
          <p:cNvPr id="4" name="Picture 3">
            <a:extLst>
              <a:ext uri="{FF2B5EF4-FFF2-40B4-BE49-F238E27FC236}">
                <a16:creationId xmlns:a16="http://schemas.microsoft.com/office/drawing/2014/main" id="{45FF90CA-8DD5-CBCE-8F9C-E98EFA5BC217}"/>
              </a:ext>
            </a:extLst>
          </p:cNvPr>
          <p:cNvPicPr>
            <a:picLocks noChangeAspect="1"/>
          </p:cNvPicPr>
          <p:nvPr/>
        </p:nvPicPr>
        <p:blipFill>
          <a:blip r:embed="rId2"/>
          <a:stretch>
            <a:fillRect/>
          </a:stretch>
        </p:blipFill>
        <p:spPr>
          <a:xfrm>
            <a:off x="1905000" y="1447800"/>
            <a:ext cx="7624682" cy="5273640"/>
          </a:xfrm>
          <a:prstGeom prst="rect">
            <a:avLst/>
          </a:prstGeom>
        </p:spPr>
      </p:pic>
      <p:sp>
        <p:nvSpPr>
          <p:cNvPr id="5" name="Oval 4">
            <a:extLst>
              <a:ext uri="{FF2B5EF4-FFF2-40B4-BE49-F238E27FC236}">
                <a16:creationId xmlns:a16="http://schemas.microsoft.com/office/drawing/2014/main" id="{672F1761-AAE7-93AA-125D-FC9EE3D09A96}"/>
              </a:ext>
            </a:extLst>
          </p:cNvPr>
          <p:cNvSpPr/>
          <p:nvPr/>
        </p:nvSpPr>
        <p:spPr bwMode="auto">
          <a:xfrm>
            <a:off x="7696200" y="6019800"/>
            <a:ext cx="914400" cy="228600"/>
          </a:xfrm>
          <a:prstGeom prst="ellipse">
            <a:avLst/>
          </a:prstGeom>
          <a:noFill/>
          <a:ln w="3810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83171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C9C7-B9F6-C70F-7EAB-6D7C446E9D21}"/>
              </a:ext>
            </a:extLst>
          </p:cNvPr>
          <p:cNvSpPr>
            <a:spLocks noGrp="1"/>
          </p:cNvSpPr>
          <p:nvPr>
            <p:ph type="title"/>
          </p:nvPr>
        </p:nvSpPr>
        <p:spPr>
          <a:xfrm>
            <a:off x="762000" y="381000"/>
            <a:ext cx="10668000" cy="1143000"/>
          </a:xfrm>
        </p:spPr>
        <p:txBody>
          <a:bodyPr/>
          <a:lstStyle/>
          <a:p>
            <a:r>
              <a:rPr lang="en-US" dirty="0"/>
              <a:t>Where to Find Fishers of Men Publication</a:t>
            </a:r>
          </a:p>
        </p:txBody>
      </p:sp>
      <p:pic>
        <p:nvPicPr>
          <p:cNvPr id="4" name="Picture 3">
            <a:extLst>
              <a:ext uri="{FF2B5EF4-FFF2-40B4-BE49-F238E27FC236}">
                <a16:creationId xmlns:a16="http://schemas.microsoft.com/office/drawing/2014/main" id="{45FF90CA-8DD5-CBCE-8F9C-E98EFA5BC2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28800" y="1524000"/>
            <a:ext cx="7624682" cy="4316057"/>
          </a:xfrm>
          <a:prstGeom prst="rect">
            <a:avLst/>
          </a:prstGeom>
        </p:spPr>
      </p:pic>
      <p:sp>
        <p:nvSpPr>
          <p:cNvPr id="5" name="Oval 4">
            <a:extLst>
              <a:ext uri="{FF2B5EF4-FFF2-40B4-BE49-F238E27FC236}">
                <a16:creationId xmlns:a16="http://schemas.microsoft.com/office/drawing/2014/main" id="{672F1761-AAE7-93AA-125D-FC9EE3D09A96}"/>
              </a:ext>
            </a:extLst>
          </p:cNvPr>
          <p:cNvSpPr/>
          <p:nvPr/>
        </p:nvSpPr>
        <p:spPr bwMode="auto">
          <a:xfrm>
            <a:off x="1865050" y="3962400"/>
            <a:ext cx="2097350" cy="381000"/>
          </a:xfrm>
          <a:prstGeom prst="ellipse">
            <a:avLst/>
          </a:prstGeom>
          <a:noFill/>
          <a:ln w="3810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45212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BCBED6-9ECD-57CD-28F4-71088F96D493}"/>
              </a:ext>
            </a:extLst>
          </p:cNvPr>
          <p:cNvSpPr txBox="1"/>
          <p:nvPr/>
        </p:nvSpPr>
        <p:spPr>
          <a:xfrm>
            <a:off x="812800" y="990600"/>
            <a:ext cx="10845800" cy="3908762"/>
          </a:xfrm>
          <a:prstGeom prst="rect">
            <a:avLst/>
          </a:prstGeom>
          <a:noFill/>
        </p:spPr>
        <p:txBody>
          <a:bodyPr wrap="square">
            <a:spAutoFit/>
          </a:bodyPr>
          <a:lstStyle/>
          <a:p>
            <a:pPr marL="285750" indent="-285750">
              <a:buFont typeface="Arial" panose="020B0604020202020204" pitchFamily="34" charset="0"/>
              <a:buChar char="•"/>
            </a:pPr>
            <a:r>
              <a:rPr lang="en-US" sz="2000" dirty="0"/>
              <a:t>Spring drive should be held around Palm Sunday, March</a:t>
            </a:r>
          </a:p>
          <a:p>
            <a:pPr marL="285750" indent="-285750">
              <a:buFont typeface="Arial" panose="020B0604020202020204" pitchFamily="34" charset="0"/>
              <a:buChar char="•"/>
            </a:pPr>
            <a:r>
              <a:rPr lang="en-US" sz="2000" dirty="0"/>
              <a:t>Councils are encouraged to hold two drives each year, around Columbus Day and Palm Sunday, get permission from your Pastor if the drive will be held on Church grounds</a:t>
            </a:r>
          </a:p>
          <a:p>
            <a:pPr marL="285750" indent="-285750">
              <a:buFont typeface="Arial" panose="020B0604020202020204" pitchFamily="34" charset="0"/>
              <a:buChar char="•"/>
            </a:pPr>
            <a:r>
              <a:rPr lang="en-US" sz="2000" dirty="0"/>
              <a:t>Council decides how the funds are distributed but it MUST be an organization whose purpose is support those with special needs. It can be multiple organizations, you can also include Special Olympics as well</a:t>
            </a:r>
          </a:p>
          <a:p>
            <a:pPr marL="285750" indent="-285750">
              <a:buFont typeface="Arial" panose="020B0604020202020204" pitchFamily="34" charset="0"/>
              <a:buChar char="•"/>
            </a:pPr>
            <a:r>
              <a:rPr lang="en-US" sz="2000" dirty="0"/>
              <a:t>Form Mi-13 needs to be filled out after the drive</a:t>
            </a:r>
          </a:p>
          <a:p>
            <a:pPr marL="285750" indent="-285750">
              <a:buFont typeface="Arial" panose="020B0604020202020204" pitchFamily="34" charset="0"/>
              <a:buChar char="•"/>
            </a:pPr>
            <a:r>
              <a:rPr lang="en-US" sz="2000" dirty="0"/>
              <a:t>Send the Mi-13 and check to Mark </a:t>
            </a:r>
            <a:r>
              <a:rPr lang="en-US" sz="2000" dirty="0" err="1"/>
              <a:t>Brezenski</a:t>
            </a:r>
            <a:r>
              <a:rPr lang="en-US" sz="2000" dirty="0"/>
              <a:t>, address is in the directory</a:t>
            </a:r>
          </a:p>
          <a:p>
            <a:endParaRPr lang="en-US" dirty="0"/>
          </a:p>
          <a:p>
            <a:pPr marL="285750" indent="-285750">
              <a:buFont typeface="Arial" panose="020B0604020202020204" pitchFamily="34" charset="0"/>
              <a:buChar char="•"/>
            </a:pPr>
            <a:r>
              <a:rPr lang="en-US" sz="3200" b="1" u="sng" dirty="0">
                <a:solidFill>
                  <a:srgbClr val="FF0000"/>
                </a:solidFill>
              </a:rPr>
              <a:t>Do not send checks to George Walrath or George Stump</a:t>
            </a:r>
          </a:p>
          <a:p>
            <a:endParaRPr lang="en-US" dirty="0"/>
          </a:p>
          <a:p>
            <a:pPr algn="ctr"/>
            <a:r>
              <a:rPr lang="en-US" sz="2000" b="1" dirty="0"/>
              <a:t>If you have any questions, contact Mark </a:t>
            </a:r>
            <a:r>
              <a:rPr lang="en-US" sz="2000" b="1" dirty="0" err="1"/>
              <a:t>Brezenski</a:t>
            </a:r>
            <a:endParaRPr lang="en-US" sz="2000" b="1" dirty="0"/>
          </a:p>
        </p:txBody>
      </p:sp>
      <p:sp>
        <p:nvSpPr>
          <p:cNvPr id="6" name="Title 1">
            <a:extLst>
              <a:ext uri="{FF2B5EF4-FFF2-40B4-BE49-F238E27FC236}">
                <a16:creationId xmlns:a16="http://schemas.microsoft.com/office/drawing/2014/main" id="{090A2FDF-11D2-C5B2-FFF9-CCF1230CA0BF}"/>
              </a:ext>
            </a:extLst>
          </p:cNvPr>
          <p:cNvSpPr txBox="1">
            <a:spLocks/>
          </p:cNvSpPr>
          <p:nvPr/>
        </p:nvSpPr>
        <p:spPr>
          <a:xfrm>
            <a:off x="812800" y="342900"/>
            <a:ext cx="10566400" cy="1143000"/>
          </a:xfrm>
          <a:prstGeom prst="rect">
            <a:avLst/>
          </a:prstGeom>
        </p:spPr>
        <p:txBody>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r>
              <a:rPr lang="en-US" kern="0" dirty="0"/>
              <a:t>Mi Drive</a:t>
            </a:r>
          </a:p>
        </p:txBody>
      </p:sp>
    </p:spTree>
    <p:extLst>
      <p:ext uri="{BB962C8B-B14F-4D97-AF65-F5344CB8AC3E}">
        <p14:creationId xmlns:p14="http://schemas.microsoft.com/office/powerpoint/2010/main" val="2332495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DD1B-2BFF-AF8B-AD5F-8E8B948DAEB0}"/>
              </a:ext>
            </a:extLst>
          </p:cNvPr>
          <p:cNvSpPr>
            <a:spLocks noGrp="1"/>
          </p:cNvSpPr>
          <p:nvPr>
            <p:ph type="title"/>
          </p:nvPr>
        </p:nvSpPr>
        <p:spPr>
          <a:xfrm>
            <a:off x="990600" y="221726"/>
            <a:ext cx="10566400" cy="1143000"/>
          </a:xfrm>
        </p:spPr>
        <p:txBody>
          <a:bodyPr/>
          <a:lstStyle/>
          <a:p>
            <a:r>
              <a:rPr lang="en-US" dirty="0">
                <a:latin typeface="Trump Mediaeval"/>
              </a:rPr>
              <a:t>Let’s</a:t>
            </a:r>
            <a:r>
              <a:rPr lang="en-US" dirty="0"/>
              <a:t> be Fishers of Men</a:t>
            </a:r>
          </a:p>
        </p:txBody>
      </p:sp>
      <p:sp>
        <p:nvSpPr>
          <p:cNvPr id="6" name="Content Placeholder 5">
            <a:extLst>
              <a:ext uri="{FF2B5EF4-FFF2-40B4-BE49-F238E27FC236}">
                <a16:creationId xmlns:a16="http://schemas.microsoft.com/office/drawing/2014/main" id="{F1A8A053-9AFA-7495-14F4-8661651B9E82}"/>
              </a:ext>
            </a:extLst>
          </p:cNvPr>
          <p:cNvSpPr>
            <a:spLocks noGrp="1"/>
          </p:cNvSpPr>
          <p:nvPr>
            <p:ph idx="1"/>
          </p:nvPr>
        </p:nvSpPr>
        <p:spPr>
          <a:xfrm>
            <a:off x="1219200" y="1828800"/>
            <a:ext cx="5029200" cy="2057400"/>
          </a:xfrm>
        </p:spPr>
        <p:txBody>
          <a:bodyPr/>
          <a:lstStyle/>
          <a:p>
            <a:r>
              <a:rPr lang="en-US" dirty="0"/>
              <a:t>What is in your tackle box? </a:t>
            </a:r>
          </a:p>
          <a:p>
            <a:r>
              <a:rPr lang="en-US" dirty="0"/>
              <a:t>Pick the right lure</a:t>
            </a:r>
          </a:p>
        </p:txBody>
      </p:sp>
      <p:pic>
        <p:nvPicPr>
          <p:cNvPr id="7" name="Picture 6">
            <a:extLst>
              <a:ext uri="{FF2B5EF4-FFF2-40B4-BE49-F238E27FC236}">
                <a16:creationId xmlns:a16="http://schemas.microsoft.com/office/drawing/2014/main" id="{29E18832-0F4C-8F87-780F-5BE4F3317017}"/>
              </a:ext>
            </a:extLst>
          </p:cNvPr>
          <p:cNvPicPr>
            <a:picLocks noChangeAspect="1"/>
          </p:cNvPicPr>
          <p:nvPr/>
        </p:nvPicPr>
        <p:blipFill>
          <a:blip r:embed="rId2"/>
          <a:stretch>
            <a:fillRect/>
          </a:stretch>
        </p:blipFill>
        <p:spPr>
          <a:xfrm>
            <a:off x="1752600" y="3245374"/>
            <a:ext cx="3928532"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EC6F60EF-6DBC-05EA-3624-C99753601AC6}"/>
              </a:ext>
            </a:extLst>
          </p:cNvPr>
          <p:cNvPicPr>
            <a:picLocks noChangeAspect="1"/>
          </p:cNvPicPr>
          <p:nvPr/>
        </p:nvPicPr>
        <p:blipFill>
          <a:blip r:embed="rId3"/>
          <a:stretch>
            <a:fillRect/>
          </a:stretch>
        </p:blipFill>
        <p:spPr>
          <a:xfrm>
            <a:off x="6669774" y="1447800"/>
            <a:ext cx="4531626" cy="45316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5955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DD1B-2BFF-AF8B-AD5F-8E8B948DAEB0}"/>
              </a:ext>
            </a:extLst>
          </p:cNvPr>
          <p:cNvSpPr>
            <a:spLocks noGrp="1"/>
          </p:cNvSpPr>
          <p:nvPr>
            <p:ph type="title"/>
          </p:nvPr>
        </p:nvSpPr>
        <p:spPr/>
        <p:txBody>
          <a:bodyPr/>
          <a:lstStyle/>
          <a:p>
            <a:r>
              <a:rPr lang="en-US" dirty="0"/>
              <a:t>Let’s be Fishers of Men</a:t>
            </a:r>
          </a:p>
        </p:txBody>
      </p:sp>
      <p:sp>
        <p:nvSpPr>
          <p:cNvPr id="3" name="Content Placeholder 2">
            <a:extLst>
              <a:ext uri="{FF2B5EF4-FFF2-40B4-BE49-F238E27FC236}">
                <a16:creationId xmlns:a16="http://schemas.microsoft.com/office/drawing/2014/main" id="{33749807-1736-781A-0A14-071E8DBCF3D1}"/>
              </a:ext>
            </a:extLst>
          </p:cNvPr>
          <p:cNvSpPr>
            <a:spLocks noGrp="1"/>
          </p:cNvSpPr>
          <p:nvPr>
            <p:ph idx="1"/>
          </p:nvPr>
        </p:nvSpPr>
        <p:spPr/>
        <p:txBody>
          <a:bodyPr/>
          <a:lstStyle/>
          <a:p>
            <a:pPr marL="0" indent="0">
              <a:buNone/>
            </a:pPr>
            <a:r>
              <a:rPr lang="en-US"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Every Knight is called to bring others to Christ and help realize Blessed Michael McGivney’s mission.</a:t>
            </a:r>
          </a:p>
          <a:p>
            <a:pPr marL="0" indent="0">
              <a:buNone/>
            </a:pPr>
            <a:endParaRPr lang="en-US"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0" indent="0" algn="ctr">
              <a:buNone/>
            </a:pPr>
            <a:r>
              <a:rPr lang="en-US" sz="2800" i="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“Come after me, and I will make you ﬁshers of men.” </a:t>
            </a:r>
          </a:p>
          <a:p>
            <a:pPr marL="0" indent="0" algn="ctr">
              <a:buNone/>
            </a:pPr>
            <a:r>
              <a:rPr lang="en-US" sz="2800"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MT 4:19</a:t>
            </a:r>
          </a:p>
        </p:txBody>
      </p:sp>
    </p:spTree>
    <p:extLst>
      <p:ext uri="{BB962C8B-B14F-4D97-AF65-F5344CB8AC3E}">
        <p14:creationId xmlns:p14="http://schemas.microsoft.com/office/powerpoint/2010/main" val="178144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9966-13C5-D984-A6E3-5E96287A9C6E}"/>
              </a:ext>
            </a:extLst>
          </p:cNvPr>
          <p:cNvSpPr>
            <a:spLocks noGrp="1"/>
          </p:cNvSpPr>
          <p:nvPr>
            <p:ph type="title"/>
          </p:nvPr>
        </p:nvSpPr>
        <p:spPr>
          <a:xfrm>
            <a:off x="838200" y="152400"/>
            <a:ext cx="10591800" cy="1143000"/>
          </a:xfrm>
        </p:spPr>
        <p:txBody>
          <a:bodyPr/>
          <a:lstStyle/>
          <a:p>
            <a:r>
              <a:rPr lang="en-US" i="1" dirty="0">
                <a:effectLst>
                  <a:outerShdw blurRad="38100" dist="38100" dir="2700000" algn="tl">
                    <a:srgbClr val="000000">
                      <a:alpha val="43137"/>
                    </a:srgbClr>
                  </a:outerShdw>
                </a:effectLst>
              </a:rPr>
              <a:t>How are We Doing</a:t>
            </a:r>
          </a:p>
        </p:txBody>
      </p:sp>
      <p:pic>
        <p:nvPicPr>
          <p:cNvPr id="5" name="Picture 4">
            <a:extLst>
              <a:ext uri="{FF2B5EF4-FFF2-40B4-BE49-F238E27FC236}">
                <a16:creationId xmlns:a16="http://schemas.microsoft.com/office/drawing/2014/main" id="{A564AF4B-BFF5-15CE-9F35-63D32368F809}"/>
              </a:ext>
            </a:extLst>
          </p:cNvPr>
          <p:cNvPicPr>
            <a:picLocks noChangeAspect="1"/>
          </p:cNvPicPr>
          <p:nvPr/>
        </p:nvPicPr>
        <p:blipFill>
          <a:blip r:embed="rId2"/>
          <a:stretch>
            <a:fillRect/>
          </a:stretch>
        </p:blipFill>
        <p:spPr>
          <a:xfrm>
            <a:off x="3177246" y="1202096"/>
            <a:ext cx="5837507" cy="3124200"/>
          </a:xfrm>
          <a:prstGeom prst="rect">
            <a:avLst/>
          </a:prstGeom>
        </p:spPr>
      </p:pic>
      <p:sp>
        <p:nvSpPr>
          <p:cNvPr id="6" name="Content Placeholder 2">
            <a:extLst>
              <a:ext uri="{FF2B5EF4-FFF2-40B4-BE49-F238E27FC236}">
                <a16:creationId xmlns:a16="http://schemas.microsoft.com/office/drawing/2014/main" id="{325F167F-2C89-ACE0-FCF5-1633472E8459}"/>
              </a:ext>
            </a:extLst>
          </p:cNvPr>
          <p:cNvSpPr txBox="1">
            <a:spLocks/>
          </p:cNvSpPr>
          <p:nvPr/>
        </p:nvSpPr>
        <p:spPr>
          <a:xfrm>
            <a:off x="4267200" y="4381500"/>
            <a:ext cx="3581400" cy="1562100"/>
          </a:xfrm>
          <a:prstGeom prst="rect">
            <a:avLst/>
          </a:prstGeom>
        </p:spPr>
        <p:txBody>
          <a:bodyPr/>
          <a:lstStyle>
            <a:lvl1pPr marL="342900" indent="-342900" algn="l" rtl="0" eaLnBrk="1" fontAlgn="base" hangingPunct="1">
              <a:spcBef>
                <a:spcPct val="20000"/>
              </a:spcBef>
              <a:spcAft>
                <a:spcPct val="0"/>
              </a:spcAft>
              <a:buFontTx/>
              <a:buBlip>
                <a:blip r:embed="rId3">
                  <a:extLst>
                    <a:ext uri="{837473B0-CC2E-450A-ABE3-18F120FF3D39}">
                      <a1611:picAttrSrcUrl xmlns:a1611="http://schemas.microsoft.com/office/drawing/2016/11/main" r:id="rId4"/>
                    </a:ext>
                  </a:extLst>
                </a:blip>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FontTx/>
              <a:buBlip>
                <a:blip r:embed="rId3">
                  <a:extLst>
                    <a:ext uri="{837473B0-CC2E-450A-ABE3-18F120FF3D39}">
                      <a1611:picAttrSrcUrl xmlns:a1611="http://schemas.microsoft.com/office/drawing/2016/11/main" r:id="rId4"/>
                    </a:ext>
                  </a:extLst>
                </a:blip>
              </a:buBlip>
              <a:defRPr sz="2800">
                <a:solidFill>
                  <a:schemeClr val="tx1"/>
                </a:solidFill>
                <a:latin typeface="+mn-lt"/>
              </a:defRPr>
            </a:lvl2pPr>
            <a:lvl3pPr marL="1143000" indent="-228600" algn="l" rtl="0" eaLnBrk="1" fontAlgn="base" hangingPunct="1">
              <a:spcBef>
                <a:spcPct val="20000"/>
              </a:spcBef>
              <a:spcAft>
                <a:spcPct val="0"/>
              </a:spcAft>
              <a:buFontTx/>
              <a:buBlip>
                <a:blip r:embed="rId3">
                  <a:extLst>
                    <a:ext uri="{837473B0-CC2E-450A-ABE3-18F120FF3D39}">
                      <a1611:picAttrSrcUrl xmlns:a1611="http://schemas.microsoft.com/office/drawing/2016/11/main" r:id="rId4"/>
                    </a:ext>
                  </a:extLst>
                </a:blip>
              </a:buBlip>
              <a:defRPr sz="2400">
                <a:solidFill>
                  <a:schemeClr val="tx1"/>
                </a:solidFill>
                <a:latin typeface="+mn-lt"/>
              </a:defRPr>
            </a:lvl3pPr>
            <a:lvl4pPr marL="1600200" indent="-228600" algn="l" rtl="0" eaLnBrk="1" fontAlgn="base" hangingPunct="1">
              <a:spcBef>
                <a:spcPct val="20000"/>
              </a:spcBef>
              <a:spcAft>
                <a:spcPct val="0"/>
              </a:spcAft>
              <a:buFontTx/>
              <a:buBlip>
                <a:blip r:embed="rId3">
                  <a:extLst>
                    <a:ext uri="{837473B0-CC2E-450A-ABE3-18F120FF3D39}">
                      <a1611:picAttrSrcUrl xmlns:a1611="http://schemas.microsoft.com/office/drawing/2016/11/main" r:id="rId4"/>
                    </a:ext>
                  </a:extLst>
                </a:blip>
              </a:buBlip>
              <a:defRPr sz="2000">
                <a:solidFill>
                  <a:schemeClr val="tx1"/>
                </a:solidFill>
                <a:latin typeface="+mn-lt"/>
              </a:defRPr>
            </a:lvl4pPr>
            <a:lvl5pPr marL="2057400" indent="-228600" algn="l" rtl="0" eaLnBrk="1" fontAlgn="base" hangingPunct="1">
              <a:spcBef>
                <a:spcPct val="20000"/>
              </a:spcBef>
              <a:spcAft>
                <a:spcPct val="0"/>
              </a:spcAft>
              <a:buFontTx/>
              <a:buBlip>
                <a:blip r:embed="rId3">
                  <a:extLst>
                    <a:ext uri="{837473B0-CC2E-450A-ABE3-18F120FF3D39}">
                      <a1611:picAttrSrcUrl xmlns:a1611="http://schemas.microsoft.com/office/drawing/2016/11/main" r:id="rId4"/>
                    </a:ext>
                  </a:extLst>
                </a:blip>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630238" indent="-630238"/>
            <a:r>
              <a:rPr lang="en-US" sz="3600" kern="0" dirty="0">
                <a:effectLst>
                  <a:outerShdw blurRad="38100" dist="38100" dir="2700000" algn="tl">
                    <a:srgbClr val="000000">
                      <a:alpha val="43137"/>
                    </a:srgbClr>
                  </a:outerShdw>
                </a:effectLst>
              </a:rPr>
              <a:t>Year end 1055</a:t>
            </a:r>
          </a:p>
          <a:p>
            <a:pPr marL="630238" indent="-630238"/>
            <a:r>
              <a:rPr lang="en-US" sz="3600" kern="0" dirty="0">
                <a:effectLst>
                  <a:outerShdw blurRad="38100" dist="38100" dir="2700000" algn="tl">
                    <a:srgbClr val="000000">
                      <a:alpha val="43137"/>
                    </a:srgbClr>
                  </a:outerShdw>
                </a:effectLst>
              </a:rPr>
              <a:t>January 230</a:t>
            </a:r>
          </a:p>
        </p:txBody>
      </p:sp>
    </p:spTree>
    <p:extLst>
      <p:ext uri="{BB962C8B-B14F-4D97-AF65-F5344CB8AC3E}">
        <p14:creationId xmlns:p14="http://schemas.microsoft.com/office/powerpoint/2010/main" val="251090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9966-13C5-D984-A6E3-5E96287A9C6E}"/>
              </a:ext>
            </a:extLst>
          </p:cNvPr>
          <p:cNvSpPr>
            <a:spLocks noGrp="1"/>
          </p:cNvSpPr>
          <p:nvPr>
            <p:ph type="title"/>
          </p:nvPr>
        </p:nvSpPr>
        <p:spPr>
          <a:xfrm>
            <a:off x="838200" y="152400"/>
            <a:ext cx="10591800" cy="1143000"/>
          </a:xfrm>
        </p:spPr>
        <p:txBody>
          <a:bodyPr/>
          <a:lstStyle/>
          <a:p>
            <a:r>
              <a:rPr lang="en-US" i="1" dirty="0">
                <a:effectLst>
                  <a:outerShdw blurRad="38100" dist="38100" dir="2700000" algn="tl">
                    <a:srgbClr val="000000">
                      <a:alpha val="43137"/>
                    </a:srgbClr>
                  </a:outerShdw>
                </a:effectLst>
              </a:rPr>
              <a:t>How do we get there?</a:t>
            </a:r>
          </a:p>
        </p:txBody>
      </p:sp>
      <p:pic>
        <p:nvPicPr>
          <p:cNvPr id="1028" name="Picture 4" descr="See the source image">
            <a:extLst>
              <a:ext uri="{FF2B5EF4-FFF2-40B4-BE49-F238E27FC236}">
                <a16:creationId xmlns:a16="http://schemas.microsoft.com/office/drawing/2014/main" id="{48F18E68-2E80-D81E-EECC-8C46EC42A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695" y="1385887"/>
            <a:ext cx="7998610" cy="44815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D4731D-BD9F-3ED0-FB33-62CD5A3213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0884" y="292631"/>
            <a:ext cx="7850231" cy="606012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49C86676-7846-2C04-5920-F64B531BEA8D}"/>
              </a:ext>
            </a:extLst>
          </p:cNvPr>
          <p:cNvSpPr txBox="1"/>
          <p:nvPr/>
        </p:nvSpPr>
        <p:spPr>
          <a:xfrm>
            <a:off x="10021115" y="2246293"/>
            <a:ext cx="2094685"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Wednesday</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March 5</a:t>
            </a:r>
            <a:r>
              <a:rPr lang="en-US" sz="2800" b="1" baseline="30000" dirty="0">
                <a:effectLst>
                  <a:outerShdw blurRad="38100" dist="38100" dir="2700000" algn="tl">
                    <a:srgbClr val="000000">
                      <a:alpha val="43137"/>
                    </a:srgbClr>
                  </a:outerShdw>
                </a:effectLst>
              </a:rPr>
              <a:t>th</a:t>
            </a:r>
            <a:r>
              <a:rPr lang="en-US" sz="2800" b="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32116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D4731D-BD9F-3ED0-FB33-62CD5A3213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0884" y="300641"/>
            <a:ext cx="7850231" cy="6044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677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F5FC9-1862-4A09-551F-7DD5C18F0ADA}"/>
              </a:ext>
            </a:extLst>
          </p:cNvPr>
          <p:cNvGrpSpPr/>
          <p:nvPr/>
        </p:nvGrpSpPr>
        <p:grpSpPr>
          <a:xfrm>
            <a:off x="1828800" y="304800"/>
            <a:ext cx="8864600" cy="5105400"/>
            <a:chOff x="1828800" y="304800"/>
            <a:chExt cx="8864600" cy="5105400"/>
          </a:xfrm>
        </p:grpSpPr>
        <p:pic>
          <p:nvPicPr>
            <p:cNvPr id="1026" name="Picture 2" descr="Image result for ocia catholic">
              <a:extLst>
                <a:ext uri="{FF2B5EF4-FFF2-40B4-BE49-F238E27FC236}">
                  <a16:creationId xmlns:a16="http://schemas.microsoft.com/office/drawing/2014/main" id="{EFF76700-0C69-D4D0-B15A-08C888D8762B}"/>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648200" y="304800"/>
              <a:ext cx="6045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ot;Bright Baptism of Jesus&quot; Religious Stained Glass Window">
              <a:extLst>
                <a:ext uri="{FF2B5EF4-FFF2-40B4-BE49-F238E27FC236}">
                  <a16:creationId xmlns:a16="http://schemas.microsoft.com/office/drawing/2014/main" id="{513590F0-0B97-B1A1-5301-98A99A2F2F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657225"/>
              <a:ext cx="2309374" cy="4752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D4519997-0E77-D8EB-74A1-21858E69DC0B}"/>
              </a:ext>
            </a:extLst>
          </p:cNvPr>
          <p:cNvSpPr txBox="1"/>
          <p:nvPr/>
        </p:nvSpPr>
        <p:spPr>
          <a:xfrm>
            <a:off x="4648200" y="3124200"/>
            <a:ext cx="6553200" cy="707886"/>
          </a:xfrm>
          <a:prstGeom prst="rect">
            <a:avLst/>
          </a:prstGeom>
          <a:noFill/>
        </p:spPr>
        <p:txBody>
          <a:bodyPr wrap="square" rtlCol="0">
            <a:spAutoFit/>
          </a:bodyPr>
          <a:lstStyle/>
          <a:p>
            <a:pPr algn="ctr"/>
            <a:r>
              <a:rPr lang="en-US" sz="4000" b="1" i="1" dirty="0">
                <a:solidFill>
                  <a:srgbClr val="033D81"/>
                </a:solidFill>
                <a:latin typeface="Aharoni" panose="02010803020104030203" pitchFamily="2" charset="-79"/>
                <a:cs typeface="Aharoni" panose="02010803020104030203" pitchFamily="2" charset="-79"/>
              </a:rPr>
              <a:t>&amp; The Knights of Columbus</a:t>
            </a:r>
          </a:p>
        </p:txBody>
      </p:sp>
      <p:pic>
        <p:nvPicPr>
          <p:cNvPr id="8" name="Picture 7" descr="A logo with a star and anchor&#10;&#10;Description automatically generated">
            <a:extLst>
              <a:ext uri="{FF2B5EF4-FFF2-40B4-BE49-F238E27FC236}">
                <a16:creationId xmlns:a16="http://schemas.microsoft.com/office/drawing/2014/main" id="{52DF74E2-6023-D618-B984-65AB28507C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3657600"/>
            <a:ext cx="2557520" cy="2557520"/>
          </a:xfrm>
          <a:prstGeom prst="rect">
            <a:avLst/>
          </a:prstGeom>
        </p:spPr>
      </p:pic>
    </p:spTree>
    <p:extLst>
      <p:ext uri="{BB962C8B-B14F-4D97-AF65-F5344CB8AC3E}">
        <p14:creationId xmlns:p14="http://schemas.microsoft.com/office/powerpoint/2010/main" val="38833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00" fill="hold"/>
                                        <p:tgtEl>
                                          <p:spTgt spid="9"/>
                                        </p:tgtEl>
                                        <p:attrNameLst>
                                          <p:attrName>ppt_w</p:attrName>
                                        </p:attrNameLst>
                                      </p:cBhvr>
                                      <p:tavLst>
                                        <p:tav tm="0">
                                          <p:val>
                                            <p:fltVal val="0"/>
                                          </p:val>
                                        </p:tav>
                                        <p:tav tm="100000">
                                          <p:val>
                                            <p:strVal val="#ppt_w"/>
                                          </p:val>
                                        </p:tav>
                                      </p:tavLst>
                                    </p:anim>
                                    <p:anim calcmode="lin" valueType="num">
                                      <p:cBhvr>
                                        <p:cTn id="8" dur="1200" fill="hold"/>
                                        <p:tgtEl>
                                          <p:spTgt spid="9"/>
                                        </p:tgtEl>
                                        <p:attrNameLst>
                                          <p:attrName>ppt_h</p:attrName>
                                        </p:attrNameLst>
                                      </p:cBhvr>
                                      <p:tavLst>
                                        <p:tav tm="0">
                                          <p:val>
                                            <p:fltVal val="0"/>
                                          </p:val>
                                        </p:tav>
                                        <p:tav tm="100000">
                                          <p:val>
                                            <p:strVal val="#ppt_h"/>
                                          </p:val>
                                        </p:tav>
                                      </p:tavLst>
                                    </p:anim>
                                    <p:animEffect transition="in" filter="fade">
                                      <p:cBhvr>
                                        <p:cTn id="9" dur="1200"/>
                                        <p:tgtEl>
                                          <p:spTgt spid="9"/>
                                        </p:tgtEl>
                                      </p:cBhvr>
                                    </p:animEffect>
                                  </p:childTnLst>
                                </p:cTn>
                              </p:par>
                            </p:childTnLst>
                          </p:cTn>
                        </p:par>
                        <p:par>
                          <p:cTn id="10" fill="hold">
                            <p:stCondLst>
                              <p:cond delay="1200"/>
                            </p:stCondLst>
                            <p:childTnLst>
                              <p:par>
                                <p:cTn id="11" presetID="31"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500" fill="hold"/>
                                        <p:tgtEl>
                                          <p:spTgt spid="4"/>
                                        </p:tgtEl>
                                        <p:attrNameLst>
                                          <p:attrName>ppt_w</p:attrName>
                                        </p:attrNameLst>
                                      </p:cBhvr>
                                      <p:tavLst>
                                        <p:tav tm="0">
                                          <p:val>
                                            <p:fltVal val="0"/>
                                          </p:val>
                                        </p:tav>
                                        <p:tav tm="100000">
                                          <p:val>
                                            <p:strVal val="#ppt_w"/>
                                          </p:val>
                                        </p:tav>
                                      </p:tavLst>
                                    </p:anim>
                                    <p:anim calcmode="lin" valueType="num">
                                      <p:cBhvr>
                                        <p:cTn id="14" dur="1500" fill="hold"/>
                                        <p:tgtEl>
                                          <p:spTgt spid="4"/>
                                        </p:tgtEl>
                                        <p:attrNameLst>
                                          <p:attrName>ppt_h</p:attrName>
                                        </p:attrNameLst>
                                      </p:cBhvr>
                                      <p:tavLst>
                                        <p:tav tm="0">
                                          <p:val>
                                            <p:fltVal val="0"/>
                                          </p:val>
                                        </p:tav>
                                        <p:tav tm="100000">
                                          <p:val>
                                            <p:strVal val="#ppt_h"/>
                                          </p:val>
                                        </p:tav>
                                      </p:tavLst>
                                    </p:anim>
                                    <p:anim calcmode="lin" valueType="num">
                                      <p:cBhvr>
                                        <p:cTn id="15" dur="1500" fill="hold"/>
                                        <p:tgtEl>
                                          <p:spTgt spid="4"/>
                                        </p:tgtEl>
                                        <p:attrNameLst>
                                          <p:attrName>style.rotation</p:attrName>
                                        </p:attrNameLst>
                                      </p:cBhvr>
                                      <p:tavLst>
                                        <p:tav tm="0">
                                          <p:val>
                                            <p:fltVal val="90"/>
                                          </p:val>
                                        </p:tav>
                                        <p:tav tm="100000">
                                          <p:val>
                                            <p:fltVal val="0"/>
                                          </p:val>
                                        </p:tav>
                                      </p:tavLst>
                                    </p:anim>
                                    <p:animEffect transition="in" filter="fade">
                                      <p:cBhvr>
                                        <p:cTn id="16" dur="1500"/>
                                        <p:tgtEl>
                                          <p:spTgt spid="4"/>
                                        </p:tgtEl>
                                      </p:cBhvr>
                                    </p:animEffect>
                                  </p:childTnLst>
                                </p:cTn>
                              </p:par>
                            </p:childTnLst>
                          </p:cTn>
                        </p:par>
                        <p:par>
                          <p:cTn id="17" fill="hold">
                            <p:stCondLst>
                              <p:cond delay="3200"/>
                            </p:stCondLst>
                            <p:childTnLst>
                              <p:par>
                                <p:cTn id="18" presetID="53" presetClass="entr" presetSubtype="16" fill="hold" nodeType="afterEffect">
                                  <p:stCondLst>
                                    <p:cond delay="500"/>
                                  </p:stCondLst>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fltVal val="0"/>
                                          </p:val>
                                        </p:tav>
                                        <p:tav tm="100000">
                                          <p:val>
                                            <p:strVal val="#ppt_w"/>
                                          </p:val>
                                        </p:tav>
                                      </p:tavLst>
                                    </p:anim>
                                    <p:anim calcmode="lin" valueType="num">
                                      <p:cBhvr>
                                        <p:cTn id="21" dur="2000" fill="hold"/>
                                        <p:tgtEl>
                                          <p:spTgt spid="8"/>
                                        </p:tgtEl>
                                        <p:attrNameLst>
                                          <p:attrName>ppt_h</p:attrName>
                                        </p:attrNameLst>
                                      </p:cBhvr>
                                      <p:tavLst>
                                        <p:tav tm="0">
                                          <p:val>
                                            <p:fltVal val="0"/>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How</a:t>
            </a:r>
          </a:p>
        </p:txBody>
      </p:sp>
      <p:pic>
        <p:nvPicPr>
          <p:cNvPr id="5" name="Picture 4"/>
          <p:cNvPicPr>
            <a:picLocks noChangeAspect="1"/>
          </p:cNvPicPr>
          <p:nvPr/>
        </p:nvPicPr>
        <p:blipFill>
          <a:blip r:embed="rId3"/>
          <a:stretch>
            <a:fillRect/>
          </a:stretch>
        </p:blipFill>
        <p:spPr>
          <a:xfrm>
            <a:off x="9516380" y="533400"/>
            <a:ext cx="1043608" cy="1045445"/>
          </a:xfrm>
          <a:prstGeom prst="rect">
            <a:avLst/>
          </a:prstGeom>
        </p:spPr>
      </p:pic>
      <p:sp>
        <p:nvSpPr>
          <p:cNvPr id="2" name="TextBox 1"/>
          <p:cNvSpPr txBox="1"/>
          <p:nvPr/>
        </p:nvSpPr>
        <p:spPr>
          <a:xfrm>
            <a:off x="2963652" y="1828801"/>
            <a:ext cx="6264696" cy="3588675"/>
          </a:xfrm>
          <a:prstGeom prst="rect">
            <a:avLst/>
          </a:prstGeom>
          <a:noFill/>
        </p:spPr>
        <p:txBody>
          <a:bodyPr wrap="square" rtlCol="0">
            <a:spAutoFit/>
          </a:bodyPr>
          <a:lstStyle/>
          <a:p>
            <a:pPr marL="857250" marR="0" lvl="0" indent="-539750" algn="l" defTabSz="914400" rtl="0" eaLnBrk="1" fontAlgn="auto" latinLnBrk="0" hangingPunct="1">
              <a:lnSpc>
                <a:spcPct val="90000"/>
              </a:lnSpc>
              <a:spcBef>
                <a:spcPct val="20000"/>
              </a:spcBef>
              <a:spcAft>
                <a:spcPts val="0"/>
              </a:spcAft>
              <a:buClrTx/>
              <a:buSzTx/>
              <a:buFontTx/>
              <a:buBlip>
                <a:blip r:embed="rId4"/>
              </a:buBlip>
              <a:tabLst/>
              <a:defRPr/>
            </a:pPr>
            <a:r>
              <a:rPr kumimoji="0" lang="en-US" sz="3200" b="0" i="0" u="none" strike="noStrike" kern="1200" cap="none" spc="0" normalizeH="0" baseline="0" noProof="0" dirty="0">
                <a:ln>
                  <a:noFill/>
                </a:ln>
                <a:solidFill>
                  <a:srgbClr val="000000"/>
                </a:solidFill>
                <a:effectLst/>
                <a:uLnTx/>
                <a:uFillTx/>
                <a:latin typeface="Trump Mediaeval"/>
                <a:ea typeface="+mn-ea"/>
                <a:cs typeface="+mn-cs"/>
              </a:rPr>
              <a:t>Knights as Sponsors </a:t>
            </a:r>
            <a:r>
              <a:rPr kumimoji="0" lang="en-US" sz="3200" b="1" i="1"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n-ea"/>
                <a:cs typeface="+mn-cs"/>
              </a:rPr>
              <a:t>1#</a:t>
            </a:r>
          </a:p>
          <a:p>
            <a:pPr marL="857250" marR="0" lvl="0" indent="-539750" algn="l" defTabSz="914400" rtl="0" eaLnBrk="1" fontAlgn="auto" latinLnBrk="0" hangingPunct="1">
              <a:lnSpc>
                <a:spcPct val="90000"/>
              </a:lnSpc>
              <a:spcBef>
                <a:spcPct val="20000"/>
              </a:spcBef>
              <a:spcAft>
                <a:spcPts val="0"/>
              </a:spcAft>
              <a:buClrTx/>
              <a:buSzTx/>
              <a:buFontTx/>
              <a:buBlip>
                <a:blip r:embed="rId4"/>
              </a:buBlip>
              <a:tabLst/>
              <a:defRPr/>
            </a:pPr>
            <a:r>
              <a:rPr kumimoji="0" lang="en-US" sz="3200" b="0" i="0" u="none" strike="noStrike" kern="1200" cap="none" spc="0" normalizeH="0" baseline="0" noProof="0" dirty="0">
                <a:ln>
                  <a:noFill/>
                </a:ln>
                <a:solidFill>
                  <a:srgbClr val="000000"/>
                </a:solidFill>
                <a:effectLst/>
                <a:uLnTx/>
                <a:uFillTx/>
                <a:latin typeface="Trump Mediaeval"/>
                <a:ea typeface="+mn-ea"/>
                <a:cs typeface="+mn-cs"/>
              </a:rPr>
              <a:t>Request to speak at a class</a:t>
            </a:r>
          </a:p>
          <a:p>
            <a:pPr marL="857250" marR="0" lvl="0" indent="-539750" algn="l" defTabSz="914400" rtl="0" eaLnBrk="1" fontAlgn="auto" latinLnBrk="0" hangingPunct="1">
              <a:lnSpc>
                <a:spcPct val="90000"/>
              </a:lnSpc>
              <a:spcBef>
                <a:spcPct val="20000"/>
              </a:spcBef>
              <a:spcAft>
                <a:spcPts val="0"/>
              </a:spcAft>
              <a:buClrTx/>
              <a:buSzTx/>
              <a:buFontTx/>
              <a:buBlip>
                <a:blip r:embed="rId4"/>
              </a:buBlip>
              <a:tabLst/>
              <a:defRPr/>
            </a:pPr>
            <a:r>
              <a:rPr kumimoji="0" lang="en-US" sz="3200" b="0" i="0" u="none" strike="noStrike" kern="1200" cap="none" spc="0" normalizeH="0" baseline="0" noProof="0" dirty="0">
                <a:ln>
                  <a:noFill/>
                </a:ln>
                <a:solidFill>
                  <a:srgbClr val="000000"/>
                </a:solidFill>
                <a:effectLst/>
                <a:uLnTx/>
                <a:uFillTx/>
                <a:latin typeface="Trump Mediaeval"/>
                <a:ea typeface="+mn-ea"/>
                <a:cs typeface="+mn-cs"/>
              </a:rPr>
              <a:t>Provide gifts to </a:t>
            </a:r>
            <a:r>
              <a:rPr kumimoji="0" lang="en-US" sz="3200" b="0" i="0" u="none" strike="noStrike" kern="1200" cap="none" spc="0" normalizeH="0" baseline="0" noProof="0" dirty="0" err="1">
                <a:ln>
                  <a:noFill/>
                </a:ln>
                <a:solidFill>
                  <a:srgbClr val="000000"/>
                </a:solidFill>
                <a:effectLst/>
                <a:uLnTx/>
                <a:uFillTx/>
                <a:latin typeface="Trump Mediaeval"/>
                <a:ea typeface="+mn-ea"/>
                <a:cs typeface="+mn-cs"/>
              </a:rPr>
              <a:t>OCIA</a:t>
            </a:r>
            <a:r>
              <a:rPr kumimoji="0" lang="en-US" sz="3200" b="0" i="0" u="none" strike="noStrike" kern="1200" cap="none" spc="0" normalizeH="0" baseline="0" noProof="0" dirty="0">
                <a:ln>
                  <a:noFill/>
                </a:ln>
                <a:solidFill>
                  <a:srgbClr val="000000"/>
                </a:solidFill>
                <a:effectLst/>
                <a:uLnTx/>
                <a:uFillTx/>
                <a:latin typeface="Trump Mediaeval"/>
                <a:ea typeface="+mn-ea"/>
                <a:cs typeface="+mn-cs"/>
              </a:rPr>
              <a:t> candidates – rosaries, etc.</a:t>
            </a:r>
          </a:p>
          <a:p>
            <a:pPr marL="857250" marR="0" lvl="0" indent="-539750" algn="l" defTabSz="914400" rtl="0" eaLnBrk="1" fontAlgn="auto" latinLnBrk="0" hangingPunct="1">
              <a:lnSpc>
                <a:spcPct val="90000"/>
              </a:lnSpc>
              <a:spcBef>
                <a:spcPct val="20000"/>
              </a:spcBef>
              <a:spcAft>
                <a:spcPts val="0"/>
              </a:spcAft>
              <a:buClrTx/>
              <a:buSzTx/>
              <a:buFontTx/>
              <a:buBlip>
                <a:blip r:embed="rId4"/>
              </a:buBlip>
              <a:tabLst/>
              <a:defRPr/>
            </a:pPr>
            <a:r>
              <a:rPr kumimoji="0" lang="en-US" sz="3200" b="0" i="0" u="none" strike="noStrike" kern="1200" cap="none" spc="0" normalizeH="0" baseline="0" noProof="0" dirty="0">
                <a:ln>
                  <a:noFill/>
                </a:ln>
                <a:solidFill>
                  <a:srgbClr val="000000"/>
                </a:solidFill>
                <a:effectLst/>
                <a:uLnTx/>
                <a:uFillTx/>
                <a:latin typeface="Trump Mediaeval"/>
                <a:ea typeface="+mn-ea"/>
                <a:cs typeface="+mn-cs"/>
              </a:rPr>
              <a:t>Request a list of  </a:t>
            </a:r>
            <a:r>
              <a:rPr kumimoji="0" lang="en-US" sz="3200" b="0" i="0" u="none" strike="noStrike" kern="1200" cap="none" spc="0" normalizeH="0" baseline="0" noProof="0" dirty="0" err="1">
                <a:ln>
                  <a:noFill/>
                </a:ln>
                <a:solidFill>
                  <a:srgbClr val="000000"/>
                </a:solidFill>
                <a:effectLst/>
                <a:uLnTx/>
                <a:uFillTx/>
                <a:latin typeface="Trump Mediaeval"/>
                <a:ea typeface="+mn-ea"/>
                <a:cs typeface="+mn-cs"/>
              </a:rPr>
              <a:t>OCIA</a:t>
            </a:r>
            <a:r>
              <a:rPr kumimoji="0" lang="en-US" sz="3200" b="0" i="0" u="none" strike="noStrike" kern="1200" cap="none" spc="0" normalizeH="0" baseline="0" noProof="0" dirty="0">
                <a:ln>
                  <a:noFill/>
                </a:ln>
                <a:solidFill>
                  <a:srgbClr val="000000"/>
                </a:solidFill>
                <a:effectLst/>
                <a:uLnTx/>
                <a:uFillTx/>
                <a:latin typeface="Trump Mediaeval"/>
                <a:ea typeface="+mn-ea"/>
                <a:cs typeface="+mn-cs"/>
              </a:rPr>
              <a:t> candidates</a:t>
            </a:r>
          </a:p>
          <a:p>
            <a:pPr marL="682625" marR="0" lvl="0" indent="-365760" algn="l" defTabSz="914400" rtl="0" eaLnBrk="1" fontAlgn="auto" latinLnBrk="0" hangingPunct="1">
              <a:lnSpc>
                <a:spcPct val="90000"/>
              </a:lnSpc>
              <a:spcBef>
                <a:spcPct val="20000"/>
              </a:spcBef>
              <a:spcAft>
                <a:spcPts val="0"/>
              </a:spcAft>
              <a:buClrTx/>
              <a:buSzTx/>
              <a:buFontTx/>
              <a:buBlip>
                <a:blip r:embed="rId4"/>
              </a:buBlip>
              <a:tabLst/>
              <a:defRPr/>
            </a:pPr>
            <a:endParaRPr kumimoji="0" lang="en-US" sz="3200" b="0" i="0" u="none" strike="noStrike" kern="1200" cap="none" spc="0" normalizeH="0" baseline="0" noProof="0" dirty="0">
              <a:ln>
                <a:noFill/>
              </a:ln>
              <a:solidFill>
                <a:srgbClr val="FFFFFF"/>
              </a:solidFill>
              <a:effectLst/>
              <a:uLnTx/>
              <a:uFillTx/>
              <a:latin typeface="Trump Mediaeval"/>
              <a:ea typeface="+mn-ea"/>
              <a:cs typeface="+mn-cs"/>
            </a:endParaRPr>
          </a:p>
        </p:txBody>
      </p:sp>
    </p:spTree>
    <p:extLst>
      <p:ext uri="{BB962C8B-B14F-4D97-AF65-F5344CB8AC3E}">
        <p14:creationId xmlns:p14="http://schemas.microsoft.com/office/powerpoint/2010/main" val="424358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3D04-4020-2A3E-73A7-4E8A86D9B4B5}"/>
              </a:ext>
            </a:extLst>
          </p:cNvPr>
          <p:cNvSpPr>
            <a:spLocks noGrp="1"/>
          </p:cNvSpPr>
          <p:nvPr>
            <p:ph type="title"/>
          </p:nvPr>
        </p:nvSpPr>
        <p:spPr>
          <a:xfrm>
            <a:off x="76200" y="381000"/>
            <a:ext cx="11125200" cy="1143000"/>
          </a:xfrm>
        </p:spPr>
        <p:txBody>
          <a:bodyPr/>
          <a:lstStyle/>
          <a:p>
            <a:r>
              <a:rPr lang="en-US" dirty="0"/>
              <a:t>Zero Growth Councils</a:t>
            </a:r>
          </a:p>
        </p:txBody>
      </p:sp>
      <p:sp>
        <p:nvSpPr>
          <p:cNvPr id="3" name="Content Placeholder 2">
            <a:extLst>
              <a:ext uri="{FF2B5EF4-FFF2-40B4-BE49-F238E27FC236}">
                <a16:creationId xmlns:a16="http://schemas.microsoft.com/office/drawing/2014/main" id="{C6FE5E06-C525-CF0B-E1C1-FD59A2E76E9B}"/>
              </a:ext>
            </a:extLst>
          </p:cNvPr>
          <p:cNvSpPr>
            <a:spLocks noGrp="1"/>
          </p:cNvSpPr>
          <p:nvPr>
            <p:ph idx="1"/>
          </p:nvPr>
        </p:nvSpPr>
        <p:spPr>
          <a:xfrm>
            <a:off x="4191000" y="1828800"/>
            <a:ext cx="6477000" cy="4114800"/>
          </a:xfrm>
        </p:spPr>
        <p:txBody>
          <a:bodyPr/>
          <a:lstStyle/>
          <a:p>
            <a:pPr marL="460375" indent="-460375"/>
            <a:r>
              <a:rPr lang="en-US" dirty="0"/>
              <a:t>State – 161</a:t>
            </a:r>
          </a:p>
          <a:p>
            <a:pPr marL="860425" lvl="1" indent="-460375"/>
            <a:r>
              <a:rPr lang="en-US" dirty="0"/>
              <a:t>Detroit – 43</a:t>
            </a:r>
          </a:p>
          <a:p>
            <a:pPr marL="860425" lvl="1" indent="-460375"/>
            <a:r>
              <a:rPr lang="en-US" dirty="0"/>
              <a:t>Gaylord – 15</a:t>
            </a:r>
          </a:p>
          <a:p>
            <a:pPr marL="860425" lvl="1" indent="-460375"/>
            <a:r>
              <a:rPr lang="en-US" dirty="0"/>
              <a:t>Grand Rapids – 22</a:t>
            </a:r>
          </a:p>
          <a:p>
            <a:pPr marL="860425" lvl="1" indent="-460375"/>
            <a:r>
              <a:rPr lang="en-US" dirty="0"/>
              <a:t>Kalamazoo – 15</a:t>
            </a:r>
          </a:p>
          <a:p>
            <a:pPr marL="860425" lvl="1" indent="-460375"/>
            <a:r>
              <a:rPr lang="en-US" dirty="0"/>
              <a:t>Lansing – 27</a:t>
            </a:r>
          </a:p>
          <a:p>
            <a:pPr marL="860425" lvl="1" indent="-460375"/>
            <a:r>
              <a:rPr lang="en-US" dirty="0"/>
              <a:t>Marquette – 21</a:t>
            </a:r>
          </a:p>
          <a:p>
            <a:pPr marL="860425" lvl="1" indent="-460375"/>
            <a:r>
              <a:rPr lang="en-US" dirty="0"/>
              <a:t>Saginaw – 18</a:t>
            </a:r>
          </a:p>
          <a:p>
            <a:pPr marL="400050" lvl="1" indent="0">
              <a:buNone/>
            </a:pPr>
            <a:endParaRPr lang="en-US" dirty="0"/>
          </a:p>
        </p:txBody>
      </p:sp>
      <p:pic>
        <p:nvPicPr>
          <p:cNvPr id="1026" name="Picture 2" descr="sad emoji face classic flat style icon 2475774 Vector Art at Vecteezy">
            <a:extLst>
              <a:ext uri="{FF2B5EF4-FFF2-40B4-BE49-F238E27FC236}">
                <a16:creationId xmlns:a16="http://schemas.microsoft.com/office/drawing/2014/main" id="{B39932EC-5894-A89C-7095-64C11D550B06}"/>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0" y="266700"/>
            <a:ext cx="23241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75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5600" y="968997"/>
            <a:ext cx="7884876" cy="1815882"/>
          </a:xfrm>
          <a:prstGeom prst="rect">
            <a:avLst/>
          </a:prstGeom>
          <a:noFill/>
        </p:spPr>
        <p:txBody>
          <a:bodyPr wrap="square" rtlCol="0">
            <a:spAutoFit/>
          </a:bodyPr>
          <a:lstStyle/>
          <a:p>
            <a:pPr algn="ctr"/>
            <a:r>
              <a:rPr lang="en-US" sz="47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imes New Roman" pitchFamily="18" charset="0"/>
              </a:rPr>
              <a:t>Help Make Every Knight a more Effective Recruiter</a:t>
            </a:r>
          </a:p>
          <a:p>
            <a:endParaRPr lang="en-US" dirty="0"/>
          </a:p>
        </p:txBody>
      </p:sp>
      <p:sp>
        <p:nvSpPr>
          <p:cNvPr id="3" name="TextBox 2"/>
          <p:cNvSpPr txBox="1"/>
          <p:nvPr/>
        </p:nvSpPr>
        <p:spPr>
          <a:xfrm>
            <a:off x="2495600" y="2705907"/>
            <a:ext cx="7884876" cy="984885"/>
          </a:xfrm>
          <a:prstGeom prst="rect">
            <a:avLst/>
          </a:prstGeom>
          <a:noFill/>
        </p:spPr>
        <p:txBody>
          <a:bodyPr wrap="square" rtlCol="0">
            <a:spAutoFit/>
          </a:bodyPr>
          <a:lstStyle/>
          <a:p>
            <a:endParaRPr lang="en-US" dirty="0"/>
          </a:p>
          <a:p>
            <a:pPr algn="ctr"/>
            <a:r>
              <a:rPr lang="en-US" sz="4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Have your councils use:</a:t>
            </a:r>
          </a:p>
        </p:txBody>
      </p:sp>
      <p:sp>
        <p:nvSpPr>
          <p:cNvPr id="5" name="TextBox 4"/>
          <p:cNvSpPr txBox="1"/>
          <p:nvPr/>
        </p:nvSpPr>
        <p:spPr>
          <a:xfrm>
            <a:off x="2732410" y="4182070"/>
            <a:ext cx="7318350" cy="923330"/>
          </a:xfrm>
          <a:prstGeom prst="rect">
            <a:avLst/>
          </a:prstGeom>
          <a:noFill/>
        </p:spPr>
        <p:txBody>
          <a:bodyPr wrap="none" rtlCol="0">
            <a:spAutoFit/>
          </a:bodyPr>
          <a:lstStyle/>
          <a:p>
            <a:pPr algn="ctr"/>
            <a:r>
              <a:rPr lang="en-US" sz="5400" b="1" i="1" dirty="0">
                <a:ln>
                  <a:solidFill>
                    <a:schemeClr val="tx1"/>
                  </a:solidFill>
                </a:ln>
                <a:solidFill>
                  <a:srgbClr val="FFC000"/>
                </a:solidFill>
                <a:effectLst>
                  <a:glow rad="139700">
                    <a:schemeClr val="accent4">
                      <a:satMod val="175000"/>
                      <a:alpha val="40000"/>
                    </a:schemeClr>
                  </a:glow>
                </a:effectLst>
                <a:latin typeface="Arial" pitchFamily="34" charset="0"/>
                <a:cs typeface="Arial" pitchFamily="34" charset="0"/>
              </a:rPr>
              <a:t>“</a:t>
            </a:r>
            <a:r>
              <a:rPr lang="en-US" sz="5400" b="1" i="1" cap="small" dirty="0">
                <a:ln>
                  <a:solidFill>
                    <a:schemeClr val="tx1"/>
                  </a:solidFill>
                </a:ln>
                <a:solidFill>
                  <a:srgbClr val="FFC000"/>
                </a:solidFill>
                <a:effectLst>
                  <a:glow rad="139700">
                    <a:schemeClr val="accent4">
                      <a:satMod val="175000"/>
                      <a:alpha val="40000"/>
                    </a:schemeClr>
                  </a:glow>
                </a:effectLst>
                <a:latin typeface="Arial" pitchFamily="34" charset="0"/>
                <a:cs typeface="Arial" pitchFamily="34" charset="0"/>
              </a:rPr>
              <a:t>Ask Yourself First”</a:t>
            </a:r>
          </a:p>
        </p:txBody>
      </p:sp>
    </p:spTree>
    <p:extLst>
      <p:ext uri="{BB962C8B-B14F-4D97-AF65-F5344CB8AC3E}">
        <p14:creationId xmlns:p14="http://schemas.microsoft.com/office/powerpoint/2010/main" val="177571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6" presetClass="entr" presetSubtype="32" fill="hold" grpId="0" nodeType="withEffect">
                                  <p:stCondLst>
                                    <p:cond delay="50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circle(out)">
                                      <p:cBhvr>
                                        <p:cTn id="9" dur="2000"/>
                                        <p:tgtEl>
                                          <p:spTgt spid="3">
                                            <p:txEl>
                                              <p:pRg st="1" end="1"/>
                                            </p:txEl>
                                          </p:spTgt>
                                        </p:tgtEl>
                                      </p:cBhvr>
                                    </p:animEffect>
                                  </p:childTnLst>
                                </p:cTn>
                              </p:par>
                              <p:par>
                                <p:cTn id="10" presetID="56" presetClass="entr" presetSubtype="0" fill="hold" grpId="0" nodeType="withEffect">
                                  <p:stCondLst>
                                    <p:cond delay="75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625" autoRev="1" fill="hold">
                                          <p:stCondLst>
                                            <p:cond delay="0"/>
                                          </p:stCondLst>
                                        </p:cTn>
                                        <p:tgtEl>
                                          <p:spTgt spid="5"/>
                                        </p:tgtEl>
                                        <p:attrNameLst>
                                          <p:attrName>ppt_w</p:attrName>
                                        </p:attrNameLst>
                                      </p:cBhvr>
                                    </p:anim>
                                    <p:anim by="(#ppt_w*0.50)" calcmode="lin" valueType="num">
                                      <p:cBhvr>
                                        <p:cTn id="13" dur="625" decel="50000" autoRev="1" fill="hold">
                                          <p:stCondLst>
                                            <p:cond delay="0"/>
                                          </p:stCondLst>
                                        </p:cTn>
                                        <p:tgtEl>
                                          <p:spTgt spid="5"/>
                                        </p:tgtEl>
                                        <p:attrNameLst>
                                          <p:attrName>ppt_x</p:attrName>
                                        </p:attrNameLst>
                                      </p:cBhvr>
                                    </p:anim>
                                    <p:anim from="(-#ppt_h/2)" to="(#ppt_y)" calcmode="lin" valueType="num">
                                      <p:cBhvr>
                                        <p:cTn id="14" dur="1250" fill="hold">
                                          <p:stCondLst>
                                            <p:cond delay="0"/>
                                          </p:stCondLst>
                                        </p:cTn>
                                        <p:tgtEl>
                                          <p:spTgt spid="5"/>
                                        </p:tgtEl>
                                        <p:attrNameLst>
                                          <p:attrName>ppt_y</p:attrName>
                                        </p:attrNameLst>
                                      </p:cBhvr>
                                    </p:anim>
                                    <p:animRot by="21600000">
                                      <p:cBhvr>
                                        <p:cTn id="15" dur="125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0123-1A5C-1C0C-8C9B-803E73E2BA12}"/>
              </a:ext>
            </a:extLst>
          </p:cNvPr>
          <p:cNvSpPr txBox="1">
            <a:spLocks/>
          </p:cNvSpPr>
          <p:nvPr/>
        </p:nvSpPr>
        <p:spPr>
          <a:xfrm>
            <a:off x="1524000" y="25401"/>
            <a:ext cx="9144000" cy="1371600"/>
          </a:xfrm>
          <a:prstGeom prst="rect">
            <a:avLst/>
          </a:prstGeom>
        </p:spPr>
        <p:txBody>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r>
              <a:rPr lang="en-US" i="1" u="sng" kern="0" dirty="0"/>
              <a:t>2025 State Chaplain Tribute Banquet</a:t>
            </a:r>
          </a:p>
        </p:txBody>
      </p:sp>
      <p:sp>
        <p:nvSpPr>
          <p:cNvPr id="3" name="Subtitle 2">
            <a:extLst>
              <a:ext uri="{FF2B5EF4-FFF2-40B4-BE49-F238E27FC236}">
                <a16:creationId xmlns:a16="http://schemas.microsoft.com/office/drawing/2014/main" id="{32ABBB94-12B8-5F0B-2885-13B5FBC7C5BA}"/>
              </a:ext>
            </a:extLst>
          </p:cNvPr>
          <p:cNvSpPr txBox="1">
            <a:spLocks/>
          </p:cNvSpPr>
          <p:nvPr/>
        </p:nvSpPr>
        <p:spPr>
          <a:xfrm>
            <a:off x="685801" y="1397000"/>
            <a:ext cx="10820400" cy="4622799"/>
          </a:xfrm>
          <a:prstGeom prst="rect">
            <a:avLst/>
          </a:prstGeom>
        </p:spPr>
        <p:txBody>
          <a:bodyPr>
            <a:normAutofit/>
          </a:bodyPr>
          <a:lstStyle>
            <a:lvl1pPr marL="342900" indent="-3429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800">
                <a:solidFill>
                  <a:schemeClr val="tx1"/>
                </a:solidFill>
                <a:latin typeface="+mn-lt"/>
              </a:defRPr>
            </a:lvl2pPr>
            <a:lvl3pPr marL="11430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400">
                <a:solidFill>
                  <a:schemeClr val="tx1"/>
                </a:solidFill>
                <a:latin typeface="+mn-lt"/>
              </a:defRPr>
            </a:lvl3pPr>
            <a:lvl4pPr marL="16002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4pPr>
            <a:lvl5pPr marL="20574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algn="just">
              <a:buFontTx/>
              <a:buChar char="-"/>
            </a:pPr>
            <a:r>
              <a:rPr lang="en-US" sz="2800" b="1" kern="0" dirty="0"/>
              <a:t>Saturday, February 22, 2025</a:t>
            </a:r>
          </a:p>
          <a:p>
            <a:pPr algn="just">
              <a:buFontTx/>
              <a:buChar char="-"/>
            </a:pPr>
            <a:r>
              <a:rPr lang="en-US" sz="2800" b="1" kern="0" dirty="0" err="1"/>
              <a:t>Zuccaro’s</a:t>
            </a:r>
            <a:r>
              <a:rPr lang="en-US" sz="2800" b="1" kern="0" dirty="0"/>
              <a:t> Banquet &amp; Catering</a:t>
            </a:r>
          </a:p>
          <a:p>
            <a:pPr lvl="1" algn="just">
              <a:buFontTx/>
              <a:buChar char="-"/>
            </a:pPr>
            <a:r>
              <a:rPr lang="en-US" sz="2400" b="1" kern="0" dirty="0"/>
              <a:t>46601 Gratiot Ave</a:t>
            </a:r>
          </a:p>
          <a:p>
            <a:pPr lvl="1" algn="just">
              <a:buFontTx/>
              <a:buChar char="-"/>
            </a:pPr>
            <a:r>
              <a:rPr lang="en-US" sz="2400" b="1" kern="0" dirty="0"/>
              <a:t>Chesterfield Twp, Michigan 48051</a:t>
            </a:r>
          </a:p>
          <a:p>
            <a:pPr algn="just">
              <a:buFontTx/>
              <a:buChar char="-"/>
            </a:pPr>
            <a:r>
              <a:rPr lang="en-US" sz="2800" b="1" kern="0" dirty="0"/>
              <a:t>Councils receiving the “Quick Start” awards are encouraged to attend to receive the award and be recognized.</a:t>
            </a:r>
          </a:p>
          <a:p>
            <a:pPr algn="just">
              <a:buFontTx/>
              <a:buChar char="-"/>
            </a:pPr>
            <a:r>
              <a:rPr lang="en-US" sz="2800" b="1" kern="0" dirty="0"/>
              <a:t>Please send form back to State Office if attending. Admittance by reservation Only.  No tickets will be sold at the door.</a:t>
            </a:r>
          </a:p>
          <a:p>
            <a:pPr algn="ctr">
              <a:buFontTx/>
              <a:buChar char="-"/>
            </a:pPr>
            <a:endParaRPr lang="en-US" sz="11400" b="1" kern="0" dirty="0"/>
          </a:p>
          <a:p>
            <a:pPr marL="0" indent="0" algn="ctr">
              <a:buNone/>
            </a:pPr>
            <a:endParaRPr lang="en-US" sz="8000" b="1" kern="0" dirty="0"/>
          </a:p>
        </p:txBody>
      </p:sp>
    </p:spTree>
    <p:extLst>
      <p:ext uri="{BB962C8B-B14F-4D97-AF65-F5344CB8AC3E}">
        <p14:creationId xmlns:p14="http://schemas.microsoft.com/office/powerpoint/2010/main" val="3733174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271454-D3D9-8740-28FC-36B5D73FB5D3}"/>
              </a:ext>
            </a:extLst>
          </p:cNvPr>
          <p:cNvPicPr>
            <a:picLocks noChangeAspect="1"/>
          </p:cNvPicPr>
          <p:nvPr/>
        </p:nvPicPr>
        <p:blipFill>
          <a:blip r:embed="rId3"/>
          <a:stretch>
            <a:fillRect/>
          </a:stretch>
        </p:blipFill>
        <p:spPr>
          <a:xfrm>
            <a:off x="3429000" y="0"/>
            <a:ext cx="5223616" cy="6858000"/>
          </a:xfrm>
          <a:prstGeom prst="rect">
            <a:avLst/>
          </a:prstGeom>
        </p:spPr>
      </p:pic>
    </p:spTree>
    <p:extLst>
      <p:ext uri="{BB962C8B-B14F-4D97-AF65-F5344CB8AC3E}">
        <p14:creationId xmlns:p14="http://schemas.microsoft.com/office/powerpoint/2010/main" val="38745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FD38-6BD9-4991-6E93-72007ABA19CB}"/>
              </a:ext>
            </a:extLst>
          </p:cNvPr>
          <p:cNvSpPr>
            <a:spLocks noGrp="1"/>
          </p:cNvSpPr>
          <p:nvPr>
            <p:ph type="title"/>
          </p:nvPr>
        </p:nvSpPr>
        <p:spPr>
          <a:xfrm>
            <a:off x="381000" y="304800"/>
            <a:ext cx="11277600" cy="1143000"/>
          </a:xfrm>
        </p:spPr>
        <p:txBody>
          <a:bodyPr/>
          <a:lstStyle/>
          <a:p>
            <a:r>
              <a:rPr lang="en-US" dirty="0"/>
              <a:t>How many men joined the first time Ask them?</a:t>
            </a:r>
          </a:p>
        </p:txBody>
      </p:sp>
      <p:grpSp>
        <p:nvGrpSpPr>
          <p:cNvPr id="10" name="Group 9">
            <a:extLst>
              <a:ext uri="{FF2B5EF4-FFF2-40B4-BE49-F238E27FC236}">
                <a16:creationId xmlns:a16="http://schemas.microsoft.com/office/drawing/2014/main" id="{B680F23A-0AD4-062D-608F-E01D741EFE96}"/>
              </a:ext>
            </a:extLst>
          </p:cNvPr>
          <p:cNvGrpSpPr/>
          <p:nvPr/>
        </p:nvGrpSpPr>
        <p:grpSpPr>
          <a:xfrm>
            <a:off x="7848600" y="1295400"/>
            <a:ext cx="3352800" cy="4659985"/>
            <a:chOff x="8305800" y="1359815"/>
            <a:chExt cx="2667000" cy="4114800"/>
          </a:xfrm>
        </p:grpSpPr>
        <p:pic>
          <p:nvPicPr>
            <p:cNvPr id="8" name="Content Placeholder 3">
              <a:extLst>
                <a:ext uri="{FF2B5EF4-FFF2-40B4-BE49-F238E27FC236}">
                  <a16:creationId xmlns:a16="http://schemas.microsoft.com/office/drawing/2014/main" id="{357AA038-22CD-5221-B0FD-AFC332F6D31D}"/>
                </a:ext>
              </a:extLst>
            </p:cNvPr>
            <p:cNvPicPr>
              <a:picLocks noChangeAspect="1"/>
            </p:cNvPicPr>
            <p:nvPr/>
          </p:nvPicPr>
          <p:blipFill>
            <a:blip r:embed="rId2"/>
            <a:srcRect l="16666" r="18519"/>
            <a:stretch/>
          </p:blipFill>
          <p:spPr bwMode="auto">
            <a:xfrm>
              <a:off x="8305800" y="1359815"/>
              <a:ext cx="2667000" cy="4114800"/>
            </a:xfrm>
            <a:prstGeom prst="rect">
              <a:avLst/>
            </a:prstGeom>
            <a:noFill/>
            <a:ln w="9525">
              <a:noFill/>
              <a:miter lim="800000"/>
              <a:headEnd/>
              <a:tailEnd/>
            </a:ln>
          </p:spPr>
        </p:pic>
        <p:sp>
          <p:nvSpPr>
            <p:cNvPr id="9" name="Rectangle 8">
              <a:extLst>
                <a:ext uri="{FF2B5EF4-FFF2-40B4-BE49-F238E27FC236}">
                  <a16:creationId xmlns:a16="http://schemas.microsoft.com/office/drawing/2014/main" id="{4A682AC5-2061-8AA0-FBA0-ABB2F083CD06}"/>
                </a:ext>
              </a:extLst>
            </p:cNvPr>
            <p:cNvSpPr/>
            <p:nvPr/>
          </p:nvSpPr>
          <p:spPr>
            <a:xfrm>
              <a:off x="9040287" y="3950615"/>
              <a:ext cx="1170513" cy="923330"/>
            </a:xfrm>
            <a:prstGeom prst="rect">
              <a:avLst/>
            </a:prstGeom>
            <a:noFill/>
          </p:spPr>
          <p:txBody>
            <a:bodyPr wrap="none" lIns="91440" tIns="45720" rIns="91440" bIns="45720">
              <a:prstTxWarp prst="textCanDown">
                <a:avLst>
                  <a:gd name="adj" fmla="val 19093"/>
                </a:avLst>
              </a:prstTxWarp>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Ask</a:t>
              </a:r>
            </a:p>
          </p:txBody>
        </p:sp>
      </p:grpSp>
      <p:grpSp>
        <p:nvGrpSpPr>
          <p:cNvPr id="13" name="Group 12">
            <a:extLst>
              <a:ext uri="{FF2B5EF4-FFF2-40B4-BE49-F238E27FC236}">
                <a16:creationId xmlns:a16="http://schemas.microsoft.com/office/drawing/2014/main" id="{88243F6C-D312-FB26-B542-75FE8E8F89DB}"/>
              </a:ext>
            </a:extLst>
          </p:cNvPr>
          <p:cNvGrpSpPr/>
          <p:nvPr/>
        </p:nvGrpSpPr>
        <p:grpSpPr>
          <a:xfrm>
            <a:off x="4027715" y="1567993"/>
            <a:ext cx="2667000" cy="4114800"/>
            <a:chOff x="8305800" y="1359815"/>
            <a:chExt cx="2667000" cy="4114800"/>
          </a:xfrm>
        </p:grpSpPr>
        <p:pic>
          <p:nvPicPr>
            <p:cNvPr id="14" name="Content Placeholder 3">
              <a:extLst>
                <a:ext uri="{FF2B5EF4-FFF2-40B4-BE49-F238E27FC236}">
                  <a16:creationId xmlns:a16="http://schemas.microsoft.com/office/drawing/2014/main" id="{FAA535CC-A066-3582-B872-8EF130045012}"/>
                </a:ext>
              </a:extLst>
            </p:cNvPr>
            <p:cNvPicPr>
              <a:picLocks noChangeAspect="1"/>
            </p:cNvPicPr>
            <p:nvPr/>
          </p:nvPicPr>
          <p:blipFill>
            <a:blip r:embed="rId2"/>
            <a:srcRect l="16666" r="18519"/>
            <a:stretch/>
          </p:blipFill>
          <p:spPr bwMode="auto">
            <a:xfrm>
              <a:off x="8305800" y="1359815"/>
              <a:ext cx="2667000" cy="4114800"/>
            </a:xfrm>
            <a:prstGeom prst="rect">
              <a:avLst/>
            </a:prstGeom>
            <a:noFill/>
            <a:ln w="9525">
              <a:noFill/>
              <a:miter lim="800000"/>
              <a:headEnd/>
              <a:tailEnd/>
            </a:ln>
          </p:spPr>
        </p:pic>
        <p:sp>
          <p:nvSpPr>
            <p:cNvPr id="15" name="Rectangle 14">
              <a:extLst>
                <a:ext uri="{FF2B5EF4-FFF2-40B4-BE49-F238E27FC236}">
                  <a16:creationId xmlns:a16="http://schemas.microsoft.com/office/drawing/2014/main" id="{1E064A25-9487-5E15-968C-97695DBF9DF6}"/>
                </a:ext>
              </a:extLst>
            </p:cNvPr>
            <p:cNvSpPr/>
            <p:nvPr/>
          </p:nvSpPr>
          <p:spPr>
            <a:xfrm>
              <a:off x="9040287" y="3950615"/>
              <a:ext cx="1170513" cy="923330"/>
            </a:xfrm>
            <a:prstGeom prst="rect">
              <a:avLst/>
            </a:prstGeom>
            <a:noFill/>
          </p:spPr>
          <p:txBody>
            <a:bodyPr wrap="none" lIns="91440" tIns="45720" rIns="91440" bIns="45720">
              <a:prstTxWarp prst="textCanDown">
                <a:avLst>
                  <a:gd name="adj" fmla="val 19093"/>
                </a:avLst>
              </a:prstTxWarp>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Ask</a:t>
              </a:r>
            </a:p>
          </p:txBody>
        </p:sp>
      </p:grpSp>
      <p:grpSp>
        <p:nvGrpSpPr>
          <p:cNvPr id="16" name="Group 15">
            <a:extLst>
              <a:ext uri="{FF2B5EF4-FFF2-40B4-BE49-F238E27FC236}">
                <a16:creationId xmlns:a16="http://schemas.microsoft.com/office/drawing/2014/main" id="{A759AD69-4E13-4834-9FE7-408FB4604125}"/>
              </a:ext>
            </a:extLst>
          </p:cNvPr>
          <p:cNvGrpSpPr/>
          <p:nvPr/>
        </p:nvGrpSpPr>
        <p:grpSpPr>
          <a:xfrm>
            <a:off x="990600" y="2097039"/>
            <a:ext cx="1981200" cy="3056709"/>
            <a:chOff x="8305800" y="1359815"/>
            <a:chExt cx="2667000" cy="4114800"/>
          </a:xfrm>
        </p:grpSpPr>
        <p:pic>
          <p:nvPicPr>
            <p:cNvPr id="17" name="Content Placeholder 3">
              <a:extLst>
                <a:ext uri="{FF2B5EF4-FFF2-40B4-BE49-F238E27FC236}">
                  <a16:creationId xmlns:a16="http://schemas.microsoft.com/office/drawing/2014/main" id="{CDAADD73-0E71-9E47-DF01-DC7B130B046D}"/>
                </a:ext>
              </a:extLst>
            </p:cNvPr>
            <p:cNvPicPr>
              <a:picLocks noChangeAspect="1"/>
            </p:cNvPicPr>
            <p:nvPr/>
          </p:nvPicPr>
          <p:blipFill>
            <a:blip r:embed="rId2"/>
            <a:srcRect l="16666" r="18519"/>
            <a:stretch/>
          </p:blipFill>
          <p:spPr bwMode="auto">
            <a:xfrm>
              <a:off x="8305800" y="1359815"/>
              <a:ext cx="2667000" cy="4114800"/>
            </a:xfrm>
            <a:prstGeom prst="rect">
              <a:avLst/>
            </a:prstGeom>
            <a:noFill/>
            <a:ln w="9525">
              <a:noFill/>
              <a:miter lim="800000"/>
              <a:headEnd/>
              <a:tailEnd/>
            </a:ln>
          </p:spPr>
        </p:pic>
        <p:sp>
          <p:nvSpPr>
            <p:cNvPr id="18" name="Rectangle 17">
              <a:extLst>
                <a:ext uri="{FF2B5EF4-FFF2-40B4-BE49-F238E27FC236}">
                  <a16:creationId xmlns:a16="http://schemas.microsoft.com/office/drawing/2014/main" id="{9078163A-D448-E44C-799E-167B175A50AF}"/>
                </a:ext>
              </a:extLst>
            </p:cNvPr>
            <p:cNvSpPr/>
            <p:nvPr/>
          </p:nvSpPr>
          <p:spPr>
            <a:xfrm>
              <a:off x="9040287" y="3950615"/>
              <a:ext cx="1170513" cy="923330"/>
            </a:xfrm>
            <a:prstGeom prst="rect">
              <a:avLst/>
            </a:prstGeom>
            <a:noFill/>
          </p:spPr>
          <p:txBody>
            <a:bodyPr wrap="none" lIns="91440" tIns="45720" rIns="91440" bIns="45720">
              <a:prstTxWarp prst="textCanDown">
                <a:avLst>
                  <a:gd name="adj" fmla="val 19093"/>
                </a:avLst>
              </a:prstTxWarp>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Ask</a:t>
              </a:r>
            </a:p>
          </p:txBody>
        </p:sp>
      </p:grpSp>
    </p:spTree>
    <p:extLst>
      <p:ext uri="{BB962C8B-B14F-4D97-AF65-F5344CB8AC3E}">
        <p14:creationId xmlns:p14="http://schemas.microsoft.com/office/powerpoint/2010/main" val="249852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33400"/>
            <a:ext cx="8305800" cy="1421928"/>
          </a:xfrm>
          <a:prstGeom prst="rect">
            <a:avLst/>
          </a:prstGeom>
          <a:noFill/>
        </p:spPr>
        <p:txBody>
          <a:bodyPr wrap="square" rtlCol="0">
            <a:spAutoFit/>
          </a:bodyPr>
          <a:lstStyle/>
          <a:p>
            <a:pPr marL="317500" algn="ctr">
              <a:lnSpc>
                <a:spcPct val="90000"/>
              </a:lnSpc>
              <a:spcBef>
                <a:spcPct val="20000"/>
              </a:spcBef>
            </a:pPr>
            <a:r>
              <a:rPr lang="en-US" sz="4800" b="1" dirty="0"/>
              <a:t>One thing about joining the Knights...</a:t>
            </a:r>
          </a:p>
        </p:txBody>
      </p:sp>
      <p:sp>
        <p:nvSpPr>
          <p:cNvPr id="4" name="TextBox 3"/>
          <p:cNvSpPr txBox="1"/>
          <p:nvPr/>
        </p:nvSpPr>
        <p:spPr>
          <a:xfrm>
            <a:off x="1800225" y="2209800"/>
            <a:ext cx="8305800" cy="1421928"/>
          </a:xfrm>
          <a:prstGeom prst="rect">
            <a:avLst/>
          </a:prstGeom>
          <a:noFill/>
        </p:spPr>
        <p:txBody>
          <a:bodyPr wrap="square" rtlCol="0">
            <a:spAutoFit/>
          </a:bodyPr>
          <a:lstStyle/>
          <a:p>
            <a:pPr marL="317500" algn="ctr">
              <a:lnSpc>
                <a:spcPct val="90000"/>
              </a:lnSpc>
              <a:spcBef>
                <a:spcPct val="20000"/>
              </a:spcBef>
            </a:pPr>
            <a:r>
              <a:rPr lang="en-US" sz="4800" b="1" dirty="0"/>
              <a:t>Your rewards are not only earthly…</a:t>
            </a:r>
          </a:p>
        </p:txBody>
      </p:sp>
      <p:pic>
        <p:nvPicPr>
          <p:cNvPr id="4098" name="Picture 2" descr="Bruce Hess - Pastor. Author, Speaker">
            <a:extLst>
              <a:ext uri="{FF2B5EF4-FFF2-40B4-BE49-F238E27FC236}">
                <a16:creationId xmlns:a16="http://schemas.microsoft.com/office/drawing/2014/main" id="{FB3CFC3D-71B5-A025-8AA6-53D932B0DD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031" t="44444" r="30469"/>
          <a:stretch/>
        </p:blipFill>
        <p:spPr bwMode="auto">
          <a:xfrm>
            <a:off x="3886200" y="3479800"/>
            <a:ext cx="4724400" cy="330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C7F61C-2488-AC50-E9F9-EF83181E7A56}"/>
              </a:ext>
            </a:extLst>
          </p:cNvPr>
          <p:cNvSpPr txBox="1"/>
          <p:nvPr/>
        </p:nvSpPr>
        <p:spPr>
          <a:xfrm>
            <a:off x="1943100" y="4191000"/>
            <a:ext cx="8305800" cy="757130"/>
          </a:xfrm>
          <a:prstGeom prst="rect">
            <a:avLst/>
          </a:prstGeom>
          <a:noFill/>
        </p:spPr>
        <p:txBody>
          <a:bodyPr wrap="square" rtlCol="0">
            <a:spAutoFit/>
          </a:bodyPr>
          <a:lstStyle/>
          <a:p>
            <a:pPr marL="317500" algn="ctr">
              <a:lnSpc>
                <a:spcPct val="90000"/>
              </a:lnSpc>
              <a:spcBef>
                <a:spcPct val="20000"/>
              </a:spcBef>
            </a:pPr>
            <a:r>
              <a:rPr lang="en-US" sz="4800" b="1" dirty="0"/>
              <a:t>They are </a:t>
            </a:r>
            <a:r>
              <a:rPr lang="en-US" sz="4800" b="1" dirty="0">
                <a:effectLst>
                  <a:outerShdw blurRad="38100" dist="38100" dir="2700000" algn="tl">
                    <a:srgbClr val="000000">
                      <a:alpha val="43137"/>
                    </a:srgbClr>
                  </a:outerShdw>
                </a:effectLst>
              </a:rPr>
              <a:t>Eternal</a:t>
            </a:r>
          </a:p>
        </p:txBody>
      </p:sp>
    </p:spTree>
    <p:extLst>
      <p:ext uri="{BB962C8B-B14F-4D97-AF65-F5344CB8AC3E}">
        <p14:creationId xmlns:p14="http://schemas.microsoft.com/office/powerpoint/2010/main" val="87032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53" presetClass="entr" presetSubtype="16" fill="hold" nodeType="afterEffect">
                                  <p:stCondLst>
                                    <p:cond delay="750"/>
                                  </p:stCondLst>
                                  <p:childTnLst>
                                    <p:set>
                                      <p:cBhvr>
                                        <p:cTn id="19" dur="1" fill="hold">
                                          <p:stCondLst>
                                            <p:cond delay="0"/>
                                          </p:stCondLst>
                                        </p:cTn>
                                        <p:tgtEl>
                                          <p:spTgt spid="4098"/>
                                        </p:tgtEl>
                                        <p:attrNameLst>
                                          <p:attrName>style.visibility</p:attrName>
                                        </p:attrNameLst>
                                      </p:cBhvr>
                                      <p:to>
                                        <p:strVal val="visible"/>
                                      </p:to>
                                    </p:set>
                                    <p:anim calcmode="lin" valueType="num">
                                      <p:cBhvr>
                                        <p:cTn id="20" dur="500" fill="hold"/>
                                        <p:tgtEl>
                                          <p:spTgt spid="4098"/>
                                        </p:tgtEl>
                                        <p:attrNameLst>
                                          <p:attrName>ppt_w</p:attrName>
                                        </p:attrNameLst>
                                      </p:cBhvr>
                                      <p:tavLst>
                                        <p:tav tm="0">
                                          <p:val>
                                            <p:fltVal val="0"/>
                                          </p:val>
                                        </p:tav>
                                        <p:tav tm="100000">
                                          <p:val>
                                            <p:strVal val="#ppt_w"/>
                                          </p:val>
                                        </p:tav>
                                      </p:tavLst>
                                    </p:anim>
                                    <p:anim calcmode="lin" valueType="num">
                                      <p:cBhvr>
                                        <p:cTn id="21" dur="500" fill="hold"/>
                                        <p:tgtEl>
                                          <p:spTgt spid="4098"/>
                                        </p:tgtEl>
                                        <p:attrNameLst>
                                          <p:attrName>ppt_h</p:attrName>
                                        </p:attrNameLst>
                                      </p:cBhvr>
                                      <p:tavLst>
                                        <p:tav tm="0">
                                          <p:val>
                                            <p:fltVal val="0"/>
                                          </p:val>
                                        </p:tav>
                                        <p:tav tm="100000">
                                          <p:val>
                                            <p:strVal val="#ppt_h"/>
                                          </p:val>
                                        </p:tav>
                                      </p:tavLst>
                                    </p:anim>
                                    <p:animEffect transition="in" filter="fade">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view Questions to Ask the Hiring Manager | JRoss Recruiters">
            <a:extLst>
              <a:ext uri="{FF2B5EF4-FFF2-40B4-BE49-F238E27FC236}">
                <a16:creationId xmlns:a16="http://schemas.microsoft.com/office/drawing/2014/main" id="{EFFB32D0-6EC0-A293-B483-7A933C632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85800"/>
            <a:ext cx="8761413" cy="49295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659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42900"/>
            <a:ext cx="10566400" cy="1143000"/>
          </a:xfrm>
        </p:spPr>
        <p:txBody>
          <a:bodyPr/>
          <a:lstStyle/>
          <a:p>
            <a:r>
              <a:rPr lang="en-US" dirty="0"/>
              <a:t>Why We Do Programs</a:t>
            </a:r>
          </a:p>
        </p:txBody>
      </p:sp>
      <p:sp>
        <p:nvSpPr>
          <p:cNvPr id="3" name="Content Placeholder 2"/>
          <p:cNvSpPr>
            <a:spLocks noGrp="1"/>
          </p:cNvSpPr>
          <p:nvPr>
            <p:ph idx="1"/>
          </p:nvPr>
        </p:nvSpPr>
        <p:spPr>
          <a:xfrm>
            <a:off x="762001" y="1828800"/>
            <a:ext cx="10744200" cy="3124200"/>
          </a:xfrm>
        </p:spPr>
        <p:txBody>
          <a:bodyPr/>
          <a:lstStyle/>
          <a:p>
            <a:pPr marL="0" lvl="1" indent="0" algn="just">
              <a:buNone/>
            </a:pPr>
            <a:r>
              <a:rPr lang="en-US" sz="3200" dirty="0"/>
              <a:t>Our goal is to help men; their families and their parishes grow closer to Christ. Through our programs and resources, we provide opportunities to live and spread the Catholic faith.</a:t>
            </a:r>
          </a:p>
          <a:p>
            <a:pPr marL="0" lvl="1" indent="0" algn="just">
              <a:buNone/>
            </a:pPr>
            <a:endParaRPr lang="en-US" sz="3200" dirty="0"/>
          </a:p>
          <a:p>
            <a:pPr marL="0" lvl="1" indent="0" algn="just">
              <a:buNone/>
            </a:pPr>
            <a:r>
              <a:rPr lang="en-US" sz="3200" dirty="0"/>
              <a:t>Together, we’re empowering Catholic men to live our faith at home, in our parish, at work and in our community</a:t>
            </a:r>
            <a:br>
              <a:rPr lang="en-US" sz="4000" dirty="0"/>
            </a:br>
            <a:br>
              <a:rPr lang="en-US" sz="4000" dirty="0"/>
            </a:br>
            <a:endParaRPr lang="en-US" dirty="0"/>
          </a:p>
          <a:p>
            <a:pPr lvl="1" algn="just"/>
            <a:endParaRPr lang="en-US" dirty="0"/>
          </a:p>
          <a:p>
            <a:pPr lvl="1" algn="just"/>
            <a:endParaRPr lang="en-US" dirty="0"/>
          </a:p>
        </p:txBody>
      </p:sp>
    </p:spTree>
    <p:extLst>
      <p:ext uri="{BB962C8B-B14F-4D97-AF65-F5344CB8AC3E}">
        <p14:creationId xmlns:p14="http://schemas.microsoft.com/office/powerpoint/2010/main" val="32550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D4DA-4C4D-FAC0-307C-F56938664A3F}"/>
              </a:ext>
            </a:extLst>
          </p:cNvPr>
          <p:cNvSpPr>
            <a:spLocks noGrp="1"/>
          </p:cNvSpPr>
          <p:nvPr>
            <p:ph type="title"/>
          </p:nvPr>
        </p:nvSpPr>
        <p:spPr>
          <a:xfrm>
            <a:off x="812800" y="304800"/>
            <a:ext cx="10566400" cy="1143000"/>
          </a:xfrm>
        </p:spPr>
        <p:txBody>
          <a:bodyPr/>
          <a:lstStyle/>
          <a:p>
            <a:r>
              <a:rPr lang="en-US" sz="5400" dirty="0"/>
              <a:t>What Goes With Programs?</a:t>
            </a:r>
          </a:p>
        </p:txBody>
      </p:sp>
      <p:sp>
        <p:nvSpPr>
          <p:cNvPr id="3" name="Content Placeholder 2">
            <a:extLst>
              <a:ext uri="{FF2B5EF4-FFF2-40B4-BE49-F238E27FC236}">
                <a16:creationId xmlns:a16="http://schemas.microsoft.com/office/drawing/2014/main" id="{D1ECE000-2CFF-3C6C-DF4B-B9964DA8403F}"/>
              </a:ext>
            </a:extLst>
          </p:cNvPr>
          <p:cNvSpPr>
            <a:spLocks noGrp="1"/>
          </p:cNvSpPr>
          <p:nvPr>
            <p:ph idx="1"/>
          </p:nvPr>
        </p:nvSpPr>
        <p:spPr>
          <a:xfrm>
            <a:off x="2133600" y="1371600"/>
            <a:ext cx="9245600" cy="4343400"/>
          </a:xfrm>
        </p:spPr>
        <p:txBody>
          <a:bodyPr/>
          <a:lstStyle/>
          <a:p>
            <a:pPr marL="0" indent="0">
              <a:buNone/>
            </a:pPr>
            <a:r>
              <a:rPr lang="en-US" sz="2800" b="1" i="1" u="sng" dirty="0">
                <a:solidFill>
                  <a:srgbClr val="FF0000"/>
                </a:solidFill>
              </a:rPr>
              <a:t>FRATERNAL PROGRAMS REPORT FORM (#10784)!</a:t>
            </a:r>
          </a:p>
          <a:p>
            <a:pPr marL="0" indent="0">
              <a:buNone/>
            </a:pPr>
            <a:endParaRPr lang="en-US" sz="900" b="1" dirty="0"/>
          </a:p>
          <a:p>
            <a:pPr marL="0" indent="0">
              <a:buNone/>
            </a:pPr>
            <a:r>
              <a:rPr lang="en-US" sz="2400" b="1" dirty="0"/>
              <a:t>Question: Who can submit the 10784?</a:t>
            </a:r>
          </a:p>
          <a:p>
            <a:pPr marL="0" indent="0">
              <a:buNone/>
            </a:pPr>
            <a:r>
              <a:rPr lang="en-US" sz="2400" b="1" dirty="0"/>
              <a:t>Answer: Anyone from your Council Roster with an active email on file. </a:t>
            </a:r>
          </a:p>
          <a:p>
            <a:pPr marL="0" indent="0">
              <a:buNone/>
            </a:pPr>
            <a:endParaRPr lang="en-US" sz="800" b="1" dirty="0"/>
          </a:p>
          <a:p>
            <a:pPr marL="0" indent="0">
              <a:buNone/>
            </a:pPr>
            <a:r>
              <a:rPr lang="en-US" sz="2400" b="1" dirty="0"/>
              <a:t>Question: Where do I complete the form?</a:t>
            </a:r>
          </a:p>
          <a:p>
            <a:pPr marL="0" indent="0">
              <a:buNone/>
            </a:pPr>
            <a:r>
              <a:rPr lang="en-US" sz="2400" b="1" dirty="0"/>
              <a:t>Answer: Form is done online at kofc.org website</a:t>
            </a:r>
          </a:p>
          <a:p>
            <a:pPr marL="0" indent="0">
              <a:buNone/>
            </a:pPr>
            <a:endParaRPr lang="en-US" sz="800" b="1" dirty="0"/>
          </a:p>
          <a:p>
            <a:pPr marL="0" indent="0">
              <a:buNone/>
            </a:pPr>
            <a:r>
              <a:rPr lang="en-US" sz="2400" b="1" dirty="0"/>
              <a:t>Question: Is there training available on how to complete this form?</a:t>
            </a:r>
          </a:p>
          <a:p>
            <a:pPr marL="0" indent="0">
              <a:buNone/>
            </a:pPr>
            <a:r>
              <a:rPr lang="en-US" sz="2400" b="1" dirty="0"/>
              <a:t>Answer: YES!! Training can be found on the supreme website.  Search for “Fraternal Programs Report Form Training Video” in the search bar.</a:t>
            </a:r>
          </a:p>
        </p:txBody>
      </p:sp>
    </p:spTree>
    <p:extLst>
      <p:ext uri="{BB962C8B-B14F-4D97-AF65-F5344CB8AC3E}">
        <p14:creationId xmlns:p14="http://schemas.microsoft.com/office/powerpoint/2010/main" val="605343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linds(horizont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000"/>
                                        <p:tgtEl>
                                          <p:spTgt spid="3">
                                            <p:txEl>
                                              <p:pRg st="5" end="5"/>
                                            </p:txEl>
                                          </p:spTgt>
                                        </p:tgtEl>
                                      </p:cBhvr>
                                    </p:animEffect>
                                    <p:anim calcmode="lin" valueType="num">
                                      <p:cBhvr>
                                        <p:cTn id="39"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0"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circle(in)">
                                      <p:cBhvr>
                                        <p:cTn id="45" dur="20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1000"/>
                                        <p:tgtEl>
                                          <p:spTgt spid="3">
                                            <p:txEl>
                                              <p:pRg st="8" end="8"/>
                                            </p:txEl>
                                          </p:spTgt>
                                        </p:tgtEl>
                                      </p:cBhvr>
                                    </p:animEffect>
                                    <p:anim calcmode="lin" valueType="num">
                                      <p:cBhvr>
                                        <p:cTn id="5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2000"/>
                                        <p:tgtEl>
                                          <p:spTgt spid="3">
                                            <p:txEl>
                                              <p:pRg st="9" end="9"/>
                                            </p:txEl>
                                          </p:spTgt>
                                        </p:tgtEl>
                                      </p:cBhvr>
                                    </p:animEffect>
                                    <p:anim calcmode="lin" valueType="num">
                                      <p:cBhvr>
                                        <p:cTn id="58" dur="2000" fill="hold"/>
                                        <p:tgtEl>
                                          <p:spTgt spid="3">
                                            <p:txEl>
                                              <p:pRg st="9" end="9"/>
                                            </p:txEl>
                                          </p:spTgt>
                                        </p:tgtEl>
                                        <p:attrNameLst>
                                          <p:attrName>ppt_w</p:attrName>
                                        </p:attrNameLst>
                                      </p:cBhvr>
                                      <p:tavLst>
                                        <p:tav tm="0" fmla="#ppt_w*sin(2.5*pi*$)">
                                          <p:val>
                                            <p:fltVal val="0"/>
                                          </p:val>
                                        </p:tav>
                                        <p:tav tm="100000">
                                          <p:val>
                                            <p:fltVal val="1"/>
                                          </p:val>
                                        </p:tav>
                                      </p:tavLst>
                                    </p:anim>
                                    <p:anim calcmode="lin" valueType="num">
                                      <p:cBhvr>
                                        <p:cTn id="59" dur="2000" fill="hold"/>
                                        <p:tgtEl>
                                          <p:spTgt spid="3">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F2ADED4-C8DF-9807-0321-AEA19411C43A}"/>
              </a:ext>
            </a:extLst>
          </p:cNvPr>
          <p:cNvSpPr>
            <a:spLocks noGrp="1"/>
          </p:cNvSpPr>
          <p:nvPr>
            <p:ph type="title"/>
          </p:nvPr>
        </p:nvSpPr>
        <p:spPr>
          <a:xfrm>
            <a:off x="1155700" y="381000"/>
            <a:ext cx="9969500" cy="1143000"/>
          </a:xfrm>
        </p:spPr>
        <p:txBody>
          <a:bodyPr/>
          <a:lstStyle/>
          <a:p>
            <a:r>
              <a:rPr lang="en-US" dirty="0"/>
              <a:t>Let's take a look at the 10784 Submissions</a:t>
            </a:r>
          </a:p>
        </p:txBody>
      </p:sp>
      <p:graphicFrame>
        <p:nvGraphicFramePr>
          <p:cNvPr id="8" name="Table 7">
            <a:extLst>
              <a:ext uri="{FF2B5EF4-FFF2-40B4-BE49-F238E27FC236}">
                <a16:creationId xmlns:a16="http://schemas.microsoft.com/office/drawing/2014/main" id="{8F8A6D9A-AB13-20B9-23FE-1815AF4CBDE3}"/>
              </a:ext>
            </a:extLst>
          </p:cNvPr>
          <p:cNvGraphicFramePr>
            <a:graphicFrameLocks noGrp="1"/>
          </p:cNvGraphicFramePr>
          <p:nvPr>
            <p:extLst>
              <p:ext uri="{D42A27DB-BD31-4B8C-83A1-F6EECF244321}">
                <p14:modId xmlns:p14="http://schemas.microsoft.com/office/powerpoint/2010/main" val="1171371590"/>
              </p:ext>
            </p:extLst>
          </p:nvPr>
        </p:nvGraphicFramePr>
        <p:xfrm>
          <a:off x="2032000" y="2413575"/>
          <a:ext cx="8128000" cy="1828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504830194"/>
                    </a:ext>
                  </a:extLst>
                </a:gridCol>
                <a:gridCol w="4064000">
                  <a:extLst>
                    <a:ext uri="{9D8B030D-6E8A-4147-A177-3AD203B41FA5}">
                      <a16:colId xmlns:a16="http://schemas.microsoft.com/office/drawing/2014/main" val="2636783992"/>
                    </a:ext>
                  </a:extLst>
                </a:gridCol>
              </a:tblGrid>
              <a:tr h="370840">
                <a:tc>
                  <a:txBody>
                    <a:bodyPr/>
                    <a:lstStyle/>
                    <a:p>
                      <a:pPr algn="ctr"/>
                      <a:r>
                        <a:rPr lang="en-US" sz="2400" dirty="0">
                          <a:solidFill>
                            <a:srgbClr val="FF0000"/>
                          </a:solidFill>
                        </a:rPr>
                        <a:t>0 Submissions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rgbClr val="FF0000"/>
                          </a:solidFill>
                        </a:rPr>
                        <a:t>206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025453"/>
                  </a:ext>
                </a:extLst>
              </a:tr>
              <a:tr h="370840">
                <a:tc>
                  <a:txBody>
                    <a:bodyPr/>
                    <a:lstStyle/>
                    <a:p>
                      <a:pPr algn="ctr"/>
                      <a:r>
                        <a:rPr lang="en-US" sz="2400" b="1" dirty="0"/>
                        <a:t>1-5 Submissions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103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6035385"/>
                  </a:ext>
                </a:extLst>
              </a:tr>
              <a:tr h="370840">
                <a:tc>
                  <a:txBody>
                    <a:bodyPr/>
                    <a:lstStyle/>
                    <a:p>
                      <a:pPr algn="ctr"/>
                      <a:r>
                        <a:rPr lang="en-US" sz="2400" b="1" dirty="0"/>
                        <a:t>6-10 Submissions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5836480"/>
                  </a:ext>
                </a:extLst>
              </a:tr>
              <a:tr h="370840">
                <a:tc>
                  <a:txBody>
                    <a:bodyPr/>
                    <a:lstStyle/>
                    <a:p>
                      <a:pPr algn="ctr"/>
                      <a:r>
                        <a:rPr lang="en-US" sz="2400" b="1" dirty="0"/>
                        <a:t>11+ Submissions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329764"/>
                  </a:ext>
                </a:extLst>
              </a:tr>
            </a:tbl>
          </a:graphicData>
        </a:graphic>
      </p:graphicFrame>
      <p:sp>
        <p:nvSpPr>
          <p:cNvPr id="9" name="TextBox 8">
            <a:extLst>
              <a:ext uri="{FF2B5EF4-FFF2-40B4-BE49-F238E27FC236}">
                <a16:creationId xmlns:a16="http://schemas.microsoft.com/office/drawing/2014/main" id="{04CC15E0-B057-F373-14DB-835C08E9A04E}"/>
              </a:ext>
            </a:extLst>
          </p:cNvPr>
          <p:cNvSpPr txBox="1"/>
          <p:nvPr/>
        </p:nvSpPr>
        <p:spPr>
          <a:xfrm>
            <a:off x="2376487" y="1676400"/>
            <a:ext cx="7439025" cy="584775"/>
          </a:xfrm>
          <a:prstGeom prst="rect">
            <a:avLst/>
          </a:prstGeom>
          <a:noFill/>
        </p:spPr>
        <p:txBody>
          <a:bodyPr wrap="square" rtlCol="0">
            <a:spAutoFit/>
          </a:bodyPr>
          <a:lstStyle/>
          <a:p>
            <a:r>
              <a:rPr lang="en-US" sz="3200" b="1" dirty="0"/>
              <a:t>Council Submissions Across the State:</a:t>
            </a:r>
          </a:p>
        </p:txBody>
      </p:sp>
    </p:spTree>
    <p:extLst>
      <p:ext uri="{BB962C8B-B14F-4D97-AF65-F5344CB8AC3E}">
        <p14:creationId xmlns:p14="http://schemas.microsoft.com/office/powerpoint/2010/main" val="701945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01BEE1-2790-3131-0832-1CF6F0E07C52}"/>
              </a:ext>
            </a:extLst>
          </p:cNvPr>
          <p:cNvSpPr txBox="1">
            <a:spLocks/>
          </p:cNvSpPr>
          <p:nvPr/>
        </p:nvSpPr>
        <p:spPr bwMode="auto">
          <a:xfrm>
            <a:off x="2032000" y="381000"/>
            <a:ext cx="9550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defTabSz="914400" latinLnBrk="0">
              <a:spcAft>
                <a:spcPts val="600"/>
              </a:spcAft>
              <a:buClrTx/>
              <a:buSzTx/>
              <a:buFontTx/>
              <a:buNone/>
              <a:tabLst/>
              <a:defRPr/>
            </a:pPr>
            <a:r>
              <a:rPr kumimoji="0" lang="en-US" b="1" i="0" u="none" strike="noStrike" kern="0" cap="none" spc="0" normalizeH="0" baseline="0" noProof="0">
                <a:ln>
                  <a:noFill/>
                </a:ln>
                <a:effectLst/>
                <a:uLnTx/>
                <a:uFillTx/>
                <a:latin typeface="+mj-lt"/>
                <a:ea typeface="+mj-ea"/>
                <a:cs typeface="+mj-cs"/>
              </a:rPr>
              <a:t>On the horizon.. </a:t>
            </a:r>
          </a:p>
        </p:txBody>
      </p:sp>
      <p:sp>
        <p:nvSpPr>
          <p:cNvPr id="5" name="TextBox 4">
            <a:extLst>
              <a:ext uri="{FF2B5EF4-FFF2-40B4-BE49-F238E27FC236}">
                <a16:creationId xmlns:a16="http://schemas.microsoft.com/office/drawing/2014/main" id="{F4C79086-0FEE-1BBF-E328-2C9228E26B1A}"/>
              </a:ext>
            </a:extLst>
          </p:cNvPr>
          <p:cNvSpPr txBox="1"/>
          <p:nvPr/>
        </p:nvSpPr>
        <p:spPr bwMode="auto">
          <a:xfrm>
            <a:off x="609600" y="1524000"/>
            <a:ext cx="6146800" cy="43434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marL="342900" indent="-342900" fontAlgn="base">
              <a:lnSpc>
                <a:spcPct val="90000"/>
              </a:lnSpc>
              <a:spcBef>
                <a:spcPct val="20000"/>
              </a:spcBef>
              <a:spcAft>
                <a:spcPct val="0"/>
              </a:spcAft>
              <a:buBlip>
                <a:blip r:embed="rId2">
                  <a:extLst>
                    <a:ext uri="{837473B0-CC2E-450A-ABE3-18F120FF3D39}">
                      <a1611:picAttrSrcUrl xmlns:a1611="http://schemas.microsoft.com/office/drawing/2016/11/main" r:id="rId3"/>
                    </a:ext>
                  </a:extLst>
                </a:blip>
              </a:buBlip>
            </a:pPr>
            <a:r>
              <a:rPr lang="en-US" sz="2400" b="1" dirty="0"/>
              <a:t>The 1728 (Annual Survey of Fraternal Activity) form is due by 1/31/2025</a:t>
            </a:r>
          </a:p>
          <a:p>
            <a:pPr marL="800100" lvl="2" indent="-342900" fontAlgn="base">
              <a:lnSpc>
                <a:spcPct val="90000"/>
              </a:lnSpc>
              <a:spcBef>
                <a:spcPct val="20000"/>
              </a:spcBef>
              <a:spcAft>
                <a:spcPct val="0"/>
              </a:spcAft>
              <a:buBlip>
                <a:blip r:embed="rId2">
                  <a:extLst>
                    <a:ext uri="{837473B0-CC2E-450A-ABE3-18F120FF3D39}">
                      <a1611:picAttrSrcUrl xmlns:a1611="http://schemas.microsoft.com/office/drawing/2016/11/main" r:id="rId3"/>
                    </a:ext>
                  </a:extLst>
                </a:blip>
              </a:buBlip>
            </a:pPr>
            <a:r>
              <a:rPr lang="en-US" sz="2400" b="1" dirty="0"/>
              <a:t>This form can also be done online on kofc.org.  Any member of the council can complete the form online. They just need their membership number.</a:t>
            </a:r>
          </a:p>
          <a:p>
            <a:pPr marL="342900" indent="-342900" fontAlgn="base">
              <a:lnSpc>
                <a:spcPct val="90000"/>
              </a:lnSpc>
              <a:spcBef>
                <a:spcPct val="20000"/>
              </a:spcBef>
              <a:spcAft>
                <a:spcPct val="0"/>
              </a:spcAft>
              <a:buBlip>
                <a:blip r:embed="rId2">
                  <a:extLst>
                    <a:ext uri="{837473B0-CC2E-450A-ABE3-18F120FF3D39}">
                      <a1611:picAttrSrcUrl xmlns:a1611="http://schemas.microsoft.com/office/drawing/2016/11/main" r:id="rId3"/>
                    </a:ext>
                  </a:extLst>
                </a:blip>
              </a:buBlip>
            </a:pPr>
            <a:endParaRPr lang="en-US" sz="1500" b="1" dirty="0"/>
          </a:p>
        </p:txBody>
      </p:sp>
      <p:pic>
        <p:nvPicPr>
          <p:cNvPr id="6" name="Picture 5">
            <a:extLst>
              <a:ext uri="{FF2B5EF4-FFF2-40B4-BE49-F238E27FC236}">
                <a16:creationId xmlns:a16="http://schemas.microsoft.com/office/drawing/2014/main" id="{71CE2DE8-1394-A00A-DAE6-CA208E5B1273}"/>
              </a:ext>
            </a:extLst>
          </p:cNvPr>
          <p:cNvPicPr>
            <a:picLocks noChangeAspect="1"/>
          </p:cNvPicPr>
          <p:nvPr/>
        </p:nvPicPr>
        <p:blipFill>
          <a:blip r:embed="rId4"/>
          <a:srcRect l="8930" r="20854"/>
          <a:stretch/>
        </p:blipFill>
        <p:spPr>
          <a:xfrm>
            <a:off x="6959600" y="1752600"/>
            <a:ext cx="4622800" cy="4114800"/>
          </a:xfrm>
          <a:prstGeom prst="rect">
            <a:avLst/>
          </a:prstGeom>
          <a:noFill/>
        </p:spPr>
      </p:pic>
    </p:spTree>
    <p:extLst>
      <p:ext uri="{BB962C8B-B14F-4D97-AF65-F5344CB8AC3E}">
        <p14:creationId xmlns:p14="http://schemas.microsoft.com/office/powerpoint/2010/main" val="1579590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727A9A6-8DA6-31B2-CD06-6FEEAFEA0163}"/>
              </a:ext>
            </a:extLst>
          </p:cNvPr>
          <p:cNvGraphicFramePr>
            <a:graphicFrameLocks noGrp="1"/>
          </p:cNvGraphicFramePr>
          <p:nvPr>
            <p:ph idx="1"/>
            <p:extLst>
              <p:ext uri="{D42A27DB-BD31-4B8C-83A1-F6EECF244321}">
                <p14:modId xmlns:p14="http://schemas.microsoft.com/office/powerpoint/2010/main" val="3738256496"/>
              </p:ext>
            </p:extLst>
          </p:nvPr>
        </p:nvGraphicFramePr>
        <p:xfrm>
          <a:off x="1219200" y="2263313"/>
          <a:ext cx="9448800" cy="1483360"/>
        </p:xfrm>
        <a:graphic>
          <a:graphicData uri="http://schemas.openxmlformats.org/drawingml/2006/table">
            <a:tbl>
              <a:tblPr firstRow="1" bandRow="1">
                <a:tableStyleId>{5C22544A-7EE6-4342-B048-85BDC9FD1C3A}</a:tableStyleId>
              </a:tblPr>
              <a:tblGrid>
                <a:gridCol w="4724400">
                  <a:extLst>
                    <a:ext uri="{9D8B030D-6E8A-4147-A177-3AD203B41FA5}">
                      <a16:colId xmlns:a16="http://schemas.microsoft.com/office/drawing/2014/main" val="2834249564"/>
                    </a:ext>
                  </a:extLst>
                </a:gridCol>
                <a:gridCol w="4724400">
                  <a:extLst>
                    <a:ext uri="{9D8B030D-6E8A-4147-A177-3AD203B41FA5}">
                      <a16:colId xmlns:a16="http://schemas.microsoft.com/office/drawing/2014/main" val="1185566036"/>
                    </a:ext>
                  </a:extLst>
                </a:gridCol>
              </a:tblGrid>
              <a:tr h="370840">
                <a:tc>
                  <a:txBody>
                    <a:bodyPr/>
                    <a:lstStyle/>
                    <a:p>
                      <a:pPr algn="ctr"/>
                      <a:r>
                        <a:rPr lang="en-US" dirty="0">
                          <a:solidFill>
                            <a:schemeClr val="bg1"/>
                          </a:solidFill>
                        </a:rPr>
                        <a:t>Semi-Annual Audit (2</a:t>
                      </a:r>
                      <a:r>
                        <a:rPr lang="en-US" baseline="30000" dirty="0">
                          <a:solidFill>
                            <a:schemeClr val="bg1"/>
                          </a:solidFill>
                        </a:rPr>
                        <a:t>nd</a:t>
                      </a:r>
                      <a:r>
                        <a:rPr lang="en-US" dirty="0">
                          <a:solidFill>
                            <a:schemeClr val="bg1"/>
                          </a:solidFill>
                        </a:rPr>
                        <a:t> Half) 1295b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dirty="0">
                          <a:solidFill>
                            <a:schemeClr val="bg1"/>
                          </a:solidFill>
                        </a:rPr>
                        <a:t>2/15/2025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868250098"/>
                  </a:ext>
                </a:extLst>
              </a:tr>
              <a:tr h="370840">
                <a:tc>
                  <a:txBody>
                    <a:bodyPr/>
                    <a:lstStyle/>
                    <a:p>
                      <a:pPr algn="ctr"/>
                      <a:r>
                        <a:rPr lang="en-US" b="1" dirty="0">
                          <a:solidFill>
                            <a:schemeClr val="bg1"/>
                          </a:solidFill>
                        </a:rPr>
                        <a:t>State Program Award (STSP) Final Submissions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b="1" dirty="0">
                          <a:solidFill>
                            <a:schemeClr val="bg1"/>
                          </a:solidFill>
                        </a:rPr>
                        <a:t>3/15/2025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00181683"/>
                  </a:ext>
                </a:extLst>
              </a:tr>
              <a:tr h="370840">
                <a:tc>
                  <a:txBody>
                    <a:bodyPr/>
                    <a:lstStyle/>
                    <a:p>
                      <a:pPr algn="ctr"/>
                      <a:r>
                        <a:rPr lang="en-US" b="1" dirty="0">
                          <a:solidFill>
                            <a:schemeClr val="bg1"/>
                          </a:solidFill>
                        </a:rPr>
                        <a:t>Family of the Year Final Submissions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b="1" dirty="0">
                          <a:solidFill>
                            <a:schemeClr val="bg1"/>
                          </a:solidFill>
                        </a:rPr>
                        <a:t>3/15/2025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06352845"/>
                  </a:ext>
                </a:extLst>
              </a:tr>
              <a:tr h="370840">
                <a:tc>
                  <a:txBody>
                    <a:bodyPr/>
                    <a:lstStyle/>
                    <a:p>
                      <a:pPr algn="ctr"/>
                      <a:r>
                        <a:rPr lang="en-US" b="1" dirty="0">
                          <a:solidFill>
                            <a:schemeClr val="bg1"/>
                          </a:solidFill>
                        </a:rPr>
                        <a:t>Columbian Award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b="1" dirty="0">
                          <a:solidFill>
                            <a:schemeClr val="bg1"/>
                          </a:solidFill>
                        </a:rPr>
                        <a:t>6/15/2025*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77850896"/>
                  </a:ext>
                </a:extLst>
              </a:tr>
            </a:tbl>
          </a:graphicData>
        </a:graphic>
      </p:graphicFrame>
      <p:sp>
        <p:nvSpPr>
          <p:cNvPr id="4" name="Title 1">
            <a:extLst>
              <a:ext uri="{FF2B5EF4-FFF2-40B4-BE49-F238E27FC236}">
                <a16:creationId xmlns:a16="http://schemas.microsoft.com/office/drawing/2014/main" id="{877CBE4D-EDD5-A61B-4EC5-B1456D4CB64A}"/>
              </a:ext>
            </a:extLst>
          </p:cNvPr>
          <p:cNvSpPr txBox="1">
            <a:spLocks/>
          </p:cNvSpPr>
          <p:nvPr/>
        </p:nvSpPr>
        <p:spPr bwMode="auto">
          <a:xfrm>
            <a:off x="-31750" y="390586"/>
            <a:ext cx="99695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Trump Mediaeval"/>
                <a:ea typeface="+mj-ea"/>
                <a:cs typeface="+mj-cs"/>
              </a:rPr>
              <a:t>On the horizon (Continued).. </a:t>
            </a:r>
          </a:p>
        </p:txBody>
      </p:sp>
      <p:sp>
        <p:nvSpPr>
          <p:cNvPr id="6" name="TextBox 5">
            <a:extLst>
              <a:ext uri="{FF2B5EF4-FFF2-40B4-BE49-F238E27FC236}">
                <a16:creationId xmlns:a16="http://schemas.microsoft.com/office/drawing/2014/main" id="{B9B18EC7-9411-8030-7CC4-F50A42BD188F}"/>
              </a:ext>
            </a:extLst>
          </p:cNvPr>
          <p:cNvSpPr txBox="1"/>
          <p:nvPr/>
        </p:nvSpPr>
        <p:spPr>
          <a:xfrm>
            <a:off x="1207655" y="3746673"/>
            <a:ext cx="9460345" cy="369332"/>
          </a:xfrm>
          <a:prstGeom prst="rect">
            <a:avLst/>
          </a:prstGeom>
          <a:noFill/>
        </p:spPr>
        <p:txBody>
          <a:bodyPr wrap="square" rtlCol="0">
            <a:spAutoFit/>
          </a:bodyPr>
          <a:lstStyle/>
          <a:p>
            <a:r>
              <a:rPr lang="en-US" dirty="0"/>
              <a:t>* Can be submitted early if all requirements are completed</a:t>
            </a:r>
          </a:p>
        </p:txBody>
      </p:sp>
      <p:sp>
        <p:nvSpPr>
          <p:cNvPr id="7" name="TextBox 6">
            <a:extLst>
              <a:ext uri="{FF2B5EF4-FFF2-40B4-BE49-F238E27FC236}">
                <a16:creationId xmlns:a16="http://schemas.microsoft.com/office/drawing/2014/main" id="{3AC31533-222C-37A9-3E6B-7CF59DCF5D0E}"/>
              </a:ext>
            </a:extLst>
          </p:cNvPr>
          <p:cNvSpPr txBox="1"/>
          <p:nvPr/>
        </p:nvSpPr>
        <p:spPr>
          <a:xfrm>
            <a:off x="1207655" y="4447825"/>
            <a:ext cx="9448800" cy="369332"/>
          </a:xfrm>
          <a:prstGeom prst="rect">
            <a:avLst/>
          </a:prstGeom>
          <a:noFill/>
        </p:spPr>
        <p:txBody>
          <a:bodyPr wrap="square" rtlCol="0">
            <a:spAutoFit/>
          </a:bodyPr>
          <a:lstStyle/>
          <a:p>
            <a:pPr marL="285750" indent="-285750">
              <a:buFontTx/>
              <a:buChar char="-"/>
            </a:pPr>
            <a:r>
              <a:rPr lang="en-US" dirty="0"/>
              <a:t>Special Olympics is completed on the 10784 &amp; SP-7 Form.  No longer its own form</a:t>
            </a:r>
          </a:p>
        </p:txBody>
      </p:sp>
      <p:pic>
        <p:nvPicPr>
          <p:cNvPr id="8" name="Picture 7">
            <a:extLst>
              <a:ext uri="{FF2B5EF4-FFF2-40B4-BE49-F238E27FC236}">
                <a16:creationId xmlns:a16="http://schemas.microsoft.com/office/drawing/2014/main" id="{F4B75CA9-4534-6B09-8BA0-014342C88629}"/>
              </a:ext>
            </a:extLst>
          </p:cNvPr>
          <p:cNvPicPr>
            <a:picLocks noChangeAspect="1"/>
          </p:cNvPicPr>
          <p:nvPr/>
        </p:nvPicPr>
        <p:blipFill>
          <a:blip r:embed="rId2"/>
          <a:stretch>
            <a:fillRect/>
          </a:stretch>
        </p:blipFill>
        <p:spPr>
          <a:xfrm>
            <a:off x="8391421" y="234488"/>
            <a:ext cx="3038579" cy="1899112"/>
          </a:xfrm>
          <a:prstGeom prst="rect">
            <a:avLst/>
          </a:prstGeom>
        </p:spPr>
      </p:pic>
    </p:spTree>
    <p:extLst>
      <p:ext uri="{BB962C8B-B14F-4D97-AF65-F5344CB8AC3E}">
        <p14:creationId xmlns:p14="http://schemas.microsoft.com/office/powerpoint/2010/main" val="805442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85C746A-AD6D-B298-B7A0-CF518EB2617D}"/>
              </a:ext>
            </a:extLst>
          </p:cNvPr>
          <p:cNvSpPr>
            <a:spLocks noGrp="1"/>
          </p:cNvSpPr>
          <p:nvPr>
            <p:ph idx="1"/>
          </p:nvPr>
        </p:nvSpPr>
        <p:spPr>
          <a:xfrm>
            <a:off x="790309" y="1524000"/>
            <a:ext cx="6772009" cy="3733800"/>
          </a:xfrm>
        </p:spPr>
        <p:txBody>
          <a:bodyPr>
            <a:normAutofit fontScale="77500" lnSpcReduction="20000"/>
          </a:bodyPr>
          <a:lstStyle/>
          <a:p>
            <a:r>
              <a:rPr lang="en-US" dirty="0"/>
              <a:t>Council – March / April</a:t>
            </a:r>
          </a:p>
          <a:p>
            <a:r>
              <a:rPr lang="en-US" dirty="0"/>
              <a:t>District / Diocese – May</a:t>
            </a:r>
          </a:p>
          <a:p>
            <a:r>
              <a:rPr lang="en-US" dirty="0"/>
              <a:t>State – June (there is no Supreme competition)</a:t>
            </a:r>
          </a:p>
          <a:p>
            <a:endParaRPr lang="en-US" dirty="0"/>
          </a:p>
          <a:p>
            <a:r>
              <a:rPr lang="en-US" dirty="0"/>
              <a:t>Each level should be played in a gym, local park, ice rink, or another location approved by the Council</a:t>
            </a:r>
          </a:p>
          <a:p>
            <a:endParaRPr lang="en-US" dirty="0"/>
          </a:p>
          <a:p>
            <a:pPr lvl="1"/>
            <a:r>
              <a:rPr lang="en-US" dirty="0"/>
              <a:t>More information to come</a:t>
            </a:r>
          </a:p>
          <a:p>
            <a:endParaRPr lang="en-US" dirty="0"/>
          </a:p>
        </p:txBody>
      </p:sp>
      <p:sp>
        <p:nvSpPr>
          <p:cNvPr id="5" name="Title 1">
            <a:extLst>
              <a:ext uri="{FF2B5EF4-FFF2-40B4-BE49-F238E27FC236}">
                <a16:creationId xmlns:a16="http://schemas.microsoft.com/office/drawing/2014/main" id="{715F6D44-DEBE-7E94-E40F-EAD7D57E0B24}"/>
              </a:ext>
            </a:extLst>
          </p:cNvPr>
          <p:cNvSpPr txBox="1">
            <a:spLocks/>
          </p:cNvSpPr>
          <p:nvPr/>
        </p:nvSpPr>
        <p:spPr bwMode="auto">
          <a:xfrm>
            <a:off x="1219200" y="381000"/>
            <a:ext cx="10566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1">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rPr>
              <a:t>Hockey Challenge</a:t>
            </a:r>
          </a:p>
        </p:txBody>
      </p:sp>
      <p:pic>
        <p:nvPicPr>
          <p:cNvPr id="6" name="Picture 5">
            <a:extLst>
              <a:ext uri="{FF2B5EF4-FFF2-40B4-BE49-F238E27FC236}">
                <a16:creationId xmlns:a16="http://schemas.microsoft.com/office/drawing/2014/main" id="{923ED03D-5A0A-1AF5-65DC-36DE0B85132E}"/>
              </a:ext>
            </a:extLst>
          </p:cNvPr>
          <p:cNvPicPr>
            <a:picLocks noChangeAspect="1"/>
          </p:cNvPicPr>
          <p:nvPr/>
        </p:nvPicPr>
        <p:blipFill>
          <a:blip r:embed="rId2"/>
          <a:stretch>
            <a:fillRect/>
          </a:stretch>
        </p:blipFill>
        <p:spPr>
          <a:xfrm>
            <a:off x="7696200" y="1524000"/>
            <a:ext cx="3810532" cy="3248478"/>
          </a:xfrm>
          <a:prstGeom prst="rect">
            <a:avLst/>
          </a:prstGeom>
        </p:spPr>
      </p:pic>
      <p:pic>
        <p:nvPicPr>
          <p:cNvPr id="7" name="Picture 6">
            <a:extLst>
              <a:ext uri="{FF2B5EF4-FFF2-40B4-BE49-F238E27FC236}">
                <a16:creationId xmlns:a16="http://schemas.microsoft.com/office/drawing/2014/main" id="{1AAA6E43-2188-589E-8C3B-4D8B7694548A}"/>
              </a:ext>
            </a:extLst>
          </p:cNvPr>
          <p:cNvPicPr>
            <a:picLocks noChangeAspect="1"/>
          </p:cNvPicPr>
          <p:nvPr/>
        </p:nvPicPr>
        <p:blipFill>
          <a:blip r:embed="rId3"/>
          <a:srcRect b="11924"/>
          <a:stretch/>
        </p:blipFill>
        <p:spPr>
          <a:xfrm>
            <a:off x="8839200" y="304800"/>
            <a:ext cx="1143000" cy="990600"/>
          </a:xfrm>
          <a:prstGeom prst="rect">
            <a:avLst/>
          </a:prstGeom>
        </p:spPr>
      </p:pic>
    </p:spTree>
    <p:extLst>
      <p:ext uri="{BB962C8B-B14F-4D97-AF65-F5344CB8AC3E}">
        <p14:creationId xmlns:p14="http://schemas.microsoft.com/office/powerpoint/2010/main" val="235396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2E6EB-E9B8-E441-5323-B612890AA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80BC4-105F-A3D2-CEF1-DA1EB6666225}"/>
              </a:ext>
            </a:extLst>
          </p:cNvPr>
          <p:cNvSpPr txBox="1">
            <a:spLocks/>
          </p:cNvSpPr>
          <p:nvPr/>
        </p:nvSpPr>
        <p:spPr>
          <a:xfrm>
            <a:off x="1524000" y="25401"/>
            <a:ext cx="9144000" cy="1371600"/>
          </a:xfrm>
          <a:prstGeom prst="rect">
            <a:avLst/>
          </a:prstGeom>
        </p:spPr>
        <p:txBody>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r>
              <a:rPr lang="en-US" i="1" u="sng" kern="0" dirty="0"/>
              <a:t>2025 State Convention</a:t>
            </a:r>
          </a:p>
        </p:txBody>
      </p:sp>
      <p:sp>
        <p:nvSpPr>
          <p:cNvPr id="3" name="Subtitle 2">
            <a:extLst>
              <a:ext uri="{FF2B5EF4-FFF2-40B4-BE49-F238E27FC236}">
                <a16:creationId xmlns:a16="http://schemas.microsoft.com/office/drawing/2014/main" id="{76187E19-2950-C5A8-0663-88FEA05BC5D1}"/>
              </a:ext>
            </a:extLst>
          </p:cNvPr>
          <p:cNvSpPr txBox="1">
            <a:spLocks/>
          </p:cNvSpPr>
          <p:nvPr/>
        </p:nvSpPr>
        <p:spPr>
          <a:xfrm>
            <a:off x="685801" y="1397000"/>
            <a:ext cx="10820400" cy="4622799"/>
          </a:xfrm>
          <a:prstGeom prst="rect">
            <a:avLst/>
          </a:prstGeom>
        </p:spPr>
        <p:txBody>
          <a:bodyPr>
            <a:normAutofit/>
          </a:bodyPr>
          <a:lstStyle>
            <a:lvl1pPr marL="342900" indent="-3429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800">
                <a:solidFill>
                  <a:schemeClr val="tx1"/>
                </a:solidFill>
                <a:latin typeface="+mn-lt"/>
              </a:defRPr>
            </a:lvl2pPr>
            <a:lvl3pPr marL="11430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400">
                <a:solidFill>
                  <a:schemeClr val="tx1"/>
                </a:solidFill>
                <a:latin typeface="+mn-lt"/>
              </a:defRPr>
            </a:lvl3pPr>
            <a:lvl4pPr marL="16002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4pPr>
            <a:lvl5pPr marL="20574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algn="just">
              <a:buFontTx/>
              <a:buChar char="-"/>
            </a:pPr>
            <a:r>
              <a:rPr lang="en-US" b="1" kern="0" dirty="0"/>
              <a:t>In February, you will need to nominate and submit your council’s delegates for the 2025 State Convention at Mackinaw Island. </a:t>
            </a:r>
          </a:p>
          <a:p>
            <a:pPr algn="just">
              <a:buFontTx/>
              <a:buChar char="-"/>
            </a:pPr>
            <a:r>
              <a:rPr lang="en-US" b="1" kern="0" dirty="0"/>
              <a:t>Remind delegates to choose </a:t>
            </a:r>
            <a:r>
              <a:rPr lang="en-US" b="1" u="sng" kern="0" dirty="0">
                <a:solidFill>
                  <a:srgbClr val="FF0000"/>
                </a:solidFill>
              </a:rPr>
              <a:t>2</a:t>
            </a:r>
            <a:r>
              <a:rPr lang="en-US" b="1" kern="0" dirty="0"/>
              <a:t> hotels on the form they receive and send it back to the address mentioned on the form.</a:t>
            </a:r>
          </a:p>
          <a:p>
            <a:pPr algn="ctr">
              <a:buFontTx/>
              <a:buChar char="-"/>
            </a:pPr>
            <a:endParaRPr lang="en-US" sz="11400" b="1" kern="0" dirty="0"/>
          </a:p>
          <a:p>
            <a:pPr marL="0" indent="0" algn="ctr">
              <a:buNone/>
            </a:pPr>
            <a:endParaRPr lang="en-US" sz="8000" b="1" kern="0" dirty="0"/>
          </a:p>
        </p:txBody>
      </p:sp>
    </p:spTree>
    <p:extLst>
      <p:ext uri="{BB962C8B-B14F-4D97-AF65-F5344CB8AC3E}">
        <p14:creationId xmlns:p14="http://schemas.microsoft.com/office/powerpoint/2010/main" val="1334841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Knight of the Month / Year</a:t>
            </a:r>
          </a:p>
        </p:txBody>
      </p:sp>
      <p:sp>
        <p:nvSpPr>
          <p:cNvPr id="3" name="Content Placeholder 2"/>
          <p:cNvSpPr>
            <a:spLocks noGrp="1"/>
          </p:cNvSpPr>
          <p:nvPr>
            <p:ph idx="1"/>
          </p:nvPr>
        </p:nvSpPr>
        <p:spPr>
          <a:xfrm>
            <a:off x="1219200" y="1295400"/>
            <a:ext cx="9448800" cy="4114800"/>
          </a:xfrm>
        </p:spPr>
        <p:txBody>
          <a:bodyPr/>
          <a:lstStyle/>
          <a:p>
            <a:r>
              <a:rPr lang="en-US" dirty="0"/>
              <a:t>Increase participation to at least 70% of active councils.</a:t>
            </a:r>
          </a:p>
          <a:p>
            <a:r>
              <a:rPr lang="en-US" dirty="0"/>
              <a:t>mikofc.org/resources/community-support-materials</a:t>
            </a:r>
          </a:p>
          <a:p>
            <a:r>
              <a:rPr lang="en-US" dirty="0"/>
              <a:t>This recognition is important to the individual Knight.</a:t>
            </a:r>
          </a:p>
          <a:p>
            <a:r>
              <a:rPr lang="en-US" dirty="0"/>
              <a:t>Use Recognition as a recruiting tool.</a:t>
            </a:r>
          </a:p>
          <a:p>
            <a:r>
              <a:rPr lang="en-US" dirty="0"/>
              <a:t>SEND FORMS TO:  </a:t>
            </a:r>
            <a:r>
              <a:rPr lang="en-US" dirty="0">
                <a:hlinkClick r:id="rId3"/>
              </a:rPr>
              <a:t>l.herman@mikofc.org</a:t>
            </a:r>
            <a:r>
              <a:rPr lang="en-US" dirty="0"/>
              <a:t> and </a:t>
            </a:r>
            <a:r>
              <a:rPr lang="en-US" dirty="0">
                <a:hlinkClick r:id="rId4"/>
              </a:rPr>
              <a:t>g.kolbicz@mikofc.org</a:t>
            </a:r>
            <a:r>
              <a:rPr lang="en-US" dirty="0"/>
              <a:t> </a:t>
            </a:r>
          </a:p>
        </p:txBody>
      </p:sp>
    </p:spTree>
    <p:extLst>
      <p:ext uri="{BB962C8B-B14F-4D97-AF65-F5344CB8AC3E}">
        <p14:creationId xmlns:p14="http://schemas.microsoft.com/office/powerpoint/2010/main" val="2424960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66" y="413266"/>
            <a:ext cx="10566400" cy="1143000"/>
          </a:xfrm>
        </p:spPr>
        <p:txBody>
          <a:bodyPr/>
          <a:lstStyle/>
          <a:p>
            <a:r>
              <a:rPr lang="en-US" dirty="0"/>
              <a:t>State Council Service Program </a:t>
            </a:r>
            <a:endParaRPr lang="en-US" u="sng" dirty="0"/>
          </a:p>
        </p:txBody>
      </p:sp>
      <p:sp>
        <p:nvSpPr>
          <p:cNvPr id="7" name="Rectangle 5"/>
          <p:cNvSpPr>
            <a:spLocks noChangeArrowheads="1"/>
          </p:cNvSpPr>
          <p:nvPr/>
        </p:nvSpPr>
        <p:spPr bwMode="auto">
          <a:xfrm>
            <a:off x="600363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hangingPunct="0"/>
            <a:endParaRPr lang="en-US" altLang="en-US">
              <a:solidFill>
                <a:srgbClr val="000000"/>
              </a:solidFill>
              <a:latin typeface="Arial" panose="020B0604020202020204" pitchFamily="34" charset="0"/>
            </a:endParaRPr>
          </a:p>
        </p:txBody>
      </p:sp>
      <p:sp>
        <p:nvSpPr>
          <p:cNvPr id="4" name="TextBox 3">
            <a:extLst>
              <a:ext uri="{FF2B5EF4-FFF2-40B4-BE49-F238E27FC236}">
                <a16:creationId xmlns:a16="http://schemas.microsoft.com/office/drawing/2014/main" id="{C3B64389-6234-2599-E5D0-A70D64DCDA94}"/>
              </a:ext>
            </a:extLst>
          </p:cNvPr>
          <p:cNvSpPr txBox="1"/>
          <p:nvPr/>
        </p:nvSpPr>
        <p:spPr>
          <a:xfrm>
            <a:off x="2492666" y="2286000"/>
            <a:ext cx="7391400" cy="369332"/>
          </a:xfrm>
          <a:prstGeom prst="rect">
            <a:avLst/>
          </a:prstGeom>
          <a:noFill/>
        </p:spPr>
        <p:txBody>
          <a:bodyPr wrap="square">
            <a:spAutoFit/>
          </a:bodyPr>
          <a:lstStyle/>
          <a:p>
            <a:endParaRPr lang="en-US" dirty="0"/>
          </a:p>
        </p:txBody>
      </p:sp>
      <p:sp>
        <p:nvSpPr>
          <p:cNvPr id="5" name="TextBox 4">
            <a:extLst>
              <a:ext uri="{FF2B5EF4-FFF2-40B4-BE49-F238E27FC236}">
                <a16:creationId xmlns:a16="http://schemas.microsoft.com/office/drawing/2014/main" id="{1AC3CF7D-8566-B6B6-038C-59D513284402}"/>
              </a:ext>
            </a:extLst>
          </p:cNvPr>
          <p:cNvSpPr txBox="1"/>
          <p:nvPr/>
        </p:nvSpPr>
        <p:spPr>
          <a:xfrm>
            <a:off x="853216" y="1600200"/>
            <a:ext cx="6538184" cy="5293757"/>
          </a:xfrm>
          <a:prstGeom prst="rect">
            <a:avLst/>
          </a:prstGeom>
          <a:noFill/>
        </p:spPr>
        <p:txBody>
          <a:bodyPr wrap="square" rtlCol="0">
            <a:spAutoFit/>
          </a:bodyPr>
          <a:lstStyle/>
          <a:p>
            <a:r>
              <a:rPr lang="en-US" sz="3200" dirty="0"/>
              <a:t>Each year every jurisdiction recognizes the best program in each of the Service Program categories of: </a:t>
            </a:r>
            <a:r>
              <a:rPr lang="en-US" sz="3200" b="1" dirty="0"/>
              <a:t>Faith, Family, Community</a:t>
            </a:r>
            <a:r>
              <a:rPr lang="en-US" sz="3200" dirty="0"/>
              <a:t>, and </a:t>
            </a:r>
            <a:r>
              <a:rPr lang="en-US" sz="3200" b="1" dirty="0"/>
              <a:t>Life.  </a:t>
            </a:r>
            <a:r>
              <a:rPr lang="en-US" sz="3200" dirty="0"/>
              <a:t>Michigan </a:t>
            </a:r>
            <a:r>
              <a:rPr lang="en-US" sz="3200" dirty="0" err="1"/>
              <a:t>ackowledges</a:t>
            </a:r>
            <a:r>
              <a:rPr lang="en-US" sz="3200" dirty="0"/>
              <a:t> its winners at the State Convention on Mackinac Island in May.</a:t>
            </a:r>
          </a:p>
          <a:p>
            <a:endParaRPr lang="en-US" sz="3200" dirty="0"/>
          </a:p>
          <a:p>
            <a:pPr algn="ctr"/>
            <a:r>
              <a:rPr lang="en-US" sz="3200" b="1" dirty="0">
                <a:effectLst>
                  <a:outerShdw blurRad="50800" dist="38100" dir="2700000" algn="tl" rotWithShape="0">
                    <a:prstClr val="black">
                      <a:alpha val="40000"/>
                    </a:prstClr>
                  </a:outerShdw>
                </a:effectLst>
              </a:rPr>
              <a:t>What is needed to enter?</a:t>
            </a:r>
          </a:p>
          <a:p>
            <a:pPr algn="ctr"/>
            <a:endParaRPr lang="en-US" sz="3200" dirty="0"/>
          </a:p>
          <a:p>
            <a:endParaRPr lang="en-US" dirty="0"/>
          </a:p>
        </p:txBody>
      </p:sp>
      <p:pic>
        <p:nvPicPr>
          <p:cNvPr id="1026" name="Picture 2">
            <a:extLst>
              <a:ext uri="{FF2B5EF4-FFF2-40B4-BE49-F238E27FC236}">
                <a16:creationId xmlns:a16="http://schemas.microsoft.com/office/drawing/2014/main" id="{88FFE4F0-0268-107B-1AC4-C2A753979D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8" r="50256"/>
          <a:stretch/>
        </p:blipFill>
        <p:spPr bwMode="auto">
          <a:xfrm>
            <a:off x="7369466" y="1564733"/>
            <a:ext cx="3505200" cy="319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498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435" y="25193"/>
            <a:ext cx="10566400" cy="1143000"/>
          </a:xfrm>
        </p:spPr>
        <p:txBody>
          <a:bodyPr/>
          <a:lstStyle/>
          <a:p>
            <a:r>
              <a:rPr lang="en-US" dirty="0"/>
              <a:t>Family of the Year </a:t>
            </a:r>
            <a:endParaRPr lang="en-US" u="sng" dirty="0"/>
          </a:p>
        </p:txBody>
      </p:sp>
      <p:sp>
        <p:nvSpPr>
          <p:cNvPr id="7" name="Rectangle 5"/>
          <p:cNvSpPr>
            <a:spLocks noChangeArrowheads="1"/>
          </p:cNvSpPr>
          <p:nvPr/>
        </p:nvSpPr>
        <p:spPr bwMode="auto">
          <a:xfrm>
            <a:off x="600363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hangingPunct="0"/>
            <a:endParaRPr lang="en-US" altLang="en-US">
              <a:solidFill>
                <a:srgbClr val="000000"/>
              </a:solidFill>
              <a:latin typeface="Arial" panose="020B0604020202020204" pitchFamily="34" charset="0"/>
            </a:endParaRPr>
          </a:p>
        </p:txBody>
      </p:sp>
      <p:sp>
        <p:nvSpPr>
          <p:cNvPr id="4" name="TextBox 3">
            <a:extLst>
              <a:ext uri="{FF2B5EF4-FFF2-40B4-BE49-F238E27FC236}">
                <a16:creationId xmlns:a16="http://schemas.microsoft.com/office/drawing/2014/main" id="{C3B64389-6234-2599-E5D0-A70D64DCDA94}"/>
              </a:ext>
            </a:extLst>
          </p:cNvPr>
          <p:cNvSpPr txBox="1"/>
          <p:nvPr/>
        </p:nvSpPr>
        <p:spPr>
          <a:xfrm>
            <a:off x="2492666" y="2286000"/>
            <a:ext cx="7391400" cy="369332"/>
          </a:xfrm>
          <a:prstGeom prst="rect">
            <a:avLst/>
          </a:prstGeom>
          <a:noFill/>
        </p:spPr>
        <p:txBody>
          <a:bodyPr wrap="square">
            <a:spAutoFit/>
          </a:bodyPr>
          <a:lstStyle/>
          <a:p>
            <a:endParaRPr lang="en-US" dirty="0"/>
          </a:p>
        </p:txBody>
      </p:sp>
      <p:sp>
        <p:nvSpPr>
          <p:cNvPr id="5" name="TextBox 4">
            <a:extLst>
              <a:ext uri="{FF2B5EF4-FFF2-40B4-BE49-F238E27FC236}">
                <a16:creationId xmlns:a16="http://schemas.microsoft.com/office/drawing/2014/main" id="{1AC3CF7D-8566-B6B6-038C-59D513284402}"/>
              </a:ext>
            </a:extLst>
          </p:cNvPr>
          <p:cNvSpPr txBox="1"/>
          <p:nvPr/>
        </p:nvSpPr>
        <p:spPr>
          <a:xfrm>
            <a:off x="684458" y="1193593"/>
            <a:ext cx="6350767" cy="4862870"/>
          </a:xfrm>
          <a:prstGeom prst="rect">
            <a:avLst/>
          </a:prstGeom>
          <a:noFill/>
        </p:spPr>
        <p:txBody>
          <a:bodyPr wrap="square" rtlCol="0">
            <a:spAutoFit/>
          </a:bodyPr>
          <a:lstStyle/>
          <a:p>
            <a:pPr algn="just"/>
            <a:r>
              <a:rPr lang="en-US" sz="2400" dirty="0"/>
              <a:t>Each year our State Deputy chooses and recognizes a family who stands above the rest in promotion of the principals of our Church and our Order. A family that can best called the “model” family. </a:t>
            </a:r>
          </a:p>
          <a:p>
            <a:pPr algn="l"/>
            <a:endParaRPr lang="en-US" sz="1800" b="0" i="0" u="none" strike="noStrike" baseline="0" dirty="0">
              <a:solidFill>
                <a:srgbClr val="000000"/>
              </a:solidFill>
              <a:latin typeface="Calibri" panose="020F0502020204030204" pitchFamily="34" charset="0"/>
            </a:endParaRPr>
          </a:p>
          <a:p>
            <a:r>
              <a:rPr lang="en-US" sz="2400" b="0" i="0" u="none" strike="noStrike" baseline="0" dirty="0">
                <a:solidFill>
                  <a:srgbClr val="000000"/>
                </a:solidFill>
                <a:latin typeface="Calibri" panose="020F0502020204030204" pitchFamily="34" charset="0"/>
              </a:rPr>
              <a:t> All Family of the Year submissions should be submitted to the State Family Director and State Program Director both electronically and in paper format. The submission must include the form #10680 </a:t>
            </a:r>
            <a:endParaRPr lang="en-US" sz="2400" dirty="0"/>
          </a:p>
          <a:p>
            <a:endParaRPr lang="en-US" sz="2400" dirty="0"/>
          </a:p>
          <a:p>
            <a:pPr algn="ctr"/>
            <a:r>
              <a:rPr lang="en-US" sz="2800" b="1" dirty="0">
                <a:effectLst>
                  <a:outerShdw blurRad="50800" dist="38100" dir="2700000" algn="tl" rotWithShape="0">
                    <a:prstClr val="black">
                      <a:alpha val="40000"/>
                    </a:prstClr>
                  </a:outerShdw>
                </a:effectLst>
              </a:rPr>
              <a:t>What is needed to enter?</a:t>
            </a:r>
          </a:p>
        </p:txBody>
      </p:sp>
      <p:pic>
        <p:nvPicPr>
          <p:cNvPr id="8" name="Picture 7">
            <a:extLst>
              <a:ext uri="{FF2B5EF4-FFF2-40B4-BE49-F238E27FC236}">
                <a16:creationId xmlns:a16="http://schemas.microsoft.com/office/drawing/2014/main" id="{CF0A238A-DCF9-2356-D1AF-161859D4E767}"/>
              </a:ext>
            </a:extLst>
          </p:cNvPr>
          <p:cNvPicPr>
            <a:picLocks noChangeAspect="1"/>
          </p:cNvPicPr>
          <p:nvPr/>
        </p:nvPicPr>
        <p:blipFill>
          <a:blip r:embed="rId2"/>
          <a:stretch>
            <a:fillRect/>
          </a:stretch>
        </p:blipFill>
        <p:spPr>
          <a:xfrm>
            <a:off x="7152363" y="1552201"/>
            <a:ext cx="4321312" cy="3753597"/>
          </a:xfrm>
          <a:prstGeom prst="rect">
            <a:avLst/>
          </a:prstGeom>
        </p:spPr>
      </p:pic>
    </p:spTree>
    <p:extLst>
      <p:ext uri="{BB962C8B-B14F-4D97-AF65-F5344CB8AC3E}">
        <p14:creationId xmlns:p14="http://schemas.microsoft.com/office/powerpoint/2010/main" val="1945569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76200"/>
            <a:ext cx="10566400" cy="1143000"/>
          </a:xfrm>
        </p:spPr>
        <p:txBody>
          <a:bodyPr/>
          <a:lstStyle/>
          <a:p>
            <a:r>
              <a:rPr lang="en-US" dirty="0"/>
              <a:t>Expectations</a:t>
            </a:r>
          </a:p>
        </p:txBody>
      </p:sp>
      <p:sp>
        <p:nvSpPr>
          <p:cNvPr id="3" name="Content Placeholder 2"/>
          <p:cNvSpPr>
            <a:spLocks noGrp="1"/>
          </p:cNvSpPr>
          <p:nvPr>
            <p:ph idx="1"/>
          </p:nvPr>
        </p:nvSpPr>
        <p:spPr>
          <a:xfrm>
            <a:off x="1447800" y="1210733"/>
            <a:ext cx="9296400" cy="4686300"/>
          </a:xfrm>
        </p:spPr>
        <p:txBody>
          <a:bodyPr/>
          <a:lstStyle/>
          <a:p>
            <a:pPr marL="800100" indent="-482600">
              <a:tabLst>
                <a:tab pos="1428750" algn="l"/>
              </a:tabLst>
            </a:pPr>
            <a:r>
              <a:rPr lang="en-US" dirty="0"/>
              <a:t>Motivate Your Councils. Continue to optimistic and encourage attendance and participation!</a:t>
            </a:r>
          </a:p>
          <a:p>
            <a:pPr marL="800100" indent="-482600">
              <a:tabLst>
                <a:tab pos="1428750" algn="l"/>
              </a:tabLst>
            </a:pPr>
            <a:r>
              <a:rPr lang="en-US" dirty="0"/>
              <a:t>Invite new members to participate in your council programs. Help them feel welcomed and wanted!</a:t>
            </a:r>
          </a:p>
          <a:p>
            <a:pPr marL="800100" indent="-482600">
              <a:tabLst>
                <a:tab pos="1428750" algn="l"/>
              </a:tabLst>
            </a:pPr>
            <a:r>
              <a:rPr lang="en-US" dirty="0"/>
              <a:t>Keep that smile on your face.</a:t>
            </a:r>
          </a:p>
          <a:p>
            <a:pPr marL="800100" indent="-482600"/>
            <a:r>
              <a:rPr lang="en-US" dirty="0"/>
              <a:t>Stay positive all the time.  Do not be negative!</a:t>
            </a:r>
          </a:p>
          <a:p>
            <a:pPr marL="800100" indent="-482600"/>
            <a:r>
              <a:rPr lang="en-US" dirty="0"/>
              <a:t>Identify problems/resolve them</a:t>
            </a:r>
          </a:p>
          <a:p>
            <a:pPr marL="800100" lvl="1" indent="1485900">
              <a:buNone/>
            </a:pPr>
            <a:r>
              <a:rPr lang="en-US" sz="3200" b="1" i="1" u="sng" dirty="0"/>
              <a:t>Ask for help if needed</a:t>
            </a:r>
          </a:p>
        </p:txBody>
      </p:sp>
    </p:spTree>
    <p:extLst>
      <p:ext uri="{BB962C8B-B14F-4D97-AF65-F5344CB8AC3E}">
        <p14:creationId xmlns:p14="http://schemas.microsoft.com/office/powerpoint/2010/main" val="333488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2362200" y="0"/>
            <a:ext cx="5304528" cy="1877437"/>
          </a:xfrm>
          <a:prstGeom prst="rect">
            <a:avLst/>
          </a:prstGeom>
          <a:noFill/>
          <a:ln w="9525">
            <a:noFill/>
            <a:miter lim="800000"/>
            <a:headEnd/>
            <a:tailEnd/>
          </a:ln>
        </p:spPr>
        <p:txBody>
          <a:bodyPr wrap="square">
            <a:spAutoFit/>
          </a:bodyPr>
          <a:lstStyle/>
          <a:p>
            <a:pPr algn="ctr"/>
            <a:r>
              <a:rPr lang="en-US" sz="4400" b="1" dirty="0">
                <a:solidFill>
                  <a:srgbClr val="FFC000"/>
                </a:solidFill>
                <a:latin typeface="Calibri" pitchFamily="34" charset="0"/>
              </a:rPr>
              <a:t>Resources</a:t>
            </a:r>
          </a:p>
          <a:p>
            <a:r>
              <a:rPr lang="en-US" sz="2400" b="1" i="1" dirty="0">
                <a:solidFill>
                  <a:srgbClr val="415DBA"/>
                </a:solidFill>
              </a:rPr>
              <a:t>You don’t have to “know” everything.</a:t>
            </a:r>
            <a:br>
              <a:rPr lang="en-US" sz="2400" b="1" i="1" dirty="0">
                <a:solidFill>
                  <a:srgbClr val="415DBA"/>
                </a:solidFill>
              </a:rPr>
            </a:br>
            <a:r>
              <a:rPr lang="en-US" sz="2400" b="1" i="1" dirty="0">
                <a:solidFill>
                  <a:srgbClr val="415DBA"/>
                </a:solidFill>
              </a:rPr>
              <a:t>You just need to “know” where to find the answers</a:t>
            </a:r>
            <a:endParaRPr lang="en-US" sz="2400" b="1" dirty="0">
              <a:solidFill>
                <a:srgbClr val="415DBA"/>
              </a:solidFill>
              <a:latin typeface="Calibri" pitchFamily="34" charset="0"/>
            </a:endParaRPr>
          </a:p>
        </p:txBody>
      </p:sp>
      <p:pic>
        <p:nvPicPr>
          <p:cNvPr id="3" name="Picture 2">
            <a:extLst>
              <a:ext uri="{FF2B5EF4-FFF2-40B4-BE49-F238E27FC236}">
                <a16:creationId xmlns:a16="http://schemas.microsoft.com/office/drawing/2014/main" id="{37EA6197-A760-4E3D-BF60-106F1DEB7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0"/>
            <a:ext cx="2133600" cy="2286000"/>
          </a:xfrm>
          <a:prstGeom prst="rect">
            <a:avLst/>
          </a:prstGeom>
        </p:spPr>
      </p:pic>
      <p:sp>
        <p:nvSpPr>
          <p:cNvPr id="9" name="Content Placeholder 2">
            <a:extLst>
              <a:ext uri="{FF2B5EF4-FFF2-40B4-BE49-F238E27FC236}">
                <a16:creationId xmlns:a16="http://schemas.microsoft.com/office/drawing/2014/main" id="{0E8CB1A5-EE3F-4B88-9BE1-D6DFB8536055}"/>
              </a:ext>
            </a:extLst>
          </p:cNvPr>
          <p:cNvSpPr txBox="1">
            <a:spLocks/>
          </p:cNvSpPr>
          <p:nvPr/>
        </p:nvSpPr>
        <p:spPr bwMode="auto">
          <a:xfrm>
            <a:off x="2209800" y="2133600"/>
            <a:ext cx="9296400" cy="35813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3200">
                <a:solidFill>
                  <a:schemeClr val="bg1"/>
                </a:solidFill>
                <a:latin typeface="+mn-lt"/>
                <a:ea typeface="+mn-ea"/>
                <a:cs typeface="+mn-cs"/>
              </a:defRPr>
            </a:lvl1pPr>
            <a:lvl2pPr marL="457200" indent="0" algn="ctr" rtl="0" eaLnBrk="1" fontAlgn="base" hangingPunct="1">
              <a:spcBef>
                <a:spcPct val="20000"/>
              </a:spcBef>
              <a:spcAft>
                <a:spcPct val="0"/>
              </a:spcAft>
              <a:buNone/>
              <a:defRPr sz="2800">
                <a:solidFill>
                  <a:schemeClr val="bg1"/>
                </a:solidFill>
                <a:latin typeface="+mn-lt"/>
              </a:defRPr>
            </a:lvl2pPr>
            <a:lvl3pPr marL="914400" indent="0" algn="ctr" rtl="0" eaLnBrk="1" fontAlgn="base" hangingPunct="1">
              <a:spcBef>
                <a:spcPct val="20000"/>
              </a:spcBef>
              <a:spcAft>
                <a:spcPct val="0"/>
              </a:spcAft>
              <a:buNone/>
              <a:defRPr sz="2400">
                <a:solidFill>
                  <a:schemeClr val="bg1"/>
                </a:solidFill>
                <a:latin typeface="+mn-lt"/>
              </a:defRPr>
            </a:lvl3pPr>
            <a:lvl4pPr marL="1371600" indent="0" algn="ctr" rtl="0" eaLnBrk="1" fontAlgn="base" hangingPunct="1">
              <a:spcBef>
                <a:spcPct val="20000"/>
              </a:spcBef>
              <a:spcAft>
                <a:spcPct val="0"/>
              </a:spcAft>
              <a:buNone/>
              <a:defRPr sz="2000">
                <a:solidFill>
                  <a:schemeClr val="bg1"/>
                </a:solidFill>
                <a:latin typeface="+mn-lt"/>
              </a:defRPr>
            </a:lvl4pPr>
            <a:lvl5pPr marL="1828800" indent="0" algn="ctr" rtl="0" eaLnBrk="1" fontAlgn="base" hangingPunct="1">
              <a:spcBef>
                <a:spcPct val="20000"/>
              </a:spcBef>
              <a:spcAft>
                <a:spcPct val="0"/>
              </a:spcAft>
              <a:buNone/>
              <a:defRPr sz="2000">
                <a:solidFill>
                  <a:schemeClr val="bg1"/>
                </a:solidFill>
                <a:latin typeface="+mn-lt"/>
              </a:defRPr>
            </a:lvl5pPr>
            <a:lvl6pPr marL="2286000" indent="0" algn="ctr" rtl="0" eaLnBrk="1" fontAlgn="base" hangingPunct="1">
              <a:spcBef>
                <a:spcPct val="20000"/>
              </a:spcBef>
              <a:spcAft>
                <a:spcPct val="0"/>
              </a:spcAft>
              <a:buNone/>
              <a:defRPr sz="2000">
                <a:solidFill>
                  <a:schemeClr val="bg1"/>
                </a:solidFill>
                <a:latin typeface="+mn-lt"/>
              </a:defRPr>
            </a:lvl6pPr>
            <a:lvl7pPr marL="2743200" indent="0" algn="ctr" rtl="0" eaLnBrk="1" fontAlgn="base" hangingPunct="1">
              <a:spcBef>
                <a:spcPct val="20000"/>
              </a:spcBef>
              <a:spcAft>
                <a:spcPct val="0"/>
              </a:spcAft>
              <a:buNone/>
              <a:defRPr sz="2000">
                <a:solidFill>
                  <a:schemeClr val="bg1"/>
                </a:solidFill>
                <a:latin typeface="+mn-lt"/>
              </a:defRPr>
            </a:lvl7pPr>
            <a:lvl8pPr marL="3200400" indent="0" algn="ctr" rtl="0" eaLnBrk="1" fontAlgn="base" hangingPunct="1">
              <a:spcBef>
                <a:spcPct val="20000"/>
              </a:spcBef>
              <a:spcAft>
                <a:spcPct val="0"/>
              </a:spcAft>
              <a:buNone/>
              <a:defRPr sz="2000">
                <a:solidFill>
                  <a:schemeClr val="bg1"/>
                </a:solidFill>
                <a:latin typeface="+mn-lt"/>
              </a:defRPr>
            </a:lvl8pPr>
            <a:lvl9pPr marL="3657600" indent="0" algn="ctr" rtl="0" eaLnBrk="1" fontAlgn="base" hangingPunct="1">
              <a:spcBef>
                <a:spcPct val="20000"/>
              </a:spcBef>
              <a:spcAft>
                <a:spcPct val="0"/>
              </a:spcAft>
              <a:buNone/>
              <a:defRPr sz="2000">
                <a:solidFill>
                  <a:schemeClr val="bg1"/>
                </a:solidFill>
                <a:latin typeface="+mn-lt"/>
              </a:defRPr>
            </a:lvl9pPr>
          </a:lstStyle>
          <a:p>
            <a:pPr marL="514350" indent="-514350" algn="l">
              <a:spcBef>
                <a:spcPts val="0"/>
              </a:spcBef>
              <a:buFont typeface="+mj-lt"/>
              <a:buAutoNum type="arabicPeriod"/>
            </a:pPr>
            <a:r>
              <a:rPr lang="en-US" sz="2800" kern="0" dirty="0">
                <a:solidFill>
                  <a:schemeClr val="tx1"/>
                </a:solidFill>
              </a:rPr>
              <a:t>Faith In Action Manual </a:t>
            </a:r>
            <a:r>
              <a:rPr lang="en-US" sz="2400" kern="0" dirty="0">
                <a:solidFill>
                  <a:schemeClr val="tx1"/>
                </a:solidFill>
              </a:rPr>
              <a:t>(#10590</a:t>
            </a:r>
            <a:r>
              <a:rPr lang="en-US" sz="2800" kern="0" dirty="0">
                <a:solidFill>
                  <a:schemeClr val="tx1"/>
                </a:solidFill>
              </a:rPr>
              <a:t>)</a:t>
            </a:r>
          </a:p>
          <a:p>
            <a:pPr marL="514350" indent="-514350" algn="l">
              <a:spcBef>
                <a:spcPts val="0"/>
              </a:spcBef>
              <a:buFont typeface="+mj-lt"/>
              <a:buAutoNum type="arabicPeriod"/>
            </a:pPr>
            <a:r>
              <a:rPr lang="en-US" sz="2800" kern="0" dirty="0">
                <a:solidFill>
                  <a:schemeClr val="tx1"/>
                </a:solidFill>
              </a:rPr>
              <a:t>State Directory &amp; Leadership Guide (Found at MIKOFC.org)</a:t>
            </a:r>
          </a:p>
          <a:p>
            <a:pPr marL="514350" indent="-514350" algn="l">
              <a:spcBef>
                <a:spcPts val="0"/>
              </a:spcBef>
              <a:buFont typeface="+mj-lt"/>
              <a:buAutoNum type="arabicPeriod"/>
            </a:pPr>
            <a:r>
              <a:rPr lang="en-US" sz="2800" kern="0" dirty="0">
                <a:solidFill>
                  <a:schemeClr val="tx1"/>
                </a:solidFill>
              </a:rPr>
              <a:t>Supreme website (</a:t>
            </a:r>
            <a:r>
              <a:rPr lang="en-US" sz="2400" kern="0" dirty="0">
                <a:solidFill>
                  <a:schemeClr val="tx1"/>
                </a:solidFill>
              </a:rPr>
              <a:t>www.kofc.org</a:t>
            </a:r>
            <a:r>
              <a:rPr lang="en-US" sz="2800" kern="0" dirty="0">
                <a:solidFill>
                  <a:schemeClr val="tx1"/>
                </a:solidFill>
              </a:rPr>
              <a:t>)</a:t>
            </a:r>
          </a:p>
          <a:p>
            <a:pPr marL="514350" indent="-514350" algn="l">
              <a:spcBef>
                <a:spcPts val="0"/>
              </a:spcBef>
              <a:buFont typeface="+mj-lt"/>
              <a:buAutoNum type="arabicPeriod"/>
            </a:pPr>
            <a:r>
              <a:rPr lang="en-US" sz="2800" kern="0" dirty="0">
                <a:solidFill>
                  <a:schemeClr val="tx1"/>
                </a:solidFill>
              </a:rPr>
              <a:t>State website (</a:t>
            </a:r>
            <a:r>
              <a:rPr lang="en-US" sz="2400" kern="0" dirty="0">
                <a:solidFill>
                  <a:schemeClr val="tx1"/>
                </a:solidFill>
                <a:hlinkClick r:id="rId4">
                  <a:extLst>
                    <a:ext uri="{A12FA001-AC4F-418D-AE19-62706E023703}">
                      <ahyp:hlinkClr xmlns:ahyp="http://schemas.microsoft.com/office/drawing/2018/hyperlinkcolor" val="tx"/>
                    </a:ext>
                  </a:extLst>
                </a:hlinkClick>
              </a:rPr>
              <a:t>www.mikofc.org</a:t>
            </a:r>
            <a:r>
              <a:rPr lang="en-US" sz="2800" kern="0" dirty="0">
                <a:solidFill>
                  <a:schemeClr val="tx1"/>
                </a:solidFill>
              </a:rPr>
              <a:t>)</a:t>
            </a:r>
          </a:p>
          <a:p>
            <a:pPr marL="514350" indent="-514350" algn="l">
              <a:spcBef>
                <a:spcPts val="0"/>
              </a:spcBef>
              <a:buFont typeface="+mj-lt"/>
              <a:buAutoNum type="arabicPeriod"/>
            </a:pPr>
            <a:r>
              <a:rPr lang="en-US" sz="2800" kern="0" dirty="0">
                <a:solidFill>
                  <a:schemeClr val="tx1"/>
                </a:solidFill>
              </a:rPr>
              <a:t>Diocesan Directors</a:t>
            </a:r>
          </a:p>
          <a:p>
            <a:pPr marL="514350" indent="-514350" algn="l">
              <a:spcBef>
                <a:spcPts val="0"/>
              </a:spcBef>
              <a:buFont typeface="+mj-lt"/>
              <a:buAutoNum type="arabicPeriod"/>
            </a:pPr>
            <a:r>
              <a:rPr lang="en-US" sz="2800" u="sng" kern="0" dirty="0">
                <a:solidFill>
                  <a:schemeClr val="tx1"/>
                </a:solidFill>
              </a:rPr>
              <a:t>S</a:t>
            </a:r>
            <a:r>
              <a:rPr lang="en-US" sz="2800" kern="0" dirty="0">
                <a:solidFill>
                  <a:schemeClr val="tx1"/>
                </a:solidFill>
              </a:rPr>
              <a:t>tate </a:t>
            </a:r>
            <a:r>
              <a:rPr lang="en-US" sz="2800" u="sng" kern="0" dirty="0">
                <a:solidFill>
                  <a:schemeClr val="tx1"/>
                </a:solidFill>
              </a:rPr>
              <a:t>D</a:t>
            </a:r>
            <a:r>
              <a:rPr lang="en-US" sz="2800" kern="0" dirty="0">
                <a:solidFill>
                  <a:schemeClr val="tx1"/>
                </a:solidFill>
              </a:rPr>
              <a:t>eputy </a:t>
            </a:r>
            <a:r>
              <a:rPr lang="en-US" sz="2800" u="sng" kern="0" dirty="0">
                <a:solidFill>
                  <a:schemeClr val="tx1"/>
                </a:solidFill>
              </a:rPr>
              <a:t>R</a:t>
            </a:r>
            <a:r>
              <a:rPr lang="en-US" sz="2800" kern="0" dirty="0">
                <a:solidFill>
                  <a:schemeClr val="tx1"/>
                </a:solidFill>
              </a:rPr>
              <a:t>egional </a:t>
            </a:r>
            <a:r>
              <a:rPr lang="en-US" sz="2800" u="sng" kern="0" dirty="0">
                <a:solidFill>
                  <a:schemeClr val="tx1"/>
                </a:solidFill>
              </a:rPr>
              <a:t>R</a:t>
            </a:r>
            <a:r>
              <a:rPr lang="en-US" sz="2800" kern="0" dirty="0">
                <a:solidFill>
                  <a:schemeClr val="tx1"/>
                </a:solidFill>
              </a:rPr>
              <a:t>epresentative’s (SDRR)</a:t>
            </a:r>
          </a:p>
          <a:p>
            <a:pPr marL="514350" indent="-514350" algn="l">
              <a:spcBef>
                <a:spcPts val="0"/>
              </a:spcBef>
              <a:buFont typeface="+mj-lt"/>
              <a:buAutoNum type="arabicPeriod"/>
            </a:pPr>
            <a:r>
              <a:rPr lang="en-US" sz="2800" kern="0" dirty="0">
                <a:solidFill>
                  <a:schemeClr val="tx1"/>
                </a:solidFill>
              </a:rPr>
              <a:t>State Directors</a:t>
            </a:r>
          </a:p>
          <a:p>
            <a:pPr marL="514350" indent="-514350" algn="l">
              <a:spcBef>
                <a:spcPts val="0"/>
              </a:spcBef>
              <a:buFont typeface="+mj-lt"/>
              <a:buAutoNum type="arabicPeriod"/>
            </a:pPr>
            <a:r>
              <a:rPr lang="en-US" sz="2800" kern="0" dirty="0">
                <a:solidFill>
                  <a:schemeClr val="tx1"/>
                </a:solidFill>
              </a:rPr>
              <a:t>Fraternal Leader Advisory on Supreme’s Website</a:t>
            </a:r>
          </a:p>
          <a:p>
            <a:pPr marL="514350" indent="-514350" algn="l">
              <a:spcBef>
                <a:spcPts val="0"/>
              </a:spcBef>
              <a:buFont typeface="+mj-lt"/>
              <a:buAutoNum type="arabicPeriod"/>
            </a:pPr>
            <a:r>
              <a:rPr lang="en-US" sz="2800" kern="0" dirty="0">
                <a:solidFill>
                  <a:schemeClr val="tx1"/>
                </a:solidFill>
              </a:rPr>
              <a:t>Dan </a:t>
            </a:r>
            <a:r>
              <a:rPr lang="en-US" sz="2800" kern="0" dirty="0" err="1">
                <a:solidFill>
                  <a:schemeClr val="tx1"/>
                </a:solidFill>
              </a:rPr>
              <a:t>Remeika’s</a:t>
            </a:r>
            <a:r>
              <a:rPr lang="en-US" sz="2800" kern="0" dirty="0">
                <a:solidFill>
                  <a:schemeClr val="tx1"/>
                </a:solidFill>
              </a:rPr>
              <a:t> Talking Points</a:t>
            </a:r>
          </a:p>
          <a:p>
            <a:pPr algn="l">
              <a:spcBef>
                <a:spcPts val="0"/>
              </a:spcBef>
            </a:pPr>
            <a:endParaRPr lang="en-US" sz="2800" kern="0" dirty="0">
              <a:solidFill>
                <a:schemeClr val="tx1"/>
              </a:solidFill>
            </a:endParaRPr>
          </a:p>
        </p:txBody>
      </p:sp>
    </p:spTree>
    <p:extLst>
      <p:ext uri="{BB962C8B-B14F-4D97-AF65-F5344CB8AC3E}">
        <p14:creationId xmlns:p14="http://schemas.microsoft.com/office/powerpoint/2010/main" val="14044106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view Questions to Ask the Hiring Manager | JRoss Recruiters">
            <a:extLst>
              <a:ext uri="{FF2B5EF4-FFF2-40B4-BE49-F238E27FC236}">
                <a16:creationId xmlns:a16="http://schemas.microsoft.com/office/drawing/2014/main" id="{EFFB32D0-6EC0-A293-B483-7A933C632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85800"/>
            <a:ext cx="8761413" cy="49295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399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287C-BEE4-654D-BC27-6803D380F4A4}"/>
              </a:ext>
            </a:extLst>
          </p:cNvPr>
          <p:cNvSpPr>
            <a:spLocks noGrp="1"/>
          </p:cNvSpPr>
          <p:nvPr>
            <p:ph type="ctrTitle"/>
          </p:nvPr>
        </p:nvSpPr>
        <p:spPr>
          <a:xfrm>
            <a:off x="509373" y="2200940"/>
            <a:ext cx="11338070" cy="3700130"/>
          </a:xfrm>
        </p:spPr>
        <p:txBody>
          <a:bodyPr/>
          <a:lstStyle/>
          <a:p>
            <a:pPr algn="ctr"/>
            <a:br>
              <a:rPr lang="en-US" b="1" dirty="0">
                <a:solidFill>
                  <a:schemeClr val="bg1"/>
                </a:solidFill>
                <a:effectLst/>
                <a:ea typeface="Calibri" panose="020F0502020204030204" pitchFamily="34" charset="0"/>
              </a:rPr>
            </a:br>
            <a:r>
              <a:rPr lang="en-US" b="1" dirty="0">
                <a:solidFill>
                  <a:schemeClr val="bg1"/>
                </a:solidFill>
                <a:effectLst/>
                <a:ea typeface="Calibri" panose="020F0502020204030204" pitchFamily="34" charset="0"/>
              </a:rPr>
              <a:t>Cor</a:t>
            </a:r>
            <a:br>
              <a:rPr lang="en-US" b="1" dirty="0">
                <a:solidFill>
                  <a:schemeClr val="bg1"/>
                </a:solidFill>
                <a:effectLst/>
                <a:ea typeface="Calibri" panose="020F0502020204030204" pitchFamily="34" charset="0"/>
              </a:rPr>
            </a:br>
            <a:r>
              <a:rPr lang="en-US" b="1" dirty="0">
                <a:solidFill>
                  <a:schemeClr val="bg1"/>
                </a:solidFill>
                <a:effectLst/>
                <a:ea typeface="Calibri" panose="020F0502020204030204" pitchFamily="34" charset="0"/>
              </a:rPr>
              <a:t>Paul Kelsey/John Hundiak</a:t>
            </a:r>
            <a:endParaRPr lang="en-US" dirty="0">
              <a:solidFill>
                <a:schemeClr val="bg1"/>
              </a:solidFill>
            </a:endParaRPr>
          </a:p>
        </p:txBody>
      </p:sp>
      <p:pic>
        <p:nvPicPr>
          <p:cNvPr id="4" name="Picture 3">
            <a:extLst>
              <a:ext uri="{FF2B5EF4-FFF2-40B4-BE49-F238E27FC236}">
                <a16:creationId xmlns:a16="http://schemas.microsoft.com/office/drawing/2014/main" id="{1C9E0BBC-8028-1B93-2D84-FB00BCB5BA95}"/>
              </a:ext>
            </a:extLst>
          </p:cNvPr>
          <p:cNvPicPr>
            <a:picLocks noChangeAspect="1"/>
          </p:cNvPicPr>
          <p:nvPr/>
        </p:nvPicPr>
        <p:blipFill>
          <a:blip r:embed="rId2"/>
          <a:stretch>
            <a:fillRect/>
          </a:stretch>
        </p:blipFill>
        <p:spPr>
          <a:xfrm>
            <a:off x="8229600" y="836187"/>
            <a:ext cx="2517709" cy="2545188"/>
          </a:xfrm>
          <a:prstGeom prst="rect">
            <a:avLst/>
          </a:prstGeom>
        </p:spPr>
      </p:pic>
    </p:spTree>
    <p:extLst>
      <p:ext uri="{BB962C8B-B14F-4D97-AF65-F5344CB8AC3E}">
        <p14:creationId xmlns:p14="http://schemas.microsoft.com/office/powerpoint/2010/main" val="29610889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999E-D75F-4DB7-9B06-E300F4EAD160}"/>
              </a:ext>
            </a:extLst>
          </p:cNvPr>
          <p:cNvSpPr>
            <a:spLocks noGrp="1"/>
          </p:cNvSpPr>
          <p:nvPr>
            <p:ph type="ctrTitle"/>
          </p:nvPr>
        </p:nvSpPr>
        <p:spPr>
          <a:xfrm>
            <a:off x="1364103" y="2978724"/>
            <a:ext cx="9463794" cy="900686"/>
          </a:xfrm>
        </p:spPr>
        <p:txBody>
          <a:bodyPr/>
          <a:lstStyle/>
          <a:p>
            <a:pPr algn="ctr"/>
            <a:r>
              <a:rPr lang="en-US" b="1" dirty="0">
                <a:solidFill>
                  <a:schemeClr val="bg1"/>
                </a:solidFill>
                <a:ea typeface="Calibri"/>
                <a:cs typeface="Arial"/>
              </a:rPr>
              <a:t>The Power of Prayer</a:t>
            </a:r>
            <a:endParaRPr lang="en-US" dirty="0">
              <a:solidFill>
                <a:schemeClr val="bg1"/>
              </a:solidFill>
            </a:endParaRPr>
          </a:p>
        </p:txBody>
      </p:sp>
      <p:sp>
        <p:nvSpPr>
          <p:cNvPr id="3" name="Title 1">
            <a:extLst>
              <a:ext uri="{FF2B5EF4-FFF2-40B4-BE49-F238E27FC236}">
                <a16:creationId xmlns:a16="http://schemas.microsoft.com/office/drawing/2014/main" id="{4671642B-E662-4838-ABB9-6AFEA0AA0D95}"/>
              </a:ext>
            </a:extLst>
          </p:cNvPr>
          <p:cNvSpPr txBox="1">
            <a:spLocks/>
          </p:cNvSpPr>
          <p:nvPr/>
        </p:nvSpPr>
        <p:spPr>
          <a:xfrm>
            <a:off x="1364103" y="4395542"/>
            <a:ext cx="9463794" cy="16282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800" kern="1200">
                <a:solidFill>
                  <a:schemeClr val="accent2"/>
                </a:solidFill>
                <a:latin typeface="+mj-lt"/>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Black" panose="020B0A04020102020204"/>
                <a:ea typeface="Calibri"/>
                <a:cs typeface="Arial"/>
              </a:rPr>
              <a:t>Session objective: To reintroduce prayer in Cor, to give practical suggestion on what kind of prayer fits in Cor, to give you time to pair fraternal time with prayer suggestions</a:t>
            </a:r>
            <a:endParaRPr kumimoji="0" lang="en-US" sz="2400" b="1" i="0" u="none" strike="noStrike" kern="1200" cap="none" spc="0" normalizeH="0" baseline="0" noProof="0" dirty="0">
              <a:ln>
                <a:noFill/>
              </a:ln>
              <a:solidFill>
                <a:srgbClr val="FFFFFF"/>
              </a:solidFill>
              <a:effectLst/>
              <a:uLnTx/>
              <a:uFillTx/>
              <a:latin typeface="Arial Black" panose="020B0A04020102020204"/>
              <a:ea typeface="Calibri"/>
              <a:cs typeface="Arial" panose="020B0604020202020204" pitchFamily="34" charset="0"/>
            </a:endParaRPr>
          </a:p>
        </p:txBody>
      </p:sp>
    </p:spTree>
    <p:extLst>
      <p:ext uri="{BB962C8B-B14F-4D97-AF65-F5344CB8AC3E}">
        <p14:creationId xmlns:p14="http://schemas.microsoft.com/office/powerpoint/2010/main" val="3310941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FD8F-EEE5-4812-BAD4-B81825F16E0A}"/>
              </a:ext>
            </a:extLst>
          </p:cNvPr>
          <p:cNvSpPr>
            <a:spLocks noGrp="1"/>
          </p:cNvSpPr>
          <p:nvPr>
            <p:ph type="title"/>
          </p:nvPr>
        </p:nvSpPr>
        <p:spPr>
          <a:xfrm>
            <a:off x="423864" y="457200"/>
            <a:ext cx="8673064" cy="657087"/>
          </a:xfrm>
        </p:spPr>
        <p:txBody>
          <a:bodyPr/>
          <a:lstStyle/>
          <a:p>
            <a:r>
              <a:rPr lang="en-US" dirty="0">
                <a:cs typeface="Arial"/>
              </a:rPr>
              <a:t>The Purpose of Prayer in </a:t>
            </a:r>
            <a:r>
              <a:rPr lang="en-US" i="1" dirty="0">
                <a:cs typeface="Arial"/>
              </a:rPr>
              <a:t>Cor</a:t>
            </a:r>
            <a:endParaRPr lang="en-US" i="1" dirty="0"/>
          </a:p>
        </p:txBody>
      </p:sp>
      <p:sp>
        <p:nvSpPr>
          <p:cNvPr id="4" name="Content Placeholder 2">
            <a:extLst>
              <a:ext uri="{FF2B5EF4-FFF2-40B4-BE49-F238E27FC236}">
                <a16:creationId xmlns:a16="http://schemas.microsoft.com/office/drawing/2014/main" id="{49D0733A-58DC-4D40-B101-CF0AAFE21427}"/>
              </a:ext>
            </a:extLst>
          </p:cNvPr>
          <p:cNvSpPr txBox="1">
            <a:spLocks/>
          </p:cNvSpPr>
          <p:nvPr/>
        </p:nvSpPr>
        <p:spPr>
          <a:xfrm>
            <a:off x="853429" y="1560680"/>
            <a:ext cx="10485142" cy="3998147"/>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Font typeface="Arial" panose="020B0604020202020204" pitchFamily="34" charset="0"/>
              <a:buNone/>
              <a:defRPr sz="2000" kern="1200">
                <a:solidFill>
                  <a:schemeClr val="bg1"/>
                </a:solidFill>
                <a:latin typeface="+mj-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000" kern="1200">
                <a:solidFill>
                  <a:schemeClr val="bg1"/>
                </a:solidFill>
                <a:latin typeface="Arial" panose="020B0604020202020204" pitchFamily="34" charset="0"/>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70000"/>
              <a:buFont typeface=".Lucida Grande UI Regular"/>
              <a:buChar char="◆"/>
              <a:tabLst/>
              <a:defRPr sz="2000" kern="1200">
                <a:solidFill>
                  <a:schemeClr val="bg1"/>
                </a:solidFill>
                <a:latin typeface="Arial" panose="020B0604020202020204" pitchFamily="34" charset="0"/>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Font typeface="Arial" panose="020B0604020202020204" pitchFamily="34" charset="0"/>
              <a:buChar char="•"/>
              <a:tabLst/>
              <a:defRPr sz="2000" kern="1200">
                <a:solidFill>
                  <a:schemeClr val="bg1"/>
                </a:solidFill>
                <a:latin typeface="Arial" panose="020B0604020202020204" pitchFamily="34" charset="0"/>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Font typeface="System Font Regular"/>
              <a:buChar char="—"/>
              <a:tabLst/>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Shared time in prayer will help men focus their minds and hearts on God and give depth and life to formation and fraternal brotherhood. </a:t>
            </a:r>
          </a:p>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Prayer builds up fraternity because it is an </a:t>
            </a:r>
            <a:r>
              <a:rPr kumimoji="0" lang="en-US" sz="2800" b="1" i="1" u="sng"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encounter</a:t>
            </a: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 and reminder that we have a greater purpose.</a:t>
            </a:r>
          </a:p>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Prayer animates our fraternity and formation, transforming to a lived reality</a:t>
            </a:r>
            <a:endPar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8546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FD8F-EEE5-4812-BAD4-B81825F16E0A}"/>
              </a:ext>
            </a:extLst>
          </p:cNvPr>
          <p:cNvSpPr>
            <a:spLocks noGrp="1"/>
          </p:cNvSpPr>
          <p:nvPr>
            <p:ph type="title"/>
          </p:nvPr>
        </p:nvSpPr>
        <p:spPr>
          <a:xfrm>
            <a:off x="423864" y="457200"/>
            <a:ext cx="8673064" cy="657087"/>
          </a:xfrm>
        </p:spPr>
        <p:txBody>
          <a:bodyPr/>
          <a:lstStyle/>
          <a:p>
            <a:r>
              <a:rPr lang="en-US" dirty="0">
                <a:cs typeface="Arial"/>
              </a:rPr>
              <a:t>Prayer for </a:t>
            </a:r>
            <a:r>
              <a:rPr lang="en-US" i="1" dirty="0">
                <a:cs typeface="Arial"/>
              </a:rPr>
              <a:t>Cor </a:t>
            </a:r>
            <a:r>
              <a:rPr lang="en-US" dirty="0">
                <a:cs typeface="Arial"/>
              </a:rPr>
              <a:t>is NOT …</a:t>
            </a:r>
            <a:endParaRPr lang="en-US" dirty="0"/>
          </a:p>
        </p:txBody>
      </p:sp>
      <p:sp>
        <p:nvSpPr>
          <p:cNvPr id="4" name="Content Placeholder 2">
            <a:extLst>
              <a:ext uri="{FF2B5EF4-FFF2-40B4-BE49-F238E27FC236}">
                <a16:creationId xmlns:a16="http://schemas.microsoft.com/office/drawing/2014/main" id="{49D0733A-58DC-4D40-B101-CF0AAFE21427}"/>
              </a:ext>
            </a:extLst>
          </p:cNvPr>
          <p:cNvSpPr txBox="1">
            <a:spLocks/>
          </p:cNvSpPr>
          <p:nvPr/>
        </p:nvSpPr>
        <p:spPr>
          <a:xfrm>
            <a:off x="853429" y="1230924"/>
            <a:ext cx="10485142" cy="1657131"/>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Font typeface="Arial" panose="020B0604020202020204" pitchFamily="34" charset="0"/>
              <a:buNone/>
              <a:defRPr sz="2000" kern="1200">
                <a:solidFill>
                  <a:schemeClr val="bg1"/>
                </a:solidFill>
                <a:latin typeface="+mj-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000" kern="1200">
                <a:solidFill>
                  <a:schemeClr val="bg1"/>
                </a:solidFill>
                <a:latin typeface="Arial" panose="020B0604020202020204" pitchFamily="34" charset="0"/>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70000"/>
              <a:buFont typeface=".Lucida Grande UI Regular"/>
              <a:buChar char="◆"/>
              <a:tabLst/>
              <a:defRPr sz="2000" kern="1200">
                <a:solidFill>
                  <a:schemeClr val="bg1"/>
                </a:solidFill>
                <a:latin typeface="Arial" panose="020B0604020202020204" pitchFamily="34" charset="0"/>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Font typeface="Arial" panose="020B0604020202020204" pitchFamily="34" charset="0"/>
              <a:buChar char="•"/>
              <a:tabLst/>
              <a:defRPr sz="2000" kern="1200">
                <a:solidFill>
                  <a:schemeClr val="bg1"/>
                </a:solidFill>
                <a:latin typeface="Arial" panose="020B0604020202020204" pitchFamily="34" charset="0"/>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Font typeface="System Font Regular"/>
              <a:buChar char="—"/>
              <a:tabLst/>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Cor consists of three key elements which must be present for every gathering: Prayer, Formation, and Fraternity</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Prayer in Cor is NOT just an:</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Opening prayer</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Closing prayer</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Spiritual Reading</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Inspirational Talk</a:t>
            </a:r>
            <a:endPar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9502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0F665A-FE9E-A7E5-58AC-EA318BEC7BA6}"/>
              </a:ext>
            </a:extLst>
          </p:cNvPr>
          <p:cNvPicPr>
            <a:picLocks noChangeAspect="1"/>
          </p:cNvPicPr>
          <p:nvPr/>
        </p:nvPicPr>
        <p:blipFill>
          <a:blip r:embed="rId2"/>
          <a:stretch>
            <a:fillRect/>
          </a:stretch>
        </p:blipFill>
        <p:spPr>
          <a:xfrm>
            <a:off x="3636659" y="36871"/>
            <a:ext cx="4918681" cy="6400800"/>
          </a:xfrm>
          <a:prstGeom prst="rect">
            <a:avLst/>
          </a:prstGeom>
        </p:spPr>
      </p:pic>
    </p:spTree>
    <p:extLst>
      <p:ext uri="{BB962C8B-B14F-4D97-AF65-F5344CB8AC3E}">
        <p14:creationId xmlns:p14="http://schemas.microsoft.com/office/powerpoint/2010/main" val="34494584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FD8F-EEE5-4812-BAD4-B81825F16E0A}"/>
              </a:ext>
            </a:extLst>
          </p:cNvPr>
          <p:cNvSpPr>
            <a:spLocks noGrp="1"/>
          </p:cNvSpPr>
          <p:nvPr>
            <p:ph type="title"/>
          </p:nvPr>
        </p:nvSpPr>
        <p:spPr>
          <a:xfrm>
            <a:off x="423864" y="457200"/>
            <a:ext cx="8673064" cy="657087"/>
          </a:xfrm>
        </p:spPr>
        <p:txBody>
          <a:bodyPr/>
          <a:lstStyle/>
          <a:p>
            <a:r>
              <a:rPr lang="en-US" dirty="0">
                <a:cs typeface="Arial"/>
              </a:rPr>
              <a:t>Prayer for </a:t>
            </a:r>
            <a:r>
              <a:rPr lang="en-US" i="1" dirty="0">
                <a:cs typeface="Arial"/>
              </a:rPr>
              <a:t>Cor </a:t>
            </a:r>
            <a:r>
              <a:rPr lang="en-US" dirty="0">
                <a:cs typeface="Arial"/>
              </a:rPr>
              <a:t>is …</a:t>
            </a:r>
            <a:endParaRPr lang="en-US" dirty="0"/>
          </a:p>
        </p:txBody>
      </p:sp>
      <p:sp>
        <p:nvSpPr>
          <p:cNvPr id="4" name="Content Placeholder 2">
            <a:extLst>
              <a:ext uri="{FF2B5EF4-FFF2-40B4-BE49-F238E27FC236}">
                <a16:creationId xmlns:a16="http://schemas.microsoft.com/office/drawing/2014/main" id="{49D0733A-58DC-4D40-B101-CF0AAFE21427}"/>
              </a:ext>
            </a:extLst>
          </p:cNvPr>
          <p:cNvSpPr txBox="1">
            <a:spLocks/>
          </p:cNvSpPr>
          <p:nvPr/>
        </p:nvSpPr>
        <p:spPr>
          <a:xfrm>
            <a:off x="853429" y="1230924"/>
            <a:ext cx="10485142" cy="4753417"/>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Font typeface="Arial" panose="020B0604020202020204" pitchFamily="34" charset="0"/>
              <a:buNone/>
              <a:defRPr sz="2000" kern="1200">
                <a:solidFill>
                  <a:schemeClr val="bg1"/>
                </a:solidFill>
                <a:latin typeface="+mj-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000" kern="1200">
                <a:solidFill>
                  <a:schemeClr val="bg1"/>
                </a:solidFill>
                <a:latin typeface="Arial" panose="020B0604020202020204" pitchFamily="34" charset="0"/>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70000"/>
              <a:buFont typeface=".Lucida Grande UI Regular"/>
              <a:buChar char="◆"/>
              <a:tabLst/>
              <a:defRPr sz="2000" kern="1200">
                <a:solidFill>
                  <a:schemeClr val="bg1"/>
                </a:solidFill>
                <a:latin typeface="Arial" panose="020B0604020202020204" pitchFamily="34" charset="0"/>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Font typeface="Arial" panose="020B0604020202020204" pitchFamily="34" charset="0"/>
              <a:buChar char="•"/>
              <a:tabLst/>
              <a:defRPr sz="2000" kern="1200">
                <a:solidFill>
                  <a:schemeClr val="bg1"/>
                </a:solidFill>
                <a:latin typeface="Arial" panose="020B0604020202020204" pitchFamily="34" charset="0"/>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Font typeface="System Font Regular"/>
              <a:buChar char="—"/>
              <a:tabLst/>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Cor Consists of three key elements which must be present for every gathering: Prayer, Formation, and Fraternity</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Prayer in Cor </a:t>
            </a:r>
            <a:r>
              <a:rPr kumimoji="0" lang="en-US" sz="2800" b="1" i="1" u="none" strike="noStrike" kern="1200" cap="none" spc="0" normalizeH="0" baseline="0" noProof="0" dirty="0">
                <a:ln>
                  <a:noFill/>
                </a:ln>
                <a:solidFill>
                  <a:srgbClr val="FFFFFF"/>
                </a:solidFill>
                <a:effectLst/>
                <a:uLnTx/>
                <a:uFillTx/>
                <a:latin typeface="Arial" panose="020B0604020202020204"/>
                <a:ea typeface="+mn-ea"/>
                <a:cs typeface="Arial"/>
              </a:rPr>
              <a:t>is</a:t>
            </a:r>
            <a:r>
              <a:rPr kumimoji="0" lang="en-US" sz="2800" b="0" i="1" u="none" strike="noStrike" kern="1200" cap="none" spc="0" normalizeH="0" baseline="0" noProof="0" dirty="0">
                <a:ln>
                  <a:noFill/>
                </a:ln>
                <a:solidFill>
                  <a:srgbClr val="FFFFFF"/>
                </a:solidFill>
                <a:effectLst/>
                <a:uLnTx/>
                <a:uFillTx/>
                <a:latin typeface="Arial" panose="020B0604020202020204"/>
                <a:ea typeface="+mn-ea"/>
                <a:cs typeface="Arial"/>
              </a:rPr>
              <a:t>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intended to be a point of </a:t>
            </a:r>
            <a:r>
              <a:rPr kumimoji="0" lang="en-US" sz="2800" b="1" i="1" u="sng" strike="noStrike" kern="1200" cap="none" spc="0" normalizeH="0" baseline="0" noProof="0" dirty="0">
                <a:ln>
                  <a:noFill/>
                </a:ln>
                <a:solidFill>
                  <a:srgbClr val="FFFFFF"/>
                </a:solidFill>
                <a:effectLst/>
                <a:uLnTx/>
                <a:uFillTx/>
                <a:latin typeface="Arial" panose="020B0604020202020204"/>
                <a:ea typeface="+mn-ea"/>
                <a:cs typeface="Arial"/>
              </a:rPr>
              <a:t>encounter</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Rosary, can be done with intercessory prayer</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Chaplets (Divine Mercy, 7 Sorrows of Our Lady)</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Novenas</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Holy Hour, silent prayer in the Church</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Mass</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Liturgy of the Hours</a:t>
            </a:r>
          </a:p>
          <a:p>
            <a:pPr marL="971550" marR="0" lvl="2" indent="-342900" algn="l" defTabSz="914400" rtl="0" eaLnBrk="1" fontAlgn="auto" latinLnBrk="0" hangingPunct="1">
              <a:lnSpc>
                <a:spcPct val="110000"/>
              </a:lnSpc>
              <a:spcBef>
                <a:spcPts val="0"/>
              </a:spcBef>
              <a:spcAft>
                <a:spcPts val="600"/>
              </a:spcAft>
              <a:buClrTx/>
              <a:buSzPct val="70000"/>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a:rPr>
              <a:t>Lectio Divina</a:t>
            </a:r>
            <a:endParaRPr kumimoji="0" lang="en-US" sz="2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83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FD8F-EEE5-4812-BAD4-B81825F16E0A}"/>
              </a:ext>
            </a:extLst>
          </p:cNvPr>
          <p:cNvSpPr>
            <a:spLocks noGrp="1"/>
          </p:cNvSpPr>
          <p:nvPr>
            <p:ph type="title"/>
          </p:nvPr>
        </p:nvSpPr>
        <p:spPr>
          <a:xfrm>
            <a:off x="423864" y="457200"/>
            <a:ext cx="8673064" cy="657087"/>
          </a:xfrm>
        </p:spPr>
        <p:txBody>
          <a:bodyPr/>
          <a:lstStyle/>
          <a:p>
            <a:r>
              <a:rPr lang="en-US" dirty="0">
                <a:cs typeface="Arial"/>
              </a:rPr>
              <a:t>Incorporating Prayer</a:t>
            </a:r>
            <a:endParaRPr lang="en-US" dirty="0"/>
          </a:p>
        </p:txBody>
      </p:sp>
      <p:sp>
        <p:nvSpPr>
          <p:cNvPr id="4" name="Content Placeholder 2">
            <a:extLst>
              <a:ext uri="{FF2B5EF4-FFF2-40B4-BE49-F238E27FC236}">
                <a16:creationId xmlns:a16="http://schemas.microsoft.com/office/drawing/2014/main" id="{49D0733A-58DC-4D40-B101-CF0AAFE21427}"/>
              </a:ext>
            </a:extLst>
          </p:cNvPr>
          <p:cNvSpPr txBox="1">
            <a:spLocks/>
          </p:cNvSpPr>
          <p:nvPr/>
        </p:nvSpPr>
        <p:spPr>
          <a:xfrm>
            <a:off x="853429" y="1230924"/>
            <a:ext cx="10485142" cy="5169876"/>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Font typeface="Arial" panose="020B0604020202020204" pitchFamily="34" charset="0"/>
              <a:buNone/>
              <a:defRPr sz="2000" kern="1200">
                <a:solidFill>
                  <a:schemeClr val="bg1"/>
                </a:solidFill>
                <a:latin typeface="+mj-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000" kern="1200">
                <a:solidFill>
                  <a:schemeClr val="bg1"/>
                </a:solidFill>
                <a:latin typeface="Arial" panose="020B0604020202020204" pitchFamily="34" charset="0"/>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70000"/>
              <a:buFont typeface=".Lucida Grande UI Regular"/>
              <a:buChar char="◆"/>
              <a:tabLst/>
              <a:defRPr sz="2000" kern="1200">
                <a:solidFill>
                  <a:schemeClr val="bg1"/>
                </a:solidFill>
                <a:latin typeface="Arial" panose="020B0604020202020204" pitchFamily="34" charset="0"/>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Font typeface="Arial" panose="020B0604020202020204" pitchFamily="34" charset="0"/>
              <a:buChar char="•"/>
              <a:tabLst/>
              <a:defRPr sz="2000" kern="1200">
                <a:solidFill>
                  <a:schemeClr val="bg1"/>
                </a:solidFill>
                <a:latin typeface="Arial" panose="020B0604020202020204" pitchFamily="34" charset="0"/>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Font typeface="System Font Regular"/>
              <a:buChar char="—"/>
              <a:tabLst/>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Arial Black" panose="020B0A04020102020204"/>
                <a:ea typeface="+mn-ea"/>
                <a:cs typeface="Arial"/>
              </a:rPr>
              <a:t>Discerning the group needs of the brotherhood and the flow of Cor</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Calibri"/>
                <a:cs typeface="Arial"/>
              </a:rPr>
              <a:t>Consider what your group is familiar with and how to best introduce new forms of prayer</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Calibri"/>
                <a:cs typeface="Arial"/>
              </a:rPr>
              <a:t>Consider what kind of prayer best builds up the fraternity and formation of that day.</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Calibri"/>
              <a:cs typeface="Arial"/>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Arial Black" panose="020B0A04020102020204"/>
                <a:ea typeface="Calibri"/>
                <a:cs typeface="Arial"/>
              </a:rPr>
              <a:t>Make praying easy</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Arial Black" panose="020B0A04020102020204"/>
              <a:ea typeface="Calibri"/>
              <a:cs typeface="Arial"/>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Calibri"/>
                <a:cs typeface="Arial"/>
              </a:rPr>
              <a:t>Provide what is needed for all men to participate</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Calibri"/>
                <a:cs typeface="Arial"/>
              </a:rPr>
              <a:t>Rosaries, prayer books, prayer cards</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Calibri"/>
                <a:cs typeface="Arial"/>
              </a:rPr>
              <a:t>Talk all members through what to expect during time in prayer</a:t>
            </a:r>
            <a:endParaRPr kumimoji="0" lang="en-US" sz="2400" b="0" i="0" u="none" strike="noStrike" kern="1200" cap="none" spc="0" normalizeH="0" baseline="0" noProof="0" dirty="0">
              <a:ln>
                <a:noFill/>
              </a:ln>
              <a:solidFill>
                <a:srgbClr val="FFFFFF"/>
              </a:solidFill>
              <a:effectLst/>
              <a:uLnTx/>
              <a:uFillTx/>
              <a:latin typeface="Arial" panose="020B0604020202020204"/>
              <a:ea typeface="Calibri"/>
              <a:cs typeface="Times New Roman"/>
            </a:endParaRPr>
          </a:p>
        </p:txBody>
      </p:sp>
    </p:spTree>
    <p:extLst>
      <p:ext uri="{BB962C8B-B14F-4D97-AF65-F5344CB8AC3E}">
        <p14:creationId xmlns:p14="http://schemas.microsoft.com/office/powerpoint/2010/main" val="24103481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FD8F-EEE5-4812-BAD4-B81825F16E0A}"/>
              </a:ext>
            </a:extLst>
          </p:cNvPr>
          <p:cNvSpPr>
            <a:spLocks noGrp="1"/>
          </p:cNvSpPr>
          <p:nvPr>
            <p:ph type="title"/>
          </p:nvPr>
        </p:nvSpPr>
        <p:spPr>
          <a:xfrm>
            <a:off x="699951" y="457200"/>
            <a:ext cx="8507412" cy="1143000"/>
          </a:xfrm>
        </p:spPr>
        <p:txBody>
          <a:bodyPr/>
          <a:lstStyle/>
          <a:p>
            <a:r>
              <a:rPr lang="en-US" dirty="0">
                <a:cs typeface="Arial"/>
              </a:rPr>
              <a:t>Power of prayer</a:t>
            </a:r>
            <a:endParaRPr lang="en-US" dirty="0"/>
          </a:p>
        </p:txBody>
      </p:sp>
      <p:sp>
        <p:nvSpPr>
          <p:cNvPr id="3" name="Content Placeholder 2">
            <a:extLst>
              <a:ext uri="{FF2B5EF4-FFF2-40B4-BE49-F238E27FC236}">
                <a16:creationId xmlns:a16="http://schemas.microsoft.com/office/drawing/2014/main" id="{704D65C8-1E50-4751-9200-FFE654A1E64D}"/>
              </a:ext>
            </a:extLst>
          </p:cNvPr>
          <p:cNvSpPr>
            <a:spLocks noGrp="1"/>
          </p:cNvSpPr>
          <p:nvPr>
            <p:ph idx="1"/>
          </p:nvPr>
        </p:nvSpPr>
        <p:spPr>
          <a:xfrm>
            <a:off x="853429" y="1600200"/>
            <a:ext cx="10485142" cy="4593960"/>
          </a:xfrm>
        </p:spPr>
        <p:txBody>
          <a:bodyPr/>
          <a:lstStyle/>
          <a:p>
            <a:r>
              <a:rPr lang="en-US" sz="2400" dirty="0">
                <a:latin typeface="+mn-lt"/>
                <a:ea typeface="Calibri"/>
                <a:cs typeface="Times New Roman"/>
              </a:rPr>
              <a:t>A Fraternity that is new needs to </a:t>
            </a:r>
            <a:r>
              <a:rPr lang="en-US" sz="2400" i="1" u="sng" dirty="0">
                <a:latin typeface="+mn-lt"/>
                <a:ea typeface="Calibri"/>
                <a:cs typeface="Times New Roman"/>
              </a:rPr>
              <a:t>build trust </a:t>
            </a:r>
            <a:r>
              <a:rPr lang="en-US" sz="2400" dirty="0">
                <a:latin typeface="+mn-lt"/>
                <a:ea typeface="Calibri"/>
                <a:cs typeface="Times New Roman"/>
              </a:rPr>
              <a:t>and prayer that:</a:t>
            </a:r>
          </a:p>
          <a:p>
            <a:r>
              <a:rPr lang="en-US" sz="2400" dirty="0">
                <a:latin typeface="+mn-lt"/>
                <a:ea typeface="Calibri"/>
                <a:cs typeface="Times New Roman"/>
              </a:rPr>
              <a:t>instructs and informs.</a:t>
            </a:r>
          </a:p>
        </p:txBody>
      </p:sp>
    </p:spTree>
    <p:extLst>
      <p:ext uri="{BB962C8B-B14F-4D97-AF65-F5344CB8AC3E}">
        <p14:creationId xmlns:p14="http://schemas.microsoft.com/office/powerpoint/2010/main" val="1053852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FD8F-EEE5-4812-BAD4-B81825F16E0A}"/>
              </a:ext>
            </a:extLst>
          </p:cNvPr>
          <p:cNvSpPr>
            <a:spLocks noGrp="1"/>
          </p:cNvSpPr>
          <p:nvPr>
            <p:ph type="title"/>
          </p:nvPr>
        </p:nvSpPr>
        <p:spPr>
          <a:xfrm>
            <a:off x="699951" y="457200"/>
            <a:ext cx="8507412" cy="1143000"/>
          </a:xfrm>
        </p:spPr>
        <p:txBody>
          <a:bodyPr/>
          <a:lstStyle/>
          <a:p>
            <a:r>
              <a:rPr lang="en-US" dirty="0">
                <a:cs typeface="Arial"/>
              </a:rPr>
              <a:t>Power of prayer</a:t>
            </a:r>
            <a:endParaRPr lang="en-US" dirty="0"/>
          </a:p>
        </p:txBody>
      </p:sp>
      <p:sp>
        <p:nvSpPr>
          <p:cNvPr id="3" name="Content Placeholder 2">
            <a:extLst>
              <a:ext uri="{FF2B5EF4-FFF2-40B4-BE49-F238E27FC236}">
                <a16:creationId xmlns:a16="http://schemas.microsoft.com/office/drawing/2014/main" id="{704D65C8-1E50-4751-9200-FFE654A1E64D}"/>
              </a:ext>
            </a:extLst>
          </p:cNvPr>
          <p:cNvSpPr>
            <a:spLocks noGrp="1"/>
          </p:cNvSpPr>
          <p:nvPr>
            <p:ph idx="1"/>
          </p:nvPr>
        </p:nvSpPr>
        <p:spPr>
          <a:xfrm>
            <a:off x="853429" y="1600200"/>
            <a:ext cx="10485142" cy="4593960"/>
          </a:xfrm>
        </p:spPr>
        <p:txBody>
          <a:bodyPr/>
          <a:lstStyle/>
          <a:p>
            <a:r>
              <a:rPr lang="en-US" sz="2400" dirty="0">
                <a:latin typeface="+mn-lt"/>
                <a:ea typeface="Calibri"/>
                <a:cs typeface="Times New Roman"/>
              </a:rPr>
              <a:t>A Fraternity that is new needs to </a:t>
            </a:r>
            <a:r>
              <a:rPr lang="en-US" sz="2400" i="1" u="sng" dirty="0">
                <a:latin typeface="+mn-lt"/>
                <a:ea typeface="Calibri"/>
                <a:cs typeface="Times New Roman"/>
              </a:rPr>
              <a:t>build trust </a:t>
            </a:r>
            <a:r>
              <a:rPr lang="en-US" sz="2400" dirty="0">
                <a:latin typeface="+mn-lt"/>
                <a:ea typeface="Calibri"/>
                <a:cs typeface="Times New Roman"/>
              </a:rPr>
              <a:t>and prayer that:</a:t>
            </a:r>
          </a:p>
          <a:p>
            <a:r>
              <a:rPr lang="en-US" sz="2400" dirty="0">
                <a:latin typeface="+mn-lt"/>
                <a:ea typeface="Calibri"/>
                <a:cs typeface="Times New Roman"/>
              </a:rPr>
              <a:t>instructs and informs.</a:t>
            </a:r>
          </a:p>
          <a:p>
            <a:endParaRPr lang="en-US" sz="2400" dirty="0">
              <a:latin typeface="+mn-lt"/>
              <a:ea typeface="Calibri"/>
              <a:cs typeface="Times New Roman"/>
            </a:endParaRPr>
          </a:p>
          <a:p>
            <a:r>
              <a:rPr lang="en-US" sz="2400" dirty="0">
                <a:latin typeface="+mn-lt"/>
                <a:ea typeface="Calibri"/>
                <a:cs typeface="Times New Roman"/>
              </a:rPr>
              <a:t>A Fraternity that is established needs </a:t>
            </a:r>
            <a:r>
              <a:rPr lang="en-US" sz="2400" i="1" u="sng" dirty="0">
                <a:latin typeface="+mn-lt"/>
                <a:ea typeface="Calibri"/>
                <a:cs typeface="Times New Roman"/>
              </a:rPr>
              <a:t>to build depth</a:t>
            </a:r>
            <a:r>
              <a:rPr lang="en-US" sz="2400" dirty="0">
                <a:latin typeface="+mn-lt"/>
                <a:ea typeface="Calibri"/>
                <a:cs typeface="Times New Roman"/>
              </a:rPr>
              <a:t> and prayer that:</a:t>
            </a:r>
          </a:p>
          <a:p>
            <a:r>
              <a:rPr lang="en-US" sz="2400" dirty="0">
                <a:latin typeface="+mn-lt"/>
                <a:ea typeface="Calibri"/>
                <a:cs typeface="Times New Roman"/>
              </a:rPr>
              <a:t>drives intimacy with Christ.</a:t>
            </a:r>
          </a:p>
          <a:p>
            <a:endParaRPr lang="en-US" sz="2400" dirty="0">
              <a:latin typeface="+mn-lt"/>
              <a:ea typeface="Calibri"/>
              <a:cs typeface="Times New Roman"/>
            </a:endParaRPr>
          </a:p>
        </p:txBody>
      </p:sp>
    </p:spTree>
    <p:extLst>
      <p:ext uri="{BB962C8B-B14F-4D97-AF65-F5344CB8AC3E}">
        <p14:creationId xmlns:p14="http://schemas.microsoft.com/office/powerpoint/2010/main" val="17816463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FD8F-EEE5-4812-BAD4-B81825F16E0A}"/>
              </a:ext>
            </a:extLst>
          </p:cNvPr>
          <p:cNvSpPr>
            <a:spLocks noGrp="1"/>
          </p:cNvSpPr>
          <p:nvPr>
            <p:ph type="title"/>
          </p:nvPr>
        </p:nvSpPr>
        <p:spPr>
          <a:xfrm>
            <a:off x="699951" y="457200"/>
            <a:ext cx="8507412" cy="1143000"/>
          </a:xfrm>
        </p:spPr>
        <p:txBody>
          <a:bodyPr/>
          <a:lstStyle/>
          <a:p>
            <a:r>
              <a:rPr lang="en-US" dirty="0">
                <a:cs typeface="Arial"/>
              </a:rPr>
              <a:t>Power of prayer</a:t>
            </a:r>
            <a:endParaRPr lang="en-US" dirty="0"/>
          </a:p>
        </p:txBody>
      </p:sp>
      <p:sp>
        <p:nvSpPr>
          <p:cNvPr id="3" name="Content Placeholder 2">
            <a:extLst>
              <a:ext uri="{FF2B5EF4-FFF2-40B4-BE49-F238E27FC236}">
                <a16:creationId xmlns:a16="http://schemas.microsoft.com/office/drawing/2014/main" id="{704D65C8-1E50-4751-9200-FFE654A1E64D}"/>
              </a:ext>
            </a:extLst>
          </p:cNvPr>
          <p:cNvSpPr>
            <a:spLocks noGrp="1"/>
          </p:cNvSpPr>
          <p:nvPr>
            <p:ph idx="1"/>
          </p:nvPr>
        </p:nvSpPr>
        <p:spPr>
          <a:xfrm>
            <a:off x="853429" y="1600200"/>
            <a:ext cx="10485142" cy="4593960"/>
          </a:xfrm>
        </p:spPr>
        <p:txBody>
          <a:bodyPr/>
          <a:lstStyle/>
          <a:p>
            <a:r>
              <a:rPr lang="en-US" sz="2400" dirty="0">
                <a:latin typeface="+mn-lt"/>
                <a:ea typeface="Calibri"/>
                <a:cs typeface="Times New Roman"/>
              </a:rPr>
              <a:t>A Fraternity that is new needs to </a:t>
            </a:r>
            <a:r>
              <a:rPr lang="en-US" sz="2400" i="1" u="sng" dirty="0">
                <a:latin typeface="+mn-lt"/>
                <a:ea typeface="Calibri"/>
                <a:cs typeface="Times New Roman"/>
              </a:rPr>
              <a:t>build trust </a:t>
            </a:r>
            <a:r>
              <a:rPr lang="en-US" sz="2400" dirty="0">
                <a:latin typeface="+mn-lt"/>
                <a:ea typeface="Calibri"/>
                <a:cs typeface="Times New Roman"/>
              </a:rPr>
              <a:t>and prayer that:</a:t>
            </a:r>
          </a:p>
          <a:p>
            <a:r>
              <a:rPr lang="en-US" sz="2400" dirty="0">
                <a:latin typeface="+mn-lt"/>
                <a:ea typeface="Calibri"/>
                <a:cs typeface="Times New Roman"/>
              </a:rPr>
              <a:t>instructs and informs.</a:t>
            </a:r>
          </a:p>
          <a:p>
            <a:endParaRPr lang="en-US" sz="2400" dirty="0">
              <a:latin typeface="+mn-lt"/>
              <a:ea typeface="Calibri"/>
              <a:cs typeface="Times New Roman"/>
            </a:endParaRPr>
          </a:p>
          <a:p>
            <a:r>
              <a:rPr lang="en-US" sz="2400" dirty="0">
                <a:latin typeface="+mn-lt"/>
                <a:ea typeface="Calibri"/>
                <a:cs typeface="Times New Roman"/>
              </a:rPr>
              <a:t>A Fraternity that is established needs </a:t>
            </a:r>
            <a:r>
              <a:rPr lang="en-US" sz="2400" i="1" u="sng" dirty="0">
                <a:latin typeface="+mn-lt"/>
                <a:ea typeface="Calibri"/>
                <a:cs typeface="Times New Roman"/>
              </a:rPr>
              <a:t>to build depth</a:t>
            </a:r>
            <a:r>
              <a:rPr lang="en-US" sz="2400" dirty="0">
                <a:latin typeface="+mn-lt"/>
                <a:ea typeface="Calibri"/>
                <a:cs typeface="Times New Roman"/>
              </a:rPr>
              <a:t> and prayer that:</a:t>
            </a:r>
          </a:p>
          <a:p>
            <a:r>
              <a:rPr lang="en-US" sz="2400" dirty="0">
                <a:latin typeface="+mn-lt"/>
                <a:ea typeface="Calibri"/>
                <a:cs typeface="Times New Roman"/>
              </a:rPr>
              <a:t>drives intimacy with Christ.</a:t>
            </a:r>
          </a:p>
          <a:p>
            <a:endParaRPr lang="en-US" sz="2400" dirty="0">
              <a:latin typeface="+mn-lt"/>
              <a:ea typeface="Calibri"/>
              <a:cs typeface="Times New Roman"/>
            </a:endParaRPr>
          </a:p>
          <a:p>
            <a:r>
              <a:rPr lang="en-US" sz="2400" dirty="0">
                <a:latin typeface="+mn-lt"/>
                <a:ea typeface="Calibri"/>
                <a:cs typeface="Times New Roman"/>
              </a:rPr>
              <a:t>A Fraternity that is strong needs </a:t>
            </a:r>
            <a:r>
              <a:rPr lang="en-US" sz="2400" i="1" u="sng" dirty="0">
                <a:latin typeface="+mn-lt"/>
                <a:ea typeface="Calibri"/>
                <a:cs typeface="Times New Roman"/>
              </a:rPr>
              <a:t>growth/mission </a:t>
            </a:r>
            <a:r>
              <a:rPr lang="en-US" sz="2400" dirty="0">
                <a:latin typeface="+mn-lt"/>
                <a:ea typeface="Calibri"/>
                <a:cs typeface="Times New Roman"/>
              </a:rPr>
              <a:t>and prayer that:</a:t>
            </a:r>
          </a:p>
          <a:p>
            <a:r>
              <a:rPr lang="en-US" sz="2400" dirty="0">
                <a:latin typeface="+mn-lt"/>
                <a:ea typeface="Calibri"/>
                <a:cs typeface="Times New Roman"/>
              </a:rPr>
              <a:t>fosters discernment.</a:t>
            </a:r>
          </a:p>
        </p:txBody>
      </p:sp>
    </p:spTree>
    <p:extLst>
      <p:ext uri="{BB962C8B-B14F-4D97-AF65-F5344CB8AC3E}">
        <p14:creationId xmlns:p14="http://schemas.microsoft.com/office/powerpoint/2010/main" val="952133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FD8F-EEE5-4812-BAD4-B81825F16E0A}"/>
              </a:ext>
            </a:extLst>
          </p:cNvPr>
          <p:cNvSpPr>
            <a:spLocks noGrp="1"/>
          </p:cNvSpPr>
          <p:nvPr>
            <p:ph type="title"/>
          </p:nvPr>
        </p:nvSpPr>
        <p:spPr>
          <a:xfrm>
            <a:off x="699951" y="457200"/>
            <a:ext cx="8507412" cy="1143000"/>
          </a:xfrm>
        </p:spPr>
        <p:txBody>
          <a:bodyPr/>
          <a:lstStyle/>
          <a:p>
            <a:r>
              <a:rPr lang="en-US" dirty="0">
                <a:cs typeface="Arial"/>
              </a:rPr>
              <a:t>Power of prayer</a:t>
            </a:r>
            <a:endParaRPr lang="en-US" dirty="0"/>
          </a:p>
        </p:txBody>
      </p:sp>
      <p:sp>
        <p:nvSpPr>
          <p:cNvPr id="3" name="Content Placeholder 2">
            <a:extLst>
              <a:ext uri="{FF2B5EF4-FFF2-40B4-BE49-F238E27FC236}">
                <a16:creationId xmlns:a16="http://schemas.microsoft.com/office/drawing/2014/main" id="{704D65C8-1E50-4751-9200-FFE654A1E64D}"/>
              </a:ext>
            </a:extLst>
          </p:cNvPr>
          <p:cNvSpPr>
            <a:spLocks noGrp="1"/>
          </p:cNvSpPr>
          <p:nvPr>
            <p:ph idx="1"/>
          </p:nvPr>
        </p:nvSpPr>
        <p:spPr>
          <a:xfrm>
            <a:off x="853429" y="1600200"/>
            <a:ext cx="10485142" cy="4593960"/>
          </a:xfrm>
        </p:spPr>
        <p:txBody>
          <a:bodyPr/>
          <a:lstStyle/>
          <a:p>
            <a:r>
              <a:rPr lang="en-US" sz="2400" dirty="0">
                <a:latin typeface="+mn-lt"/>
                <a:ea typeface="Calibri"/>
                <a:cs typeface="Times New Roman"/>
              </a:rPr>
              <a:t>A Fraternity that is new needs to </a:t>
            </a:r>
            <a:r>
              <a:rPr lang="en-US" sz="2400" i="1" u="sng" dirty="0">
                <a:latin typeface="+mn-lt"/>
                <a:ea typeface="Calibri"/>
                <a:cs typeface="Times New Roman"/>
              </a:rPr>
              <a:t>build trust </a:t>
            </a:r>
            <a:r>
              <a:rPr lang="en-US" sz="2400" dirty="0">
                <a:latin typeface="+mn-lt"/>
                <a:ea typeface="Calibri"/>
                <a:cs typeface="Times New Roman"/>
              </a:rPr>
              <a:t>and prayer that:</a:t>
            </a:r>
          </a:p>
          <a:p>
            <a:r>
              <a:rPr lang="en-US" sz="2400" dirty="0">
                <a:latin typeface="+mn-lt"/>
                <a:ea typeface="Calibri"/>
                <a:cs typeface="Times New Roman"/>
              </a:rPr>
              <a:t>instructs and informs.</a:t>
            </a:r>
          </a:p>
          <a:p>
            <a:endParaRPr lang="en-US" sz="2400" dirty="0">
              <a:latin typeface="+mn-lt"/>
              <a:ea typeface="Calibri"/>
              <a:cs typeface="Times New Roman"/>
            </a:endParaRPr>
          </a:p>
          <a:p>
            <a:r>
              <a:rPr lang="en-US" sz="2400" dirty="0">
                <a:latin typeface="+mn-lt"/>
                <a:ea typeface="Calibri"/>
                <a:cs typeface="Times New Roman"/>
              </a:rPr>
              <a:t>A Fraternity that is established needs </a:t>
            </a:r>
            <a:r>
              <a:rPr lang="en-US" sz="2400" i="1" u="sng" dirty="0">
                <a:latin typeface="+mn-lt"/>
                <a:ea typeface="Calibri"/>
                <a:cs typeface="Times New Roman"/>
              </a:rPr>
              <a:t>to build depth</a:t>
            </a:r>
            <a:r>
              <a:rPr lang="en-US" sz="2400" dirty="0">
                <a:latin typeface="+mn-lt"/>
                <a:ea typeface="Calibri"/>
                <a:cs typeface="Times New Roman"/>
              </a:rPr>
              <a:t> and prayer that:</a:t>
            </a:r>
          </a:p>
          <a:p>
            <a:r>
              <a:rPr lang="en-US" sz="2400" dirty="0">
                <a:latin typeface="+mn-lt"/>
                <a:ea typeface="Calibri"/>
                <a:cs typeface="Times New Roman"/>
              </a:rPr>
              <a:t>drives intimacy with Christ.</a:t>
            </a:r>
          </a:p>
          <a:p>
            <a:endParaRPr lang="en-US" sz="2400" dirty="0">
              <a:latin typeface="+mn-lt"/>
              <a:ea typeface="Calibri"/>
              <a:cs typeface="Times New Roman"/>
            </a:endParaRPr>
          </a:p>
          <a:p>
            <a:r>
              <a:rPr lang="en-US" sz="2400" dirty="0">
                <a:latin typeface="+mn-lt"/>
                <a:ea typeface="Calibri"/>
                <a:cs typeface="Times New Roman"/>
              </a:rPr>
              <a:t>A Fraternity that is strong needs </a:t>
            </a:r>
            <a:r>
              <a:rPr lang="en-US" sz="2400" i="1" u="sng" dirty="0">
                <a:latin typeface="+mn-lt"/>
                <a:ea typeface="Calibri"/>
                <a:cs typeface="Times New Roman"/>
              </a:rPr>
              <a:t>growth/mission </a:t>
            </a:r>
            <a:r>
              <a:rPr lang="en-US" sz="2400" dirty="0">
                <a:latin typeface="+mn-lt"/>
                <a:ea typeface="Calibri"/>
                <a:cs typeface="Times New Roman"/>
              </a:rPr>
              <a:t>and prayer that:</a:t>
            </a:r>
          </a:p>
          <a:p>
            <a:r>
              <a:rPr lang="en-US" sz="2400" dirty="0">
                <a:latin typeface="+mn-lt"/>
                <a:ea typeface="Calibri"/>
                <a:cs typeface="Times New Roman"/>
              </a:rPr>
              <a:t>fosters discernment.</a:t>
            </a:r>
          </a:p>
          <a:p>
            <a:endParaRPr lang="en-US" sz="2400" dirty="0">
              <a:latin typeface="+mn-lt"/>
              <a:ea typeface="Calibri"/>
              <a:cs typeface="Times New Roman"/>
            </a:endParaRPr>
          </a:p>
          <a:p>
            <a:r>
              <a:rPr lang="en-US" sz="2400" dirty="0">
                <a:latin typeface="+mn-lt"/>
                <a:ea typeface="Calibri"/>
                <a:cs typeface="Times New Roman"/>
              </a:rPr>
              <a:t>A Fraternity that is broken needs </a:t>
            </a:r>
            <a:r>
              <a:rPr lang="en-US" sz="2400" i="1" u="sng" dirty="0">
                <a:latin typeface="+mn-lt"/>
                <a:ea typeface="Calibri"/>
                <a:cs typeface="Times New Roman"/>
              </a:rPr>
              <a:t>healing and restart </a:t>
            </a:r>
            <a:r>
              <a:rPr lang="en-US" sz="2400" dirty="0">
                <a:latin typeface="+mn-lt"/>
                <a:ea typeface="Calibri"/>
                <a:cs typeface="Times New Roman"/>
              </a:rPr>
              <a:t>and prayer that:</a:t>
            </a:r>
          </a:p>
          <a:p>
            <a:r>
              <a:rPr lang="en-US" sz="2400" dirty="0">
                <a:latin typeface="+mn-lt"/>
                <a:ea typeface="Calibri"/>
                <a:cs typeface="Times New Roman"/>
              </a:rPr>
              <a:t>brings them back to Christ.</a:t>
            </a:r>
          </a:p>
        </p:txBody>
      </p:sp>
    </p:spTree>
    <p:extLst>
      <p:ext uri="{BB962C8B-B14F-4D97-AF65-F5344CB8AC3E}">
        <p14:creationId xmlns:p14="http://schemas.microsoft.com/office/powerpoint/2010/main" val="3017626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7F8932-D1B1-D4BD-70E4-73925C2754C3}"/>
              </a:ext>
            </a:extLst>
          </p:cNvPr>
          <p:cNvSpPr>
            <a:spLocks noGrp="1"/>
          </p:cNvSpPr>
          <p:nvPr>
            <p:ph sz="half" idx="1"/>
          </p:nvPr>
        </p:nvSpPr>
        <p:spPr>
          <a:xfrm>
            <a:off x="838200" y="1229311"/>
            <a:ext cx="6172200" cy="4114800"/>
          </a:xfrm>
        </p:spPr>
        <p:txBody>
          <a:bodyPr wrap="square" anchor="t">
            <a:normAutofit/>
          </a:bodyPr>
          <a:lstStyle/>
          <a:p>
            <a:pPr marL="0" indent="0" algn="ctr">
              <a:buNone/>
            </a:pPr>
            <a:r>
              <a:rPr lang="en-US" sz="4000" b="1" dirty="0">
                <a:effectLst>
                  <a:outerShdw blurRad="38100" dist="38100" dir="2700000" algn="tl">
                    <a:srgbClr val="000000">
                      <a:alpha val="43137"/>
                    </a:srgbClr>
                  </a:outerShdw>
                </a:effectLst>
              </a:rPr>
              <a:t>Religious Message from our State Chaplain</a:t>
            </a:r>
          </a:p>
          <a:p>
            <a:pPr marL="0" indent="0" algn="ctr">
              <a:buNone/>
            </a:pPr>
            <a:r>
              <a:rPr lang="en-US" sz="4000" b="1" dirty="0">
                <a:effectLst>
                  <a:outerShdw blurRad="38100" dist="38100" dir="2700000" algn="tl">
                    <a:srgbClr val="000000">
                      <a:alpha val="43137"/>
                    </a:srgbClr>
                  </a:outerShdw>
                </a:effectLst>
              </a:rPr>
              <a:t>Fr. Andrew S. LaFramboise</a:t>
            </a:r>
          </a:p>
        </p:txBody>
      </p:sp>
      <p:pic>
        <p:nvPicPr>
          <p:cNvPr id="5" name="Picture 4">
            <a:extLst>
              <a:ext uri="{FF2B5EF4-FFF2-40B4-BE49-F238E27FC236}">
                <a16:creationId xmlns:a16="http://schemas.microsoft.com/office/drawing/2014/main" id="{43D84C6A-D4CE-8D4A-EA1C-5BB8458907FA}"/>
              </a:ext>
            </a:extLst>
          </p:cNvPr>
          <p:cNvPicPr>
            <a:picLocks noChangeAspect="1"/>
          </p:cNvPicPr>
          <p:nvPr/>
        </p:nvPicPr>
        <p:blipFill rotWithShape="1">
          <a:blip r:embed="rId2">
            <a:extLst>
              <a:ext uri="{28A0092B-C50C-407E-A947-70E740481C1C}">
                <a14:useLocalDpi xmlns:a14="http://schemas.microsoft.com/office/drawing/2010/main" val="0"/>
              </a:ext>
            </a:extLst>
          </a:blip>
          <a:srcRect t="2243" r="-1" b="45240"/>
          <a:stretch/>
        </p:blipFill>
        <p:spPr>
          <a:xfrm>
            <a:off x="12877800" y="2514600"/>
            <a:ext cx="4622800" cy="41148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2216EF7-C11E-58D4-FF0A-EE0FD766C457}"/>
              </a:ext>
            </a:extLst>
          </p:cNvPr>
          <p:cNvPicPr>
            <a:picLocks noChangeAspect="1"/>
          </p:cNvPicPr>
          <p:nvPr/>
        </p:nvPicPr>
        <p:blipFill>
          <a:blip r:embed="rId3"/>
          <a:stretch>
            <a:fillRect/>
          </a:stretch>
        </p:blipFill>
        <p:spPr>
          <a:xfrm>
            <a:off x="7010400" y="1143000"/>
            <a:ext cx="4210638" cy="4201111"/>
          </a:xfrm>
          <a:prstGeom prst="rect">
            <a:avLst/>
          </a:prstGeom>
        </p:spPr>
      </p:pic>
    </p:spTree>
    <p:extLst>
      <p:ext uri="{BB962C8B-B14F-4D97-AF65-F5344CB8AC3E}">
        <p14:creationId xmlns:p14="http://schemas.microsoft.com/office/powerpoint/2010/main" val="37580408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CCB07-4A5F-A790-47A0-6DCAD5B3BD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572E04-F897-622B-86AE-C938C1EEA971}"/>
              </a:ext>
            </a:extLst>
          </p:cNvPr>
          <p:cNvSpPr>
            <a:spLocks noGrp="1"/>
          </p:cNvSpPr>
          <p:nvPr>
            <p:ph sz="half" idx="1"/>
          </p:nvPr>
        </p:nvSpPr>
        <p:spPr>
          <a:xfrm>
            <a:off x="838200" y="2133600"/>
            <a:ext cx="5613400" cy="4114800"/>
          </a:xfrm>
        </p:spPr>
        <p:txBody>
          <a:bodyPr wrap="square" anchor="t">
            <a:normAutofit/>
          </a:bodyPr>
          <a:lstStyle/>
          <a:p>
            <a:pPr marL="0" indent="0" algn="ctr">
              <a:buNone/>
            </a:pPr>
            <a:r>
              <a:rPr lang="en-US" sz="4800" b="1" dirty="0">
                <a:effectLst>
                  <a:outerShdw blurRad="38100" dist="38100" dir="2700000" algn="tl">
                    <a:srgbClr val="000000">
                      <a:alpha val="43137"/>
                    </a:srgbClr>
                  </a:outerShdw>
                </a:effectLst>
              </a:rPr>
              <a:t>State Warden</a:t>
            </a:r>
          </a:p>
          <a:p>
            <a:pPr marL="0" indent="0" algn="ctr">
              <a:buNone/>
            </a:pPr>
            <a:r>
              <a:rPr lang="en-US" sz="4800" b="1" dirty="0">
                <a:effectLst>
                  <a:outerShdw blurRad="38100" dist="38100" dir="2700000" algn="tl">
                    <a:srgbClr val="000000">
                      <a:alpha val="43137"/>
                    </a:srgbClr>
                  </a:outerShdw>
                </a:effectLst>
              </a:rPr>
              <a:t>Joel Kendzorski</a:t>
            </a:r>
          </a:p>
        </p:txBody>
      </p:sp>
      <p:pic>
        <p:nvPicPr>
          <p:cNvPr id="5" name="Picture 4">
            <a:extLst>
              <a:ext uri="{FF2B5EF4-FFF2-40B4-BE49-F238E27FC236}">
                <a16:creationId xmlns:a16="http://schemas.microsoft.com/office/drawing/2014/main" id="{3BBB2550-BF5B-98CA-EBD2-2C6C4DC2530E}"/>
              </a:ext>
            </a:extLst>
          </p:cNvPr>
          <p:cNvPicPr>
            <a:picLocks noChangeAspect="1"/>
          </p:cNvPicPr>
          <p:nvPr/>
        </p:nvPicPr>
        <p:blipFill rotWithShape="1">
          <a:blip r:embed="rId2">
            <a:extLst>
              <a:ext uri="{28A0092B-C50C-407E-A947-70E740481C1C}">
                <a14:useLocalDpi xmlns:a14="http://schemas.microsoft.com/office/drawing/2010/main" val="0"/>
              </a:ext>
            </a:extLst>
          </a:blip>
          <a:srcRect t="2243" r="-1" b="45240"/>
          <a:stretch/>
        </p:blipFill>
        <p:spPr>
          <a:xfrm>
            <a:off x="12877800" y="2514600"/>
            <a:ext cx="4622800" cy="411480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72A388E4-F19B-0230-A6E6-5C36785D9C0A}"/>
              </a:ext>
            </a:extLst>
          </p:cNvPr>
          <p:cNvPicPr>
            <a:picLocks noChangeAspect="1"/>
          </p:cNvPicPr>
          <p:nvPr/>
        </p:nvPicPr>
        <p:blipFill rotWithShape="1">
          <a:blip r:embed="rId2">
            <a:extLst>
              <a:ext uri="{28A0092B-C50C-407E-A947-70E740481C1C}">
                <a14:useLocalDpi xmlns:a14="http://schemas.microsoft.com/office/drawing/2010/main" val="0"/>
              </a:ext>
            </a:extLst>
          </a:blip>
          <a:srcRect l="24725" t="298" r="39011" b="74416"/>
          <a:stretch/>
        </p:blipFill>
        <p:spPr>
          <a:xfrm>
            <a:off x="7428523" y="1371600"/>
            <a:ext cx="3481754"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18796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7F8932-D1B1-D4BD-70E4-73925C2754C3}"/>
              </a:ext>
            </a:extLst>
          </p:cNvPr>
          <p:cNvSpPr>
            <a:spLocks noGrp="1"/>
          </p:cNvSpPr>
          <p:nvPr>
            <p:ph type="body" sz="half" idx="1"/>
          </p:nvPr>
        </p:nvSpPr>
        <p:spPr>
          <a:xfrm>
            <a:off x="736600" y="2286000"/>
            <a:ext cx="5562600" cy="4114800"/>
          </a:xfrm>
        </p:spPr>
        <p:txBody>
          <a:bodyPr wrap="square" anchor="t">
            <a:normAutofit/>
          </a:bodyPr>
          <a:lstStyle/>
          <a:p>
            <a:pPr marL="0" indent="0" algn="ctr">
              <a:buNone/>
            </a:pPr>
            <a:r>
              <a:rPr lang="en-US" sz="4800" b="1" dirty="0"/>
              <a:t>State Advocate</a:t>
            </a:r>
          </a:p>
          <a:p>
            <a:pPr marL="0" indent="0" algn="ctr">
              <a:buNone/>
            </a:pPr>
            <a:r>
              <a:rPr lang="en-US" sz="4800" b="1" dirty="0"/>
              <a:t>Daniel C. Fuller, Jr.</a:t>
            </a:r>
          </a:p>
        </p:txBody>
      </p:sp>
      <p:pic>
        <p:nvPicPr>
          <p:cNvPr id="5" name="Picture 4" descr="A person wearing a suit and tie&#10;&#10;Description automatically generated with medium confidence">
            <a:extLst>
              <a:ext uri="{FF2B5EF4-FFF2-40B4-BE49-F238E27FC236}">
                <a16:creationId xmlns:a16="http://schemas.microsoft.com/office/drawing/2014/main" id="{43D84C6A-D4CE-8D4A-EA1C-5BB8458907FA}"/>
              </a:ext>
            </a:extLst>
          </p:cNvPr>
          <p:cNvPicPr>
            <a:picLocks noChangeAspect="1"/>
          </p:cNvPicPr>
          <p:nvPr/>
        </p:nvPicPr>
        <p:blipFill rotWithShape="1">
          <a:blip r:embed="rId2">
            <a:extLst>
              <a:ext uri="{28A0092B-C50C-407E-A947-70E740481C1C}">
                <a14:useLocalDpi xmlns:a14="http://schemas.microsoft.com/office/drawing/2010/main" val="0"/>
              </a:ext>
            </a:extLst>
          </a:blip>
          <a:srcRect t="14997" r="1" b="20248"/>
          <a:stretch/>
        </p:blipFill>
        <p:spPr>
          <a:xfrm>
            <a:off x="6832600" y="1371600"/>
            <a:ext cx="4622800"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98674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7F8932-D1B1-D4BD-70E4-73925C2754C3}"/>
              </a:ext>
            </a:extLst>
          </p:cNvPr>
          <p:cNvSpPr>
            <a:spLocks noGrp="1"/>
          </p:cNvSpPr>
          <p:nvPr>
            <p:ph type="body" sz="half" idx="1"/>
          </p:nvPr>
        </p:nvSpPr>
        <p:spPr>
          <a:xfrm>
            <a:off x="812800" y="2209800"/>
            <a:ext cx="5410200" cy="4114800"/>
          </a:xfrm>
        </p:spPr>
        <p:txBody>
          <a:bodyPr wrap="square" anchor="t">
            <a:normAutofit/>
          </a:bodyPr>
          <a:lstStyle/>
          <a:p>
            <a:pPr marL="0" indent="0" algn="ctr">
              <a:buNone/>
            </a:pPr>
            <a:r>
              <a:rPr lang="en-US" sz="4800" b="1" dirty="0">
                <a:effectLst>
                  <a:outerShdw blurRad="38100" dist="38100" dir="2700000" algn="tl">
                    <a:srgbClr val="000000">
                      <a:alpha val="43137"/>
                    </a:srgbClr>
                  </a:outerShdw>
                </a:effectLst>
              </a:rPr>
              <a:t>State Treasurer</a:t>
            </a:r>
          </a:p>
          <a:p>
            <a:pPr marL="0" indent="0" algn="ctr">
              <a:buNone/>
            </a:pPr>
            <a:r>
              <a:rPr lang="en-US" sz="4800" b="1" dirty="0">
                <a:effectLst>
                  <a:outerShdw blurRad="38100" dist="38100" dir="2700000" algn="tl">
                    <a:srgbClr val="000000">
                      <a:alpha val="43137"/>
                    </a:srgbClr>
                  </a:outerShdw>
                </a:effectLst>
              </a:rPr>
              <a:t>Vern A. </a:t>
            </a:r>
            <a:r>
              <a:rPr lang="en-US" sz="4800" b="1" dirty="0" err="1">
                <a:effectLst>
                  <a:outerShdw blurRad="38100" dist="38100" dir="2700000" algn="tl">
                    <a:srgbClr val="000000">
                      <a:alpha val="43137"/>
                    </a:srgbClr>
                  </a:outerShdw>
                </a:effectLst>
              </a:rPr>
              <a:t>Miron</a:t>
            </a:r>
            <a:endParaRPr lang="en-US" sz="4800" b="1" dirty="0">
              <a:effectLst>
                <a:outerShdw blurRad="38100" dist="38100" dir="2700000" algn="tl">
                  <a:srgbClr val="000000">
                    <a:alpha val="43137"/>
                  </a:srgbClr>
                </a:outerShdw>
              </a:effectLst>
            </a:endParaRPr>
          </a:p>
        </p:txBody>
      </p:sp>
      <p:pic>
        <p:nvPicPr>
          <p:cNvPr id="4" name="Picture 3" descr="A person wearing glasses&#10;&#10;Description automatically generated with medium confidence">
            <a:extLst>
              <a:ext uri="{FF2B5EF4-FFF2-40B4-BE49-F238E27FC236}">
                <a16:creationId xmlns:a16="http://schemas.microsoft.com/office/drawing/2014/main" id="{C09BE77F-0199-7C7B-C515-475316BE8963}"/>
              </a:ext>
            </a:extLst>
          </p:cNvPr>
          <p:cNvPicPr>
            <a:picLocks noChangeAspect="1"/>
          </p:cNvPicPr>
          <p:nvPr/>
        </p:nvPicPr>
        <p:blipFill rotWithShape="1">
          <a:blip r:embed="rId2">
            <a:extLst>
              <a:ext uri="{28A0092B-C50C-407E-A947-70E740481C1C}">
                <a14:useLocalDpi xmlns:a14="http://schemas.microsoft.com/office/drawing/2010/main" val="0"/>
              </a:ext>
            </a:extLst>
          </a:blip>
          <a:srcRect t="17746" r="-2" b="15494"/>
          <a:stretch/>
        </p:blipFill>
        <p:spPr>
          <a:xfrm>
            <a:off x="6756400" y="1143000"/>
            <a:ext cx="4622800" cy="4114800"/>
          </a:xfrm>
          <a:prstGeom prst="rect">
            <a:avLst/>
          </a:prstGeom>
          <a:noFill/>
        </p:spPr>
      </p:pic>
    </p:spTree>
    <p:extLst>
      <p:ext uri="{BB962C8B-B14F-4D97-AF65-F5344CB8AC3E}">
        <p14:creationId xmlns:p14="http://schemas.microsoft.com/office/powerpoint/2010/main" val="1421091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7818AD-8E8C-6A3D-183E-34BE9FBD4029}"/>
              </a:ext>
            </a:extLst>
          </p:cNvPr>
          <p:cNvPicPr>
            <a:picLocks noChangeAspect="1"/>
          </p:cNvPicPr>
          <p:nvPr/>
        </p:nvPicPr>
        <p:blipFill>
          <a:blip r:embed="rId2"/>
          <a:stretch>
            <a:fillRect/>
          </a:stretch>
        </p:blipFill>
        <p:spPr>
          <a:xfrm>
            <a:off x="750148" y="304800"/>
            <a:ext cx="6342355" cy="4800600"/>
          </a:xfrm>
          <a:prstGeom prst="rect">
            <a:avLst/>
          </a:prstGeom>
        </p:spPr>
      </p:pic>
      <p:pic>
        <p:nvPicPr>
          <p:cNvPr id="11" name="Picture 10">
            <a:extLst>
              <a:ext uri="{FF2B5EF4-FFF2-40B4-BE49-F238E27FC236}">
                <a16:creationId xmlns:a16="http://schemas.microsoft.com/office/drawing/2014/main" id="{C1C00F25-2E43-1196-EAC1-927C0C22AC02}"/>
              </a:ext>
            </a:extLst>
          </p:cNvPr>
          <p:cNvPicPr>
            <a:picLocks noChangeAspect="1"/>
          </p:cNvPicPr>
          <p:nvPr/>
        </p:nvPicPr>
        <p:blipFill>
          <a:blip r:embed="rId3"/>
          <a:stretch>
            <a:fillRect/>
          </a:stretch>
        </p:blipFill>
        <p:spPr>
          <a:xfrm>
            <a:off x="7092503" y="38100"/>
            <a:ext cx="4389236" cy="5257800"/>
          </a:xfrm>
          <a:prstGeom prst="rect">
            <a:avLst/>
          </a:prstGeom>
        </p:spPr>
      </p:pic>
    </p:spTree>
    <p:extLst>
      <p:ext uri="{BB962C8B-B14F-4D97-AF65-F5344CB8AC3E}">
        <p14:creationId xmlns:p14="http://schemas.microsoft.com/office/powerpoint/2010/main" val="1938907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7F8932-D1B1-D4BD-70E4-73925C2754C3}"/>
              </a:ext>
            </a:extLst>
          </p:cNvPr>
          <p:cNvSpPr>
            <a:spLocks noGrp="1"/>
          </p:cNvSpPr>
          <p:nvPr>
            <p:ph sz="half" idx="1"/>
          </p:nvPr>
        </p:nvSpPr>
        <p:spPr>
          <a:xfrm>
            <a:off x="711200" y="2362200"/>
            <a:ext cx="5740400" cy="4114800"/>
          </a:xfrm>
        </p:spPr>
        <p:txBody>
          <a:bodyPr wrap="square" anchor="t">
            <a:normAutofit/>
          </a:bodyPr>
          <a:lstStyle/>
          <a:p>
            <a:pPr marL="0" indent="0" algn="ctr">
              <a:buNone/>
            </a:pPr>
            <a:r>
              <a:rPr lang="en-US" sz="4000" b="1" dirty="0">
                <a:effectLst>
                  <a:outerShdw blurRad="38100" dist="38100" dir="2700000" algn="tl">
                    <a:srgbClr val="000000">
                      <a:alpha val="43137"/>
                    </a:srgbClr>
                  </a:outerShdw>
                </a:effectLst>
              </a:rPr>
              <a:t>State Secretary</a:t>
            </a:r>
          </a:p>
          <a:p>
            <a:pPr marL="0" indent="0" algn="ctr">
              <a:buNone/>
            </a:pPr>
            <a:r>
              <a:rPr lang="en-US" sz="4000" b="1" dirty="0">
                <a:effectLst>
                  <a:outerShdw blurRad="38100" dist="38100" dir="2700000" algn="tl">
                    <a:srgbClr val="000000">
                      <a:alpha val="43137"/>
                    </a:srgbClr>
                  </a:outerShdw>
                </a:effectLst>
              </a:rPr>
              <a:t>Charles E. </a:t>
            </a:r>
            <a:r>
              <a:rPr lang="en-US" sz="4000" b="1" dirty="0" err="1">
                <a:effectLst>
                  <a:outerShdw blurRad="38100" dist="38100" dir="2700000" algn="tl">
                    <a:srgbClr val="000000">
                      <a:alpha val="43137"/>
                    </a:srgbClr>
                  </a:outerShdw>
                </a:effectLst>
              </a:rPr>
              <a:t>McCuen</a:t>
            </a:r>
            <a:r>
              <a:rPr lang="en-US" sz="4000" b="1" dirty="0">
                <a:effectLst>
                  <a:outerShdw blurRad="38100" dist="38100" dir="2700000" algn="tl">
                    <a:srgbClr val="000000">
                      <a:alpha val="43137"/>
                    </a:srgbClr>
                  </a:outerShdw>
                </a:effectLst>
              </a:rPr>
              <a:t>, III</a:t>
            </a:r>
          </a:p>
        </p:txBody>
      </p:sp>
      <p:pic>
        <p:nvPicPr>
          <p:cNvPr id="4" name="Picture 3" descr="A person wearing glasses and a suit&#10;&#10;Description automatically generated with medium confidence">
            <a:extLst>
              <a:ext uri="{FF2B5EF4-FFF2-40B4-BE49-F238E27FC236}">
                <a16:creationId xmlns:a16="http://schemas.microsoft.com/office/drawing/2014/main" id="{A62D9597-77B4-05B8-35B5-7262DB35F2A4}"/>
              </a:ext>
            </a:extLst>
          </p:cNvPr>
          <p:cNvPicPr>
            <a:picLocks noChangeAspect="1"/>
          </p:cNvPicPr>
          <p:nvPr/>
        </p:nvPicPr>
        <p:blipFill rotWithShape="1">
          <a:blip r:embed="rId2">
            <a:extLst>
              <a:ext uri="{28A0092B-C50C-407E-A947-70E740481C1C}">
                <a14:useLocalDpi xmlns:a14="http://schemas.microsoft.com/office/drawing/2010/main" val="0"/>
              </a:ext>
            </a:extLst>
          </a:blip>
          <a:srcRect t="6467" b="25217"/>
          <a:stretch/>
        </p:blipFill>
        <p:spPr>
          <a:xfrm>
            <a:off x="6858000" y="1371600"/>
            <a:ext cx="4622800"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0019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7F8932-D1B1-D4BD-70E4-73925C2754C3}"/>
              </a:ext>
            </a:extLst>
          </p:cNvPr>
          <p:cNvSpPr>
            <a:spLocks noGrp="1"/>
          </p:cNvSpPr>
          <p:nvPr>
            <p:ph sz="half" idx="1"/>
          </p:nvPr>
        </p:nvSpPr>
        <p:spPr>
          <a:xfrm>
            <a:off x="711200" y="2133600"/>
            <a:ext cx="5842000" cy="4114800"/>
          </a:xfrm>
        </p:spPr>
        <p:txBody>
          <a:bodyPr wrap="square" anchor="t">
            <a:normAutofit/>
          </a:bodyPr>
          <a:lstStyle/>
          <a:p>
            <a:pPr marL="0" indent="0" algn="ctr">
              <a:buNone/>
            </a:pPr>
            <a:r>
              <a:rPr lang="en-US" sz="5400" b="1" dirty="0">
                <a:effectLst>
                  <a:outerShdw blurRad="38100" dist="38100" dir="2700000" algn="tl">
                    <a:srgbClr val="000000">
                      <a:alpha val="43137"/>
                    </a:srgbClr>
                  </a:outerShdw>
                </a:effectLst>
              </a:rPr>
              <a:t>State Deputy</a:t>
            </a:r>
          </a:p>
          <a:p>
            <a:pPr marL="0" indent="0" algn="ctr">
              <a:buNone/>
            </a:pPr>
            <a:r>
              <a:rPr lang="en-US" sz="5400" b="1" dirty="0">
                <a:effectLst>
                  <a:outerShdw blurRad="38100" dist="38100" dir="2700000" algn="tl">
                    <a:srgbClr val="000000">
                      <a:alpha val="43137"/>
                    </a:srgbClr>
                  </a:outerShdw>
                </a:effectLst>
              </a:rPr>
              <a:t>Barry M. Borsenik</a:t>
            </a:r>
          </a:p>
        </p:txBody>
      </p:sp>
      <p:pic>
        <p:nvPicPr>
          <p:cNvPr id="4" name="Picture 3" descr="A person in a suit and tie&#10;&#10;Description automatically generated with medium confidence">
            <a:extLst>
              <a:ext uri="{FF2B5EF4-FFF2-40B4-BE49-F238E27FC236}">
                <a16:creationId xmlns:a16="http://schemas.microsoft.com/office/drawing/2014/main" id="{411BF750-1CD9-F432-9FAE-129C57C2FF34}"/>
              </a:ext>
            </a:extLst>
          </p:cNvPr>
          <p:cNvPicPr>
            <a:picLocks noChangeAspect="1"/>
          </p:cNvPicPr>
          <p:nvPr/>
        </p:nvPicPr>
        <p:blipFill rotWithShape="1">
          <a:blip r:embed="rId2">
            <a:extLst>
              <a:ext uri="{28A0092B-C50C-407E-A947-70E740481C1C}">
                <a14:useLocalDpi xmlns:a14="http://schemas.microsoft.com/office/drawing/2010/main" val="0"/>
              </a:ext>
            </a:extLst>
          </a:blip>
          <a:srcRect t="6053" r="2" b="30305"/>
          <a:stretch/>
        </p:blipFill>
        <p:spPr>
          <a:xfrm>
            <a:off x="6858000" y="1371600"/>
            <a:ext cx="4622800"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544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1500"/>
                            </p:stCondLst>
                            <p:childTnLst>
                              <p:par>
                                <p:cTn id="12" presetID="31" presetClass="entr" presetSubtype="0" fill="hold" grpId="0" nodeType="after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coin&#10;&#10;Description automatically generated">
            <a:extLst>
              <a:ext uri="{FF2B5EF4-FFF2-40B4-BE49-F238E27FC236}">
                <a16:creationId xmlns:a16="http://schemas.microsoft.com/office/drawing/2014/main" id="{9D9722AC-8DAC-BA8B-35F3-818FEFFEC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49503"/>
            <a:ext cx="10603033" cy="5217897"/>
          </a:xfrm>
          <a:prstGeom prst="rect">
            <a:avLst/>
          </a:prstGeom>
        </p:spPr>
      </p:pic>
    </p:spTree>
    <p:extLst>
      <p:ext uri="{BB962C8B-B14F-4D97-AF65-F5344CB8AC3E}">
        <p14:creationId xmlns:p14="http://schemas.microsoft.com/office/powerpoint/2010/main" val="3961363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D86-D093-9520-4649-60366BEA6053}"/>
              </a:ext>
            </a:extLst>
          </p:cNvPr>
          <p:cNvSpPr>
            <a:spLocks noGrp="1"/>
          </p:cNvSpPr>
          <p:nvPr>
            <p:ph type="title"/>
          </p:nvPr>
        </p:nvSpPr>
        <p:spPr>
          <a:xfrm>
            <a:off x="1219200" y="381000"/>
            <a:ext cx="9448800" cy="2819400"/>
          </a:xfrm>
        </p:spPr>
        <p:txBody>
          <a:bodyPr/>
          <a:lstStyle/>
          <a:p>
            <a:r>
              <a:rPr lang="en-US" dirty="0"/>
              <a:t>Closing Prayer</a:t>
            </a:r>
            <a:br>
              <a:rPr lang="en-US" dirty="0"/>
            </a:br>
            <a:endParaRPr lang="en-US" dirty="0"/>
          </a:p>
        </p:txBody>
      </p:sp>
      <p:pic>
        <p:nvPicPr>
          <p:cNvPr id="5" name="Picture 4">
            <a:extLst>
              <a:ext uri="{FF2B5EF4-FFF2-40B4-BE49-F238E27FC236}">
                <a16:creationId xmlns:a16="http://schemas.microsoft.com/office/drawing/2014/main" id="{905B1D2A-93EA-C269-7D1F-5FD130E6471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43500" y="2971800"/>
            <a:ext cx="1600200" cy="2700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9932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6EEE-3B78-38EE-7306-953D0F1E3231}"/>
              </a:ext>
            </a:extLst>
          </p:cNvPr>
          <p:cNvSpPr>
            <a:spLocks noGrp="1"/>
          </p:cNvSpPr>
          <p:nvPr>
            <p:ph type="title"/>
          </p:nvPr>
        </p:nvSpPr>
        <p:spPr>
          <a:xfrm>
            <a:off x="1600200" y="304800"/>
            <a:ext cx="8991600" cy="4724400"/>
          </a:xfrm>
        </p:spPr>
        <p:txBody>
          <a:bodyPr/>
          <a:lstStyle/>
          <a:p>
            <a:r>
              <a:rPr lang="en-US" sz="6000" dirty="0"/>
              <a:t>Safe Travels Home</a:t>
            </a:r>
          </a:p>
        </p:txBody>
      </p:sp>
    </p:spTree>
    <p:extLst>
      <p:ext uri="{BB962C8B-B14F-4D97-AF65-F5344CB8AC3E}">
        <p14:creationId xmlns:p14="http://schemas.microsoft.com/office/powerpoint/2010/main" val="3010428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25FC7-5AEE-6511-8DCA-B11446749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FD4EE-C25D-59C3-50AB-A315CAF174E2}"/>
              </a:ext>
            </a:extLst>
          </p:cNvPr>
          <p:cNvSpPr txBox="1">
            <a:spLocks/>
          </p:cNvSpPr>
          <p:nvPr/>
        </p:nvSpPr>
        <p:spPr>
          <a:xfrm>
            <a:off x="761999" y="25400"/>
            <a:ext cx="10744199" cy="5080000"/>
          </a:xfrm>
          <a:prstGeom prst="rect">
            <a:avLst/>
          </a:prstGeom>
        </p:spPr>
        <p:txBody>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r>
              <a:rPr lang="en-US" i="1" u="sng" kern="0" dirty="0"/>
              <a:t>Diaper Donation Drive Update</a:t>
            </a:r>
          </a:p>
          <a:p>
            <a:endParaRPr lang="en-US" i="1" u="sng" kern="0" dirty="0"/>
          </a:p>
          <a:p>
            <a:pPr algn="just"/>
            <a:r>
              <a:rPr lang="en-US" sz="2400" kern="0" dirty="0"/>
              <a:t>At the Winter Leadership Meeting held earlier this month resulted in a successful Diaper, Wipe &amp; Gift Card drive for pregnancy centers across the state. In total over 11,000 diapers, 20,000 wipes and gift cards &amp; checks totaling $4,425 was donated at the Winter Leadership Meeting. A sincere thank you to all participating council, district deputies and all others who supported this drive for newborns across the state.</a:t>
            </a:r>
          </a:p>
        </p:txBody>
      </p:sp>
      <p:sp>
        <p:nvSpPr>
          <p:cNvPr id="3" name="Subtitle 2">
            <a:extLst>
              <a:ext uri="{FF2B5EF4-FFF2-40B4-BE49-F238E27FC236}">
                <a16:creationId xmlns:a16="http://schemas.microsoft.com/office/drawing/2014/main" id="{69422A27-4346-8E0F-7A8D-533D79385D7D}"/>
              </a:ext>
            </a:extLst>
          </p:cNvPr>
          <p:cNvSpPr txBox="1">
            <a:spLocks/>
          </p:cNvSpPr>
          <p:nvPr/>
        </p:nvSpPr>
        <p:spPr>
          <a:xfrm>
            <a:off x="685801" y="1397001"/>
            <a:ext cx="10820400" cy="4394200"/>
          </a:xfrm>
          <a:prstGeom prst="rect">
            <a:avLst/>
          </a:prstGeom>
        </p:spPr>
        <p:txBody>
          <a:bodyPr>
            <a:normAutofit/>
          </a:bodyPr>
          <a:lstStyle>
            <a:lvl1pPr marL="342900" indent="-3429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800">
                <a:solidFill>
                  <a:schemeClr val="tx1"/>
                </a:solidFill>
                <a:latin typeface="+mn-lt"/>
              </a:defRPr>
            </a:lvl2pPr>
            <a:lvl3pPr marL="11430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400">
                <a:solidFill>
                  <a:schemeClr val="tx1"/>
                </a:solidFill>
                <a:latin typeface="+mn-lt"/>
              </a:defRPr>
            </a:lvl3pPr>
            <a:lvl4pPr marL="16002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4pPr>
            <a:lvl5pPr marL="2057400" indent="-228600" algn="l" rtl="0" eaLnBrk="1" fontAlgn="base" hangingPunct="1">
              <a:spcBef>
                <a:spcPct val="20000"/>
              </a:spcBef>
              <a:spcAft>
                <a:spcPct val="0"/>
              </a:spcAft>
              <a:buFontTx/>
              <a:buBlip>
                <a:blip r:embed="rId2">
                  <a:extLst>
                    <a:ext uri="{837473B0-CC2E-450A-ABE3-18F120FF3D39}">
                      <a1611:picAttrSrcUrl xmlns:a1611="http://schemas.microsoft.com/office/drawing/2016/11/main" r:id="rId3"/>
                    </a:ext>
                  </a:extLst>
                </a:blip>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pPr>
            <a:endParaRPr lang="en-US" sz="8000" b="1" kern="0" dirty="0"/>
          </a:p>
        </p:txBody>
      </p:sp>
      <p:pic>
        <p:nvPicPr>
          <p:cNvPr id="5" name="Picture 4">
            <a:extLst>
              <a:ext uri="{FF2B5EF4-FFF2-40B4-BE49-F238E27FC236}">
                <a16:creationId xmlns:a16="http://schemas.microsoft.com/office/drawing/2014/main" id="{EE8030F4-AC13-EDC3-6C33-FDC39A3C2C1B}"/>
              </a:ext>
            </a:extLst>
          </p:cNvPr>
          <p:cNvPicPr>
            <a:picLocks noChangeAspect="1"/>
          </p:cNvPicPr>
          <p:nvPr/>
        </p:nvPicPr>
        <p:blipFill>
          <a:blip r:embed="rId4"/>
          <a:stretch>
            <a:fillRect/>
          </a:stretch>
        </p:blipFill>
        <p:spPr>
          <a:xfrm>
            <a:off x="2514600" y="3628261"/>
            <a:ext cx="7315200" cy="2558076"/>
          </a:xfrm>
          <a:prstGeom prst="rect">
            <a:avLst/>
          </a:prstGeom>
        </p:spPr>
      </p:pic>
    </p:spTree>
    <p:extLst>
      <p:ext uri="{BB962C8B-B14F-4D97-AF65-F5344CB8AC3E}">
        <p14:creationId xmlns:p14="http://schemas.microsoft.com/office/powerpoint/2010/main" val="137768843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rump Mediaeval"/>
        <a:ea typeface=""/>
        <a:cs typeface=""/>
      </a:majorFont>
      <a:minorFont>
        <a:latin typeface="Trump Mediaev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ofC Blank.pptx" id="{448A4003-2DB4-433B-AF9C-F754CB74CF43}" vid="{41EBF02C-D5F3-461B-8169-CD90AA4AA308}"/>
    </a:ext>
  </a:extLst>
</a:theme>
</file>

<file path=ppt/theme/theme2.xml><?xml version="1.0" encoding="utf-8"?>
<a:theme xmlns:a="http://schemas.openxmlformats.org/drawingml/2006/main" name="Office Theme">
  <a:themeElements>
    <a:clrScheme name="Custom 37">
      <a:dk1>
        <a:srgbClr val="3A373A"/>
      </a:dk1>
      <a:lt1>
        <a:srgbClr val="FFFFFF"/>
      </a:lt1>
      <a:dk2>
        <a:srgbClr val="3A383B"/>
      </a:dk2>
      <a:lt2>
        <a:srgbClr val="FFFFFF"/>
      </a:lt2>
      <a:accent1>
        <a:srgbClr val="112866"/>
      </a:accent1>
      <a:accent2>
        <a:srgbClr val="EF3B38"/>
      </a:accent2>
      <a:accent3>
        <a:srgbClr val="F7B718"/>
      </a:accent3>
      <a:accent4>
        <a:srgbClr val="0077D9"/>
      </a:accent4>
      <a:accent5>
        <a:srgbClr val="3A383B"/>
      </a:accent5>
      <a:accent6>
        <a:srgbClr val="979797"/>
      </a:accent6>
      <a:hlink>
        <a:srgbClr val="0077D9"/>
      </a:hlink>
      <a:folHlink>
        <a:srgbClr val="BBBBB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5254D711-B043-4DD5-953E-2DFB883FAD5E}" vid="{A51518E9-07B4-42B4-A438-77991E4CF05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KofC Blank Wide</Template>
  <TotalTime>12474</TotalTime>
  <Words>2691</Words>
  <Application>Microsoft Office PowerPoint</Application>
  <PresentationFormat>Widescreen</PresentationFormat>
  <Paragraphs>332</Paragraphs>
  <Slides>84</Slides>
  <Notes>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84</vt:i4>
      </vt:variant>
    </vt:vector>
  </HeadingPairs>
  <TitlesOfParts>
    <vt:vector size="99" baseType="lpstr">
      <vt:lpstr>.Lucida Grande UI Regular</vt:lpstr>
      <vt:lpstr>Aachen BT</vt:lpstr>
      <vt:lpstr>Aharoni</vt:lpstr>
      <vt:lpstr>Aptos</vt:lpstr>
      <vt:lpstr>Arial</vt:lpstr>
      <vt:lpstr>Arial Black</vt:lpstr>
      <vt:lpstr>Bookman Old Style</vt:lpstr>
      <vt:lpstr>Calibri</vt:lpstr>
      <vt:lpstr>Lucida Sans</vt:lpstr>
      <vt:lpstr>System Font Regular</vt:lpstr>
      <vt:lpstr>Tahoma</vt:lpstr>
      <vt:lpstr>Times</vt:lpstr>
      <vt:lpstr>Trump Mediaeval</vt:lpstr>
      <vt:lpstr>Blank Presentation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Programs – State-Sponsored Events</vt:lpstr>
      <vt:lpstr>State Spelling Bee</vt:lpstr>
      <vt:lpstr>State Free Throw Championship</vt:lpstr>
      <vt:lpstr>PowerPoint Presentation</vt:lpstr>
      <vt:lpstr>PowerPoint Presentation</vt:lpstr>
      <vt:lpstr>PowerPoint Presentation</vt:lpstr>
      <vt:lpstr>Call to Order   Joel Kendzorski State Warden  </vt:lpstr>
      <vt:lpstr>Pledge of Allegiance</vt:lpstr>
      <vt:lpstr>PowerPoint Presentation</vt:lpstr>
      <vt:lpstr>State Deputy Comments Barry Borsenik</vt:lpstr>
      <vt:lpstr>Welcome Archbishop of Detroit Most Rev. Allen H. Vigneron, D.D.</vt:lpstr>
      <vt:lpstr>Welcome Bishop of Lansing Most Rev. Earl Boyea, D.D.</vt:lpstr>
      <vt:lpstr>Welcome Bishop of Kalamazoo Most Rev. Edward M Lohse, JCD</vt:lpstr>
      <vt:lpstr>Welcome Bishop of Saginaw Most Rev. Robert D. Gruss, D.D.</vt:lpstr>
      <vt:lpstr>Welcome Bishop of Gaylord Most Rev. Jeffrey J Walsh, D.D.</vt:lpstr>
      <vt:lpstr>Welcome Bishop Grand Rapids Most Rev. David J. Walkowiak, D.D.</vt:lpstr>
      <vt:lpstr>Welcome Bishop of Marquette Most Rev. John F. Doerfler, D.D.</vt:lpstr>
      <vt:lpstr>Supreme Insurance Presentation</vt:lpstr>
      <vt:lpstr>PowerPoint Presentation</vt:lpstr>
      <vt:lpstr>PowerPoint Presentation</vt:lpstr>
      <vt:lpstr>PowerPoint Presentation</vt:lpstr>
      <vt:lpstr>Pope Francis – Holy Year of Hope</vt:lpstr>
      <vt:lpstr>Pope Francis – Holy Year of Hope</vt:lpstr>
      <vt:lpstr>Why We Recruit</vt:lpstr>
      <vt:lpstr>PowerPoint Presentation</vt:lpstr>
      <vt:lpstr>Fishers of Men</vt:lpstr>
      <vt:lpstr>Where to Find Fishers of Men Publication</vt:lpstr>
      <vt:lpstr>Where to Find Fishers of Men Publication</vt:lpstr>
      <vt:lpstr>Let’s be Fishers of Men</vt:lpstr>
      <vt:lpstr>Let’s be Fishers of Men</vt:lpstr>
      <vt:lpstr>How are We Doing</vt:lpstr>
      <vt:lpstr>How do we get there?</vt:lpstr>
      <vt:lpstr>PowerPoint Presentation</vt:lpstr>
      <vt:lpstr>PowerPoint Presentation</vt:lpstr>
      <vt:lpstr>PowerPoint Presentation</vt:lpstr>
      <vt:lpstr>How</vt:lpstr>
      <vt:lpstr>Zero Growth Councils</vt:lpstr>
      <vt:lpstr>PowerPoint Presentation</vt:lpstr>
      <vt:lpstr>PowerPoint Presentation</vt:lpstr>
      <vt:lpstr>How many men joined the first time Ask them?</vt:lpstr>
      <vt:lpstr>PowerPoint Presentation</vt:lpstr>
      <vt:lpstr>PowerPoint Presentation</vt:lpstr>
      <vt:lpstr>Why We Do Programs</vt:lpstr>
      <vt:lpstr>What Goes With Programs?</vt:lpstr>
      <vt:lpstr>Let's take a look at the 10784 Submissions</vt:lpstr>
      <vt:lpstr>PowerPoint Presentation</vt:lpstr>
      <vt:lpstr>PowerPoint Presentation</vt:lpstr>
      <vt:lpstr>PowerPoint Presentation</vt:lpstr>
      <vt:lpstr>Knight of the Month / Year</vt:lpstr>
      <vt:lpstr>State Council Service Program </vt:lpstr>
      <vt:lpstr>Family of the Year </vt:lpstr>
      <vt:lpstr>Expectations</vt:lpstr>
      <vt:lpstr>PowerPoint Presentation</vt:lpstr>
      <vt:lpstr>PowerPoint Presentation</vt:lpstr>
      <vt:lpstr> Cor Paul Kelsey/John Hundiak</vt:lpstr>
      <vt:lpstr>The Power of Prayer</vt:lpstr>
      <vt:lpstr>The Purpose of Prayer in Cor</vt:lpstr>
      <vt:lpstr>Prayer for Cor is NOT …</vt:lpstr>
      <vt:lpstr>Prayer for Cor is …</vt:lpstr>
      <vt:lpstr>Incorporating Prayer</vt:lpstr>
      <vt:lpstr>Power of prayer</vt:lpstr>
      <vt:lpstr>Power of prayer</vt:lpstr>
      <vt:lpstr>Power of prayer</vt:lpstr>
      <vt:lpstr>Power of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Prayer </vt:lpstr>
      <vt:lpstr>Safe Travels Home</vt:lpstr>
    </vt:vector>
  </TitlesOfParts>
  <Company>Knights of Columbus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Membership (A Program for Requiting and Engaging New Members)</dc:title>
  <dc:creator>Doug Kokot</dc:creator>
  <cp:lastModifiedBy>Tom Marcetti</cp:lastModifiedBy>
  <cp:revision>45</cp:revision>
  <cp:lastPrinted>2016-06-08T13:53:49Z</cp:lastPrinted>
  <dcterms:created xsi:type="dcterms:W3CDTF">2020-10-21T00:25:34Z</dcterms:created>
  <dcterms:modified xsi:type="dcterms:W3CDTF">2025-02-06T18:53:20Z</dcterms:modified>
</cp:coreProperties>
</file>