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6" r:id="rId2"/>
    <p:sldId id="449" r:id="rId3"/>
    <p:sldId id="460" r:id="rId4"/>
    <p:sldId id="427" r:id="rId5"/>
    <p:sldId id="307" r:id="rId6"/>
    <p:sldId id="468" r:id="rId7"/>
    <p:sldId id="450" r:id="rId8"/>
    <p:sldId id="461" r:id="rId9"/>
    <p:sldId id="469" r:id="rId10"/>
    <p:sldId id="470" r:id="rId11"/>
    <p:sldId id="471" r:id="rId12"/>
    <p:sldId id="473" r:id="rId13"/>
    <p:sldId id="472" r:id="rId14"/>
    <p:sldId id="462" r:id="rId15"/>
    <p:sldId id="466" r:id="rId16"/>
    <p:sldId id="463" r:id="rId17"/>
    <p:sldId id="312" r:id="rId18"/>
    <p:sldId id="310" r:id="rId19"/>
    <p:sldId id="451" r:id="rId20"/>
    <p:sldId id="309" r:id="rId21"/>
    <p:sldId id="452" r:id="rId22"/>
    <p:sldId id="465" r:id="rId23"/>
    <p:sldId id="464" r:id="rId24"/>
    <p:sldId id="453" r:id="rId25"/>
    <p:sldId id="454" r:id="rId26"/>
    <p:sldId id="339" r:id="rId27"/>
    <p:sldId id="455" r:id="rId28"/>
    <p:sldId id="302" r:id="rId29"/>
    <p:sldId id="303" r:id="rId30"/>
    <p:sldId id="430" r:id="rId31"/>
    <p:sldId id="467" r:id="rId3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6305" autoAdjust="0"/>
  </p:normalViewPr>
  <p:slideViewPr>
    <p:cSldViewPr>
      <p:cViewPr varScale="1">
        <p:scale>
          <a:sx n="68" d="100"/>
          <a:sy n="68" d="100"/>
        </p:scale>
        <p:origin x="93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3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u="none" baseline="0">
                <a:solidFill>
                  <a:schemeClr val="accent2"/>
                </a:solidFill>
                <a:uFillTx/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990" y="182743"/>
            <a:ext cx="8786180" cy="40309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 baseline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5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en.wikipedia.org/wiki/Knights_of_Columbu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un/en/for-members/resources/ceremonials.html?1tab=1tab0" TargetMode="External"/><Relationship Id="rId2" Type="http://schemas.openxmlformats.org/officeDocument/2006/relationships/hyperlink" Target="https://script.google.com/a/mikofc.org/macros/s/AKfycbzcx98cRrAZKTUsZVq31oMSKW5r6wAP7lJ04ezJcc2f0xc716TOGOHBMbTipKzjLDQ/exec?v=fo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ikofc.org/resources/delta-driv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ikofc.org/storage/resource-items/imported/Ask%20Yourself%20First%20Flyer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en/forms/council/11077-fraternal-benefit-seminar-form.pdf" TargetMode="External"/><Relationship Id="rId2" Type="http://schemas.openxmlformats.org/officeDocument/2006/relationships/hyperlink" Target="https://www.kofc.org/en/news-room/knightline/special-edition/week-of-september-14/fraternal-benefits-semina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s://en.wikipedia.org/wiki/Knights_of_Columbu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https://www.kofc.org/en/members/membership/member-retention/shining-armor-award.html" TargetMode="Externa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kofc.org/en/members/membership/member-retenti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kofc.org/storage/resource-items/Training/How%20to%20Execute%20the%20Retention%20Process2.pdf" TargetMode="Externa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un/en/members/membership/member-retention/fraternal-first-and-foremost.html" TargetMode="External"/><Relationship Id="rId13" Type="http://schemas.openxmlformats.org/officeDocument/2006/relationships/slide" Target="slide1.xml"/><Relationship Id="rId3" Type="http://schemas.openxmlformats.org/officeDocument/2006/relationships/hyperlink" Target="https://www.kofc.org/un/en/members/membership/member-retention/go-for-the-fourth.html" TargetMode="External"/><Relationship Id="rId7" Type="http://schemas.openxmlformats.org/officeDocument/2006/relationships/hyperlink" Target="https://www.kofc.org/un/en/members/membership/member-retention/every-council-active.html" TargetMode="External"/><Relationship Id="rId12" Type="http://schemas.openxmlformats.org/officeDocument/2006/relationships/hyperlink" Target="https://www.kofc.org/un/en/members/membership/member-retention/well-run-meetings.html" TargetMode="External"/><Relationship Id="rId2" Type="http://schemas.openxmlformats.org/officeDocument/2006/relationships/hyperlink" Target="https://www.kofc.org/un/en/members/membership/member-retention/keep-him-involv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un/en/members/membership/member-retention/keeping-members-interested.html" TargetMode="External"/><Relationship Id="rId11" Type="http://schemas.openxmlformats.org/officeDocument/2006/relationships/hyperlink" Target="https://www.kofc.org/un/en/members/membership/member-retention/honor-active-members.html" TargetMode="External"/><Relationship Id="rId5" Type="http://schemas.openxmlformats.org/officeDocument/2006/relationships/hyperlink" Target="https://www.kofc.org/un/en/members/membership/member-retention/take-an-inventory.html" TargetMode="External"/><Relationship Id="rId15" Type="http://schemas.microsoft.com/office/2007/relationships/hdphoto" Target="../media/hdphoto2.wdp"/><Relationship Id="rId10" Type="http://schemas.openxmlformats.org/officeDocument/2006/relationships/hyperlink" Target="https://www.kofc.org/un/en/members/membership/member-retention/avoid-summertime-slump.html" TargetMode="External"/><Relationship Id="rId4" Type="http://schemas.openxmlformats.org/officeDocument/2006/relationships/hyperlink" Target="https://www.kofc.org/un/en/members/membership/member-retention/the-lecturer.html" TargetMode="External"/><Relationship Id="rId9" Type="http://schemas.openxmlformats.org/officeDocument/2006/relationships/hyperlink" Target="https://www.kofc.org/un/en/members/membership/member-retention/shining-armor-award.html" TargetMode="External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kofc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9372600" cy="4343400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Overview </a:t>
            </a:r>
            <a:r>
              <a:rPr lang="en-US" sz="2400" dirty="0"/>
              <a:t>– Membership in the Knights of Columbus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Planning </a:t>
            </a:r>
            <a:r>
              <a:rPr lang="en-US" sz="2400" dirty="0"/>
              <a:t>– Essential for council growth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Advertising </a:t>
            </a:r>
            <a:r>
              <a:rPr lang="en-US" sz="2400" dirty="0"/>
              <a:t>– Attracting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Recruiting </a:t>
            </a:r>
            <a:r>
              <a:rPr lang="en-US" sz="2400" dirty="0"/>
              <a:t>– Inviting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Admissions </a:t>
            </a:r>
            <a:r>
              <a:rPr lang="en-US" sz="2400" dirty="0"/>
              <a:t>– Initiating new members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Retention </a:t>
            </a:r>
            <a:r>
              <a:rPr lang="en-US" sz="2400" dirty="0"/>
              <a:t>– Keeping members active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Best Practices Checklist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/>
              <a:t>Membership Director Training 2023-2024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80CF8-52E3-49C6-A5D1-2106C15E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113079"/>
            <a:ext cx="2400624" cy="51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5F0-DBA2-E832-36CD-547E7CA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– Step 1 = Go to the State Website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1F6B-4888-9293-5FC6-D76BB19D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81817"/>
            <a:ext cx="7924800" cy="400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964BE-7980-0264-0994-3935BB39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284682"/>
            <a:ext cx="7924800" cy="12067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845AC88-94C3-E64E-D2BE-AE09C94D8302}"/>
              </a:ext>
            </a:extLst>
          </p:cNvPr>
          <p:cNvSpPr/>
          <p:nvPr/>
        </p:nvSpPr>
        <p:spPr bwMode="auto">
          <a:xfrm>
            <a:off x="7848599" y="6096000"/>
            <a:ext cx="1219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8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5F0-DBA2-E832-36CD-547E7CA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– Step 2 = Click on Membership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51F6B-4888-9293-5FC6-D76BB19D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81817"/>
            <a:ext cx="7924800" cy="400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4964BE-7980-0264-0994-3935BB39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284682"/>
            <a:ext cx="7924800" cy="12067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845AC88-94C3-E64E-D2BE-AE09C94D8302}"/>
              </a:ext>
            </a:extLst>
          </p:cNvPr>
          <p:cNvSpPr/>
          <p:nvPr/>
        </p:nvSpPr>
        <p:spPr bwMode="auto">
          <a:xfrm>
            <a:off x="7848599" y="6096000"/>
            <a:ext cx="1219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9356B87E-776E-93F9-2DC8-6BC0DFEFBBC4}"/>
              </a:ext>
            </a:extLst>
          </p:cNvPr>
          <p:cNvCxnSpPr>
            <a:endCxn id="8" idx="6"/>
          </p:cNvCxnSpPr>
          <p:nvPr/>
        </p:nvCxnSpPr>
        <p:spPr bwMode="auto">
          <a:xfrm rot="5400000">
            <a:off x="7296150" y="2762250"/>
            <a:ext cx="5219700" cy="167640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917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5F0-DBA2-E832-36CD-547E7CAC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1176000" cy="1143000"/>
          </a:xfrm>
        </p:spPr>
        <p:txBody>
          <a:bodyPr/>
          <a:lstStyle/>
          <a:p>
            <a:r>
              <a:rPr lang="en-US" dirty="0"/>
              <a:t>Step 3 = Click on CAT - Enter a new Recruiting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8796F-72D6-D58E-A2E0-7D9E34F2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5" y="2076200"/>
            <a:ext cx="5306165" cy="17909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845AC88-94C3-E64E-D2BE-AE09C94D8302}"/>
              </a:ext>
            </a:extLst>
          </p:cNvPr>
          <p:cNvSpPr/>
          <p:nvPr/>
        </p:nvSpPr>
        <p:spPr bwMode="auto">
          <a:xfrm>
            <a:off x="629528" y="3048000"/>
            <a:ext cx="3332871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5F0-DBA2-E832-36CD-547E7CAC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81000"/>
            <a:ext cx="7899400" cy="1143000"/>
          </a:xfrm>
        </p:spPr>
        <p:txBody>
          <a:bodyPr/>
          <a:lstStyle/>
          <a:p>
            <a:r>
              <a:rPr lang="en-US" dirty="0"/>
              <a:t>Step 4 = Fill in the blanks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348ED-2881-06B5-E511-B1311953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85272"/>
            <a:ext cx="3962400" cy="5549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EB8BFA-8616-F2E0-9184-4B177229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734405"/>
            <a:ext cx="3428999" cy="8348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845AC88-94C3-E64E-D2BE-AE09C94D8302}"/>
              </a:ext>
            </a:extLst>
          </p:cNvPr>
          <p:cNvSpPr/>
          <p:nvPr/>
        </p:nvSpPr>
        <p:spPr bwMode="auto">
          <a:xfrm>
            <a:off x="147711" y="6340692"/>
            <a:ext cx="1219200" cy="228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16CE6F-36FC-65C0-4753-E31EB67D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508" y="1524000"/>
            <a:ext cx="7438292" cy="4114800"/>
          </a:xfrm>
        </p:spPr>
        <p:txBody>
          <a:bodyPr/>
          <a:lstStyle/>
          <a:p>
            <a:r>
              <a:rPr lang="en-US" dirty="0"/>
              <a:t>Fill in the blanks</a:t>
            </a:r>
          </a:p>
          <a:p>
            <a:pPr lvl="1"/>
            <a:r>
              <a:rPr lang="en-US" dirty="0"/>
              <a:t>Council #, District #</a:t>
            </a:r>
          </a:p>
          <a:p>
            <a:pPr lvl="1"/>
            <a:r>
              <a:rPr lang="en-US" dirty="0"/>
              <a:t>Activity Name, Activity FIA Category</a:t>
            </a:r>
          </a:p>
          <a:p>
            <a:pPr lvl="1"/>
            <a:r>
              <a:rPr lang="en-US" dirty="0"/>
              <a:t>Activity Location, Description, Date &amp; Time</a:t>
            </a:r>
          </a:p>
          <a:p>
            <a:pPr lvl="1"/>
            <a:r>
              <a:rPr lang="en-US" dirty="0"/>
              <a:t>Activity Lead</a:t>
            </a:r>
          </a:p>
          <a:p>
            <a:r>
              <a:rPr lang="en-US" dirty="0"/>
              <a:t>Hit submit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FB7FF6C-3CB4-2EAC-27F0-E3CD3D643224}"/>
              </a:ext>
            </a:extLst>
          </p:cNvPr>
          <p:cNvCxnSpPr/>
          <p:nvPr/>
        </p:nvCxnSpPr>
        <p:spPr bwMode="auto">
          <a:xfrm rot="10800000" flipV="1">
            <a:off x="1358704" y="4501927"/>
            <a:ext cx="3662289" cy="1921092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6886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2.3 Establish a list of Exemplifications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371600" y="1057904"/>
            <a:ext cx="10287000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(or District) Exemplifications: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update the Exemplification Sheet with your exemplifications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https://script.google.com/a/mikofc.org/macros/s/AKfycbzcx98cRrAZKTUsZVq31oMSKW5r6wAP7lJ04ezJcc2f0xc716TOGOHBMbTipKzjLDQ/exec?v=form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your team has the necessary supplies (Pins, rosaries, baldrics,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them “in church” after a mass on Saturday or Sunday – Invite the Parish to observe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(or Host) a Traveling Team Exemplification: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Michigan will be holding special “Major” exemplifications throughout the state.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specially trained team will do the degree (memorized and very professional)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Exemplification should be done after a Mass followed by a meal for all.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Exemplification Sheets application to see scheduled events or schedule your own.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Exemplifications: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should be a last resort</a:t>
            </a:r>
            <a:endParaRPr lang="en-US" sz="2000" i="1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Exemplifications are so much more meaningful and memorable if they’re done in person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online exemplifications are still available for those unable to a attend live event.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is the link if/when needed:  </a:t>
            </a:r>
            <a:r>
              <a:rPr lang="en-US" sz="2000" b="0" i="0" u="sng" dirty="0">
                <a:solidFill>
                  <a:srgbClr val="02376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Instructions for Online Exemplification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Planning Clipart. Size: 100 x 105. Source: clipartstation.com">
            <a:extLst>
              <a:ext uri="{FF2B5EF4-FFF2-40B4-BE49-F238E27FC236}">
                <a16:creationId xmlns:a16="http://schemas.microsoft.com/office/drawing/2014/main" id="{A38E72BE-E818-4C84-8C6C-496B1651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3" y="1657208"/>
            <a:ext cx="952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68F7BAD-EB53-4FB6-AA9A-974C9117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8" y="2971800"/>
            <a:ext cx="1555045" cy="12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84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4800"/>
            <a:ext cx="92202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3. Advertise &amp;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C2E8-46FB-4D6E-BD27-8EF46E68B3DD}"/>
              </a:ext>
            </a:extLst>
          </p:cNvPr>
          <p:cNvSpPr txBox="1">
            <a:spLocks/>
          </p:cNvSpPr>
          <p:nvPr/>
        </p:nvSpPr>
        <p:spPr>
          <a:xfrm>
            <a:off x="1487904" y="1143000"/>
            <a:ext cx="9408695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b="1" kern="0" dirty="0"/>
              <a:t>Social Media </a:t>
            </a:r>
            <a:r>
              <a:rPr lang="en-US" sz="2400" kern="0" dirty="0"/>
              <a:t>(Council Website, Parish Website, Facebook, </a:t>
            </a:r>
            <a:r>
              <a:rPr lang="en-US" sz="2400" kern="0" dirty="0" err="1"/>
              <a:t>etc</a:t>
            </a:r>
            <a:r>
              <a:rPr lang="en-US" sz="2400" kern="0" dirty="0"/>
              <a:t>…)</a:t>
            </a:r>
          </a:p>
          <a:p>
            <a:pPr>
              <a:spcBef>
                <a:spcPts val="300"/>
              </a:spcBef>
            </a:pPr>
            <a:r>
              <a:rPr lang="en-US" b="1" kern="0" dirty="0"/>
              <a:t>Recruiting Handouts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Delta Church Drive Kits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Faith In Action books (#10831)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Council Specific (Prayer Cards &amp; Tri-folds)</a:t>
            </a:r>
          </a:p>
          <a:p>
            <a:pPr>
              <a:spcBef>
                <a:spcPts val="300"/>
              </a:spcBef>
            </a:pPr>
            <a:r>
              <a:rPr lang="en-US" b="1" kern="0" dirty="0"/>
              <a:t>Other Council Advertising</a:t>
            </a:r>
            <a:endParaRPr lang="en-US" sz="2400" kern="0" dirty="0"/>
          </a:p>
          <a:p>
            <a:pPr lvl="1">
              <a:spcBef>
                <a:spcPts val="300"/>
              </a:spcBef>
            </a:pPr>
            <a:r>
              <a:rPr lang="en-US" sz="2400" kern="0" dirty="0"/>
              <a:t>Church Bulletins (in each Parish your council supports)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Shirts/Hats – Wear at most council activities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Building the Domestic Church Kiosk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Council Banner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KC the Teddy Bear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list goes on and on</a:t>
            </a:r>
          </a:p>
        </p:txBody>
      </p:sp>
    </p:spTree>
    <p:extLst>
      <p:ext uri="{BB962C8B-B14F-4D97-AF65-F5344CB8AC3E}">
        <p14:creationId xmlns:p14="http://schemas.microsoft.com/office/powerpoint/2010/main" val="13194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4. Recruiting – Top 7 Recruiting Strategies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4724400" y="1202788"/>
            <a:ext cx="6705600" cy="421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(Delta) Drives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Nearby Parishes and Schools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Program Activities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RCIA/OCIA Candidates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and Family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Fraternal benefit Events</a:t>
            </a:r>
          </a:p>
          <a:p>
            <a:pPr marL="742950" indent="-742950" algn="just">
              <a:lnSpc>
                <a:spcPct val="107000"/>
              </a:lnSpc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ACFD9-B239-44D6-8711-FDA9BF7C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5" y="1202788"/>
            <a:ext cx="4269055" cy="3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8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1963400" cy="1143000"/>
          </a:xfrm>
        </p:spPr>
        <p:txBody>
          <a:bodyPr/>
          <a:lstStyle/>
          <a:p>
            <a:r>
              <a:rPr lang="en-US" dirty="0"/>
              <a:t>4.1 Delta Church Drives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Delta Drive</a:t>
            </a:r>
            <a:endParaRPr lang="en-US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A63DAC-E5CE-488B-9BE2-98508DC78C4D}"/>
              </a:ext>
            </a:extLst>
          </p:cNvPr>
          <p:cNvSpPr txBox="1"/>
          <p:nvPr/>
        </p:nvSpPr>
        <p:spPr>
          <a:xfrm>
            <a:off x="1066800" y="1143000"/>
            <a:ext cx="9829800" cy="488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Bring your recruiting team and have Knights families visible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-up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Member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Get candidates to become online members right there, on the spot.  Then, get them to a council event and a meeting.  Once they’re comfortable, ask them to join your council.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Member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Invite them to a council event and an exemplification to join your council.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Others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Some men may not join right away.  Keep their information on file.  Invite them to events.  Many people join after being asked 10-20 times.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7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you District Deputy or Diocesan Membership Director for help if you need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944998-C88C-4E04-AF7E-C5BDD7B594F0}"/>
              </a:ext>
            </a:extLst>
          </p:cNvPr>
          <p:cNvSpPr/>
          <p:nvPr/>
        </p:nvSpPr>
        <p:spPr>
          <a:xfrm>
            <a:off x="2819400" y="16192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Plan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09509-98D1-4708-BDE8-A6736D8CC918}"/>
              </a:ext>
            </a:extLst>
          </p:cNvPr>
          <p:cNvSpPr/>
          <p:nvPr/>
        </p:nvSpPr>
        <p:spPr>
          <a:xfrm>
            <a:off x="4416425" y="16224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Prepare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3F162-397C-4A8E-9C1E-BDA9A35924F3}"/>
              </a:ext>
            </a:extLst>
          </p:cNvPr>
          <p:cNvSpPr/>
          <p:nvPr/>
        </p:nvSpPr>
        <p:spPr>
          <a:xfrm>
            <a:off x="6013450" y="160020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Practice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2E144D-3A76-4C4E-94AC-468770232E0B}"/>
              </a:ext>
            </a:extLst>
          </p:cNvPr>
          <p:cNvSpPr/>
          <p:nvPr/>
        </p:nvSpPr>
        <p:spPr>
          <a:xfrm>
            <a:off x="7610475" y="16065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Implement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C7949-65FB-49E1-96A9-68ABBB50D6D6}"/>
              </a:ext>
            </a:extLst>
          </p:cNvPr>
          <p:cNvSpPr/>
          <p:nvPr/>
        </p:nvSpPr>
        <p:spPr>
          <a:xfrm>
            <a:off x="9207500" y="1606550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Welcome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21B7F5-F1E1-4682-9FA0-CB4BAB701432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905875" y="2101850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248DBA-EF0F-4DF3-B4E6-955A53228EB1}"/>
              </a:ext>
            </a:extLst>
          </p:cNvPr>
          <p:cNvCxnSpPr>
            <a:cxnSpLocks/>
          </p:cNvCxnSpPr>
          <p:nvPr/>
        </p:nvCxnSpPr>
        <p:spPr>
          <a:xfrm>
            <a:off x="7308850" y="2101850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31828B-8A91-4EC6-B1D1-01E9F5365E31}"/>
              </a:ext>
            </a:extLst>
          </p:cNvPr>
          <p:cNvCxnSpPr>
            <a:cxnSpLocks/>
          </p:cNvCxnSpPr>
          <p:nvPr/>
        </p:nvCxnSpPr>
        <p:spPr>
          <a:xfrm>
            <a:off x="5711825" y="2098675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F1EBAF-5852-4C80-BA8D-FD2CB73E3BAC}"/>
              </a:ext>
            </a:extLst>
          </p:cNvPr>
          <p:cNvCxnSpPr>
            <a:cxnSpLocks/>
          </p:cNvCxnSpPr>
          <p:nvPr/>
        </p:nvCxnSpPr>
        <p:spPr>
          <a:xfrm>
            <a:off x="4114800" y="2098675"/>
            <a:ext cx="3016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5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8534400" cy="1143000"/>
          </a:xfrm>
        </p:spPr>
        <p:txBody>
          <a:bodyPr/>
          <a:lstStyle/>
          <a:p>
            <a:r>
              <a:rPr lang="en-US" dirty="0"/>
              <a:t>4.2 Nearby Parishes and Schools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8C3132F-D033-41DD-BCF1-92667493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057400"/>
            <a:ext cx="1590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4C2A68CA-F0FD-4F83-B630-9D6ECAF7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876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3A5495-184C-4B1B-ACE9-AF0B976DFA4A}"/>
              </a:ext>
            </a:extLst>
          </p:cNvPr>
          <p:cNvSpPr txBox="1"/>
          <p:nvPr/>
        </p:nvSpPr>
        <p:spPr>
          <a:xfrm>
            <a:off x="1828800" y="1399674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a Delta Drive at a Church or Parish near you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02F9E-B648-4C1D-B867-4D3C1738A337}"/>
              </a:ext>
            </a:extLst>
          </p:cNvPr>
          <p:cNvSpPr txBox="1"/>
          <p:nvPr/>
        </p:nvSpPr>
        <p:spPr>
          <a:xfrm>
            <a:off x="1066800" y="4495800"/>
            <a:ext cx="4208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Hold a DCD at all round tabled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out new Parishes to round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F5D58-87D7-4FE0-BF17-295DF7C14F13}"/>
              </a:ext>
            </a:extLst>
          </p:cNvPr>
          <p:cNvSpPr txBox="1"/>
          <p:nvPr/>
        </p:nvSpPr>
        <p:spPr>
          <a:xfrm>
            <a:off x="5715000" y="4495799"/>
            <a:ext cx="588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Colleges – Always looking for volunteer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Schools – Get seniors before they head off to college</a:t>
            </a:r>
          </a:p>
        </p:txBody>
      </p:sp>
    </p:spTree>
    <p:extLst>
      <p:ext uri="{BB962C8B-B14F-4D97-AF65-F5344CB8AC3E}">
        <p14:creationId xmlns:p14="http://schemas.microsoft.com/office/powerpoint/2010/main" val="220883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220200" cy="838200"/>
          </a:xfrm>
        </p:spPr>
        <p:txBody>
          <a:bodyPr/>
          <a:lstStyle/>
          <a:p>
            <a:r>
              <a:rPr lang="en-US" dirty="0"/>
              <a:t>4.3 Council Program Activities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FC25DA-DFBD-48C0-B33B-E9179808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820400" cy="3200400"/>
          </a:xfrm>
        </p:spPr>
        <p:txBody>
          <a:bodyPr/>
          <a:lstStyle/>
          <a:p>
            <a:r>
              <a:rPr lang="en-US" b="1" dirty="0"/>
              <a:t>Councils plan and run Faith in Action programs all the time.</a:t>
            </a:r>
          </a:p>
          <a:p>
            <a:r>
              <a:rPr lang="en-US" b="1" dirty="0"/>
              <a:t>Let the Program Directors plan the event</a:t>
            </a:r>
          </a:p>
          <a:p>
            <a:r>
              <a:rPr lang="en-US" b="1" dirty="0"/>
              <a:t>Your team should plan to recruit at the event.</a:t>
            </a:r>
          </a:p>
          <a:p>
            <a:pPr lvl="1"/>
            <a:r>
              <a:rPr lang="en-US" b="1" dirty="0"/>
              <a:t>Have sign-up sheets include spots for recruiters</a:t>
            </a:r>
          </a:p>
          <a:p>
            <a:pPr lvl="1"/>
            <a:r>
              <a:rPr lang="en-US" b="1" dirty="0"/>
              <a:t>Make sure you have supplies on hand</a:t>
            </a:r>
          </a:p>
          <a:p>
            <a:pPr lvl="1"/>
            <a:r>
              <a:rPr lang="en-US" b="1" dirty="0"/>
              <a:t>Work the crowd and, when appropriate, invite them to join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421AD-D5B5-422F-8824-6C4990C14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476973"/>
            <a:ext cx="9774088" cy="17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B9CB7-2001-4785-B428-076266F5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2" y="1295400"/>
            <a:ext cx="6632650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Roles &amp; Responsibilities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Why is membership important?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Life cycle of a </a:t>
            </a:r>
            <a:r>
              <a:rPr lang="en-US" altLang="en-US" sz="3600" dirty="0" err="1"/>
              <a:t>KofC</a:t>
            </a:r>
            <a:r>
              <a:rPr lang="en-US" altLang="en-US" sz="3600" dirty="0"/>
              <a:t> member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6445352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1. Overview – The Basics</a:t>
            </a:r>
          </a:p>
        </p:txBody>
      </p:sp>
      <p:pic>
        <p:nvPicPr>
          <p:cNvPr id="18" name="Picture 2" descr="Father Michael McGivney">
            <a:extLst>
              <a:ext uri="{FF2B5EF4-FFF2-40B4-BE49-F238E27FC236}">
                <a16:creationId xmlns:a16="http://schemas.microsoft.com/office/drawing/2014/main" id="{97B9E470-F444-4F8A-B35F-4822EED1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364" y="457200"/>
            <a:ext cx="4098636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630C0-7076-42C0-8711-0AAE25B8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3643144"/>
            <a:ext cx="7848600" cy="24909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4.4 RCIA/OCIA Candidates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5" y="1295400"/>
            <a:ext cx="8915400" cy="5257800"/>
          </a:xfrm>
        </p:spPr>
        <p:txBody>
          <a:bodyPr/>
          <a:lstStyle/>
          <a:p>
            <a:r>
              <a:rPr lang="en-US" b="1" dirty="0"/>
              <a:t>New Catholics love to live their faith</a:t>
            </a:r>
          </a:p>
          <a:p>
            <a:r>
              <a:rPr lang="en-US" b="1" dirty="0"/>
              <a:t>Participate in Parish RCIA/OCIA teams to help out</a:t>
            </a:r>
          </a:p>
          <a:p>
            <a:r>
              <a:rPr lang="en-US" b="1" dirty="0"/>
              <a:t>Sponsor an RCIA/OCIA candidate</a:t>
            </a:r>
          </a:p>
          <a:p>
            <a:r>
              <a:rPr lang="en-US" b="1" dirty="0"/>
              <a:t>Be a Guest speaker </a:t>
            </a:r>
          </a:p>
          <a:p>
            <a:r>
              <a:rPr lang="en-US" b="1" dirty="0"/>
              <a:t>Be yourself</a:t>
            </a:r>
          </a:p>
          <a:p>
            <a:pPr lvl="1"/>
            <a:r>
              <a:rPr lang="en-US" b="1" dirty="0"/>
              <a:t>Make friends</a:t>
            </a:r>
          </a:p>
          <a:p>
            <a:pPr lvl="1"/>
            <a:r>
              <a:rPr lang="en-US" b="1" dirty="0"/>
              <a:t>Develop relationships</a:t>
            </a:r>
          </a:p>
          <a:p>
            <a:pPr lvl="1"/>
            <a:r>
              <a:rPr lang="en-US" b="1" dirty="0"/>
              <a:t>During RCIA/OCIA – Invite them to a council event (or 2)</a:t>
            </a:r>
          </a:p>
          <a:p>
            <a:pPr lvl="1"/>
            <a:r>
              <a:rPr lang="en-US" b="1" dirty="0"/>
              <a:t>Give them each a gift (a bible, a crucifix, something religious)</a:t>
            </a:r>
          </a:p>
          <a:p>
            <a:pPr lvl="1"/>
            <a:r>
              <a:rPr lang="en-US" b="1" dirty="0"/>
              <a:t>After RCIA/OCIA – Invite them to join</a:t>
            </a:r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ED0EC627-8B24-437F-8ADC-06FB3246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35" y="2438400"/>
            <a:ext cx="361020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9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10744200" cy="3429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Pick a Friends and Family Month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“</a:t>
            </a:r>
            <a:r>
              <a:rPr lang="en-US" b="0" i="0" u="sng" dirty="0">
                <a:effectLst/>
                <a:hlinkClick r:id="rId2"/>
              </a:rPr>
              <a:t>Ask Yourself First Flyer 15.11</a:t>
            </a:r>
            <a:r>
              <a:rPr lang="en-US" dirty="0"/>
              <a:t>” to all council members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2-3 candidate cards (prospect cards) to all members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Pass out other recruiting material (council Tri-folds, </a:t>
            </a:r>
            <a:r>
              <a:rPr lang="en-US" dirty="0" err="1"/>
              <a:t>KofC</a:t>
            </a:r>
            <a:r>
              <a:rPr lang="en-US" dirty="0"/>
              <a:t> brochures and prayer cards)</a:t>
            </a:r>
          </a:p>
          <a:p>
            <a:pPr>
              <a:spcBef>
                <a:spcPts val="200"/>
              </a:spcBef>
            </a:pPr>
            <a:r>
              <a:rPr lang="en-US" b="1" dirty="0"/>
              <a:t>Ask each member to invite a friend or family member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them to a council event (FIA Program or a Fraternal Benefit Event)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them to join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4.5 Family and Friends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379E057-18F7-4F50-AB1F-C043A31F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14" y="4267201"/>
            <a:ext cx="47790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2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4.6 Fraternal Benefit Events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904" y="1219200"/>
            <a:ext cx="9865895" cy="5334000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CC"/>
                </a:solidFill>
                <a:effectLst/>
                <a:hlinkClick r:id="rId2"/>
              </a:rPr>
              <a:t>Schedule a Fraternal Benefit Seminar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2"/>
              </a:rPr>
              <a:t> | KofC.org</a:t>
            </a:r>
            <a:endParaRPr lang="en-US" b="0" i="0" u="none" strike="noStrike" dirty="0">
              <a:solidFill>
                <a:srgbClr val="0000CC"/>
              </a:solidFill>
              <a:effectLst/>
            </a:endParaRPr>
          </a:p>
          <a:p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11077-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fraternal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benefit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3"/>
              </a:rPr>
              <a:t>seminar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hlinkClick r:id="rId3"/>
              </a:rPr>
              <a:t>-form.pdf</a:t>
            </a:r>
            <a:endParaRPr lang="en-US" b="0" i="0" u="none" strike="noStrike" dirty="0">
              <a:solidFill>
                <a:srgbClr val="0000CC"/>
              </a:solidFill>
              <a:effectLst/>
            </a:endParaRPr>
          </a:p>
          <a:p>
            <a:r>
              <a:rPr lang="en-US" b="1" dirty="0"/>
              <a:t>Promote the event</a:t>
            </a:r>
          </a:p>
          <a:p>
            <a:pPr lvl="1"/>
            <a:r>
              <a:rPr lang="en-US" b="1" dirty="0"/>
              <a:t>For members (Council email and/or social media)</a:t>
            </a:r>
          </a:p>
          <a:p>
            <a:pPr lvl="1"/>
            <a:r>
              <a:rPr lang="en-US" b="1" dirty="0"/>
              <a:t>For Parishioners (Parish email, bulletin and/or Pulpit Announcement)</a:t>
            </a:r>
          </a:p>
          <a:p>
            <a:pPr lvl="1"/>
            <a:r>
              <a:rPr lang="en-US" b="1" dirty="0"/>
              <a:t>For Candidates (Email, phone calls, flyers)</a:t>
            </a:r>
          </a:p>
          <a:p>
            <a:r>
              <a:rPr lang="en-US" b="1" dirty="0"/>
              <a:t>Consider hosting a live event</a:t>
            </a:r>
          </a:p>
          <a:p>
            <a:pPr lvl="1"/>
            <a:r>
              <a:rPr lang="en-US" b="1" dirty="0"/>
              <a:t>At your Parish or Council hall</a:t>
            </a:r>
          </a:p>
          <a:p>
            <a:pPr lvl="1"/>
            <a:r>
              <a:rPr lang="en-US" b="1" dirty="0"/>
              <a:t>Include a meal (at least snacks)</a:t>
            </a:r>
          </a:p>
          <a:p>
            <a:pPr lvl="1"/>
            <a:r>
              <a:rPr lang="en-US" b="1" dirty="0"/>
              <a:t>Have recruiting material at all tables</a:t>
            </a:r>
          </a:p>
          <a:p>
            <a:pPr lvl="1"/>
            <a:r>
              <a:rPr lang="en-US" b="1" dirty="0"/>
              <a:t>Field/General Agent will lead the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8CC6C-7AC6-4048-8663-06625897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22" y="3810000"/>
            <a:ext cx="3456178" cy="29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1A42-17FA-4B10-8753-6CFE53AD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66400" cy="1143000"/>
          </a:xfrm>
        </p:spPr>
        <p:txBody>
          <a:bodyPr/>
          <a:lstStyle/>
          <a:p>
            <a:r>
              <a:rPr lang="en-US" dirty="0"/>
              <a:t>4.7 Former Members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AB1100-20E3-48EF-814A-BDA2438F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3000"/>
            <a:ext cx="9916695" cy="5257800"/>
          </a:xfrm>
        </p:spPr>
        <p:txBody>
          <a:bodyPr/>
          <a:lstStyle/>
          <a:p>
            <a:r>
              <a:rPr lang="en-US" b="1" dirty="0"/>
              <a:t>Get a list of former members</a:t>
            </a:r>
          </a:p>
          <a:p>
            <a:pPr lvl="1"/>
            <a:r>
              <a:rPr lang="en-US" dirty="0"/>
              <a:t>Your F.S. can provide contact information for Council former members.</a:t>
            </a:r>
          </a:p>
          <a:p>
            <a:pPr lvl="1"/>
            <a:r>
              <a:rPr lang="en-US" dirty="0"/>
              <a:t>Michigan sends out a state-wide list annually</a:t>
            </a:r>
          </a:p>
          <a:p>
            <a:r>
              <a:rPr lang="en-US" b="1" dirty="0"/>
              <a:t>Reach out to them twice a year</a:t>
            </a:r>
          </a:p>
          <a:p>
            <a:pPr lvl="1"/>
            <a:r>
              <a:rPr lang="en-US" dirty="0"/>
              <a:t>Invite them to rejoin</a:t>
            </a:r>
          </a:p>
          <a:p>
            <a:pPr lvl="1"/>
            <a:r>
              <a:rPr lang="en-US" dirty="0"/>
              <a:t>Invite them to a “good” council activity</a:t>
            </a:r>
          </a:p>
          <a:p>
            <a:pPr lvl="1"/>
            <a:r>
              <a:rPr lang="en-US" dirty="0"/>
              <a:t>Send them a summary of council accomplishments</a:t>
            </a:r>
          </a:p>
          <a:p>
            <a:pPr lvl="1"/>
            <a:r>
              <a:rPr lang="en-US" dirty="0"/>
              <a:t>Remove them from your list if…</a:t>
            </a:r>
          </a:p>
          <a:p>
            <a:pPr lvl="2"/>
            <a:r>
              <a:rPr lang="en-US" sz="2000" dirty="0"/>
              <a:t>They ask you to stop contacting them</a:t>
            </a:r>
          </a:p>
          <a:p>
            <a:pPr lvl="2"/>
            <a:r>
              <a:rPr lang="en-US" sz="2000" dirty="0"/>
              <a:t>They can’t be reached</a:t>
            </a:r>
          </a:p>
          <a:p>
            <a:pPr lvl="2"/>
            <a:r>
              <a:rPr lang="en-US" sz="2000" dirty="0"/>
              <a:t>If they’ve moved away – Send their contact info to a local council</a:t>
            </a:r>
          </a:p>
        </p:txBody>
      </p:sp>
      <p:pic>
        <p:nvPicPr>
          <p:cNvPr id="3074" name="Picture 2" descr="Image result for members clip art">
            <a:extLst>
              <a:ext uri="{FF2B5EF4-FFF2-40B4-BE49-F238E27FC236}">
                <a16:creationId xmlns:a16="http://schemas.microsoft.com/office/drawing/2014/main" id="{7352CEE2-0BE3-4ADA-A22B-17C09957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90" y="2362200"/>
            <a:ext cx="3355686" cy="21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301" y="228600"/>
            <a:ext cx="7467600" cy="1143000"/>
          </a:xfrm>
        </p:spPr>
        <p:txBody>
          <a:bodyPr/>
          <a:lstStyle/>
          <a:p>
            <a:r>
              <a:rPr lang="en-US" dirty="0"/>
              <a:t>5. Admissions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FC25DA-DFBD-48C0-B33B-E9179808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02" y="1295400"/>
            <a:ext cx="8649798" cy="4572000"/>
          </a:xfrm>
        </p:spPr>
        <p:txBody>
          <a:bodyPr/>
          <a:lstStyle/>
          <a:p>
            <a:r>
              <a:rPr lang="en-US" b="1" dirty="0"/>
              <a:t>Educate &amp; vet </a:t>
            </a:r>
            <a:r>
              <a:rPr lang="en-US" sz="2400" dirty="0"/>
              <a:t>– Make sure it’s a good fit</a:t>
            </a:r>
          </a:p>
          <a:p>
            <a:r>
              <a:rPr lang="en-US" b="1" dirty="0"/>
              <a:t>Admit </a:t>
            </a:r>
            <a:r>
              <a:rPr lang="en-US" sz="2400" dirty="0"/>
              <a:t>– Get him to join</a:t>
            </a:r>
          </a:p>
          <a:p>
            <a:pPr lvl="1"/>
            <a:r>
              <a:rPr lang="en-US" dirty="0"/>
              <a:t>E-member (Join the Knights NOW, join the council soon)</a:t>
            </a:r>
          </a:p>
          <a:p>
            <a:pPr lvl="1"/>
            <a:r>
              <a:rPr lang="en-US" dirty="0"/>
              <a:t>Invite him to council events and a “good” council meeting</a:t>
            </a:r>
          </a:p>
          <a:p>
            <a:pPr lvl="1"/>
            <a:r>
              <a:rPr lang="en-US" dirty="0"/>
              <a:t>When he’s ready, invite him to join</a:t>
            </a:r>
          </a:p>
          <a:p>
            <a:r>
              <a:rPr lang="en-US" b="1" dirty="0"/>
              <a:t>Welcome</a:t>
            </a:r>
          </a:p>
          <a:p>
            <a:pPr lvl="1"/>
            <a:r>
              <a:rPr lang="en-US" dirty="0"/>
              <a:t>Assign each new member a mentor</a:t>
            </a:r>
          </a:p>
          <a:p>
            <a:pPr lvl="1"/>
            <a:r>
              <a:rPr lang="en-US" dirty="0"/>
              <a:t>Meet the guys – Make him feel at home &amp; welcome</a:t>
            </a:r>
          </a:p>
          <a:p>
            <a:r>
              <a:rPr lang="en-US" b="1" dirty="0"/>
              <a:t>Active </a:t>
            </a:r>
            <a:r>
              <a:rPr lang="en-US" sz="2400" dirty="0"/>
              <a:t>– Engaged in programs and “involved”</a:t>
            </a:r>
          </a:p>
        </p:txBody>
      </p:sp>
      <p:pic>
        <p:nvPicPr>
          <p:cNvPr id="6146" name="Picture 2" descr="Image result for admission clip art">
            <a:extLst>
              <a:ext uri="{FF2B5EF4-FFF2-40B4-BE49-F238E27FC236}">
                <a16:creationId xmlns:a16="http://schemas.microsoft.com/office/drawing/2014/main" id="{9DEF5E6F-3A05-4B14-A410-D4C5388F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2" y="428625"/>
            <a:ext cx="18002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ew members clip art">
            <a:extLst>
              <a:ext uri="{FF2B5EF4-FFF2-40B4-BE49-F238E27FC236}">
                <a16:creationId xmlns:a16="http://schemas.microsoft.com/office/drawing/2014/main" id="{8FB561A5-D907-4D3F-974B-2802807A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5983"/>
            <a:ext cx="1726079" cy="26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new members clip art">
            <a:extLst>
              <a:ext uri="{FF2B5EF4-FFF2-40B4-BE49-F238E27FC236}">
                <a16:creationId xmlns:a16="http://schemas.microsoft.com/office/drawing/2014/main" id="{B0BAE637-228F-42FF-BF0E-F417A07F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39150"/>
            <a:ext cx="3115603" cy="219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15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98298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5.1 Educate &amp; Vet is a two-way exercise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E95DA5-CBEE-4A95-829D-9E0BA5408972}"/>
              </a:ext>
            </a:extLst>
          </p:cNvPr>
          <p:cNvSpPr txBox="1">
            <a:spLocks/>
          </p:cNvSpPr>
          <p:nvPr/>
        </p:nvSpPr>
        <p:spPr>
          <a:xfrm>
            <a:off x="6096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b="1" kern="0" dirty="0"/>
              <a:t>He’s checking us out</a:t>
            </a:r>
          </a:p>
          <a:p>
            <a:pPr lvl="1"/>
            <a:r>
              <a:rPr lang="en-US" kern="0" dirty="0"/>
              <a:t>Educate him on “what we do”</a:t>
            </a:r>
          </a:p>
          <a:p>
            <a:pPr lvl="1"/>
            <a:r>
              <a:rPr lang="en-US" kern="0" dirty="0"/>
              <a:t>Invite him to activities so he can see “what we do”</a:t>
            </a:r>
          </a:p>
          <a:p>
            <a:r>
              <a:rPr lang="en-US" b="1" kern="0" dirty="0"/>
              <a:t>We’re checking him out</a:t>
            </a:r>
          </a:p>
          <a:p>
            <a:pPr lvl="1"/>
            <a:r>
              <a:rPr lang="en-US" kern="0" dirty="0"/>
              <a:t>Male, Practical Catholic &amp; 17 ½</a:t>
            </a:r>
          </a:p>
          <a:p>
            <a:pPr lvl="1"/>
            <a:r>
              <a:rPr lang="en-US" kern="0" dirty="0"/>
              <a:t>What are his interests?</a:t>
            </a:r>
          </a:p>
          <a:p>
            <a:pPr lvl="1"/>
            <a:r>
              <a:rPr lang="en-US" kern="0" dirty="0"/>
              <a:t>What programs would he be interested in?</a:t>
            </a:r>
          </a:p>
        </p:txBody>
      </p:sp>
      <p:pic>
        <p:nvPicPr>
          <p:cNvPr id="7170" name="Picture 2" descr="Image result for interview clip art">
            <a:extLst>
              <a:ext uri="{FF2B5EF4-FFF2-40B4-BE49-F238E27FC236}">
                <a16:creationId xmlns:a16="http://schemas.microsoft.com/office/drawing/2014/main" id="{44D94481-27F3-4EAE-8DAB-903D9511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81823"/>
            <a:ext cx="3207629" cy="34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volunteer clip art">
            <a:extLst>
              <a:ext uri="{FF2B5EF4-FFF2-40B4-BE49-F238E27FC236}">
                <a16:creationId xmlns:a16="http://schemas.microsoft.com/office/drawing/2014/main" id="{E5CB5C88-6BDE-4DAE-BCF5-779FB75C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656"/>
            <a:ext cx="3886200" cy="16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5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5105400" cy="838200"/>
          </a:xfrm>
        </p:spPr>
        <p:txBody>
          <a:bodyPr/>
          <a:lstStyle/>
          <a:p>
            <a:r>
              <a:rPr lang="en-US" dirty="0"/>
              <a:t>5.2 Admit 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63EA3-260B-460A-9B57-136822334888}"/>
              </a:ext>
            </a:extLst>
          </p:cNvPr>
          <p:cNvSpPr/>
          <p:nvPr/>
        </p:nvSpPr>
        <p:spPr bwMode="auto">
          <a:xfrm>
            <a:off x="11506200" y="0"/>
            <a:ext cx="228600" cy="21852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553FA9-C10E-4EB8-985A-A19E947D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9677400" cy="4800600"/>
          </a:xfrm>
        </p:spPr>
        <p:txBody>
          <a:bodyPr/>
          <a:lstStyle/>
          <a:p>
            <a:r>
              <a:rPr lang="en-US" b="1" dirty="0"/>
              <a:t>E-member </a:t>
            </a:r>
            <a:r>
              <a:rPr lang="en-US" sz="2400" dirty="0"/>
              <a:t>– A good first step</a:t>
            </a:r>
          </a:p>
          <a:p>
            <a:r>
              <a:rPr lang="en-US" b="1" dirty="0"/>
              <a:t>Council Member - Exemplification</a:t>
            </a:r>
            <a:endParaRPr lang="en-US" dirty="0"/>
          </a:p>
          <a:p>
            <a:pPr lvl="1"/>
            <a:r>
              <a:rPr lang="en-US" sz="2800" dirty="0"/>
              <a:t>Have options (Council, District, State &amp; Online)</a:t>
            </a:r>
          </a:p>
          <a:p>
            <a:pPr lvl="1"/>
            <a:r>
              <a:rPr lang="en-US" sz="2800" dirty="0"/>
              <a:t>Have materials (Pin, Rosary, “These men they call Knights”)</a:t>
            </a:r>
          </a:p>
          <a:p>
            <a:pPr marL="738188" lvl="2" indent="-280988">
              <a:spcBef>
                <a:spcPts val="200"/>
              </a:spcBef>
            </a:pPr>
            <a:r>
              <a:rPr lang="en-US" sz="2800" dirty="0"/>
              <a:t>Get him to an exemplification (offer to drive)</a:t>
            </a:r>
          </a:p>
          <a:p>
            <a:pPr marL="738188" lvl="2" indent="-280988">
              <a:spcBef>
                <a:spcPts val="200"/>
              </a:spcBef>
            </a:pPr>
            <a:r>
              <a:rPr lang="en-US" sz="2800" dirty="0"/>
              <a:t>Invite him to a council meeting</a:t>
            </a:r>
          </a:p>
          <a:p>
            <a:pPr lvl="2"/>
            <a:r>
              <a:rPr lang="en-US" sz="2400" dirty="0"/>
              <a:t>Offer to drive him to the meeting</a:t>
            </a:r>
          </a:p>
          <a:p>
            <a:pPr lvl="2"/>
            <a:r>
              <a:rPr lang="en-US" sz="2400" dirty="0"/>
              <a:t>E-members can come BEFORE an exemplification</a:t>
            </a:r>
          </a:p>
          <a:p>
            <a:pPr lvl="2"/>
            <a:r>
              <a:rPr lang="en-US" sz="2400" dirty="0"/>
              <a:t>Non-members can come AFTER an exemplification</a:t>
            </a:r>
          </a:p>
          <a:p>
            <a:pPr lvl="2"/>
            <a:r>
              <a:rPr lang="en-US" sz="2400" dirty="0"/>
              <a:t>Make him feel special, welcome and comfortable</a:t>
            </a:r>
          </a:p>
        </p:txBody>
      </p:sp>
      <p:pic>
        <p:nvPicPr>
          <p:cNvPr id="8196" name="Picture 4" descr="Image result for swear in clip art">
            <a:extLst>
              <a:ext uri="{FF2B5EF4-FFF2-40B4-BE49-F238E27FC236}">
                <a16:creationId xmlns:a16="http://schemas.microsoft.com/office/drawing/2014/main" id="{E213B57D-8537-4E88-8A54-B3F6FBFE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619500"/>
            <a:ext cx="3534277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6775E-7950-4727-8B75-76BAE424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0491"/>
            <a:ext cx="2162677" cy="26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762750" cy="1143000"/>
          </a:xfrm>
        </p:spPr>
        <p:txBody>
          <a:bodyPr/>
          <a:lstStyle/>
          <a:p>
            <a:r>
              <a:rPr lang="en-US" dirty="0"/>
              <a:t>5.3 Welcome &amp; Active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6C209407-605B-445A-8CD4-B98B64D13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A18F9D-9228-483F-A003-D6B1BB28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13153"/>
            <a:ext cx="8686800" cy="403044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Proposer (Mentor) Roles &amp; Responsibilities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dirty="0"/>
              <a:t>Drive him to Council meetings (for a while)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Introductions – Individually &amp; to the entire council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Sit with him – Explain what’s going on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Active – Sign him (and you) up for an activity</a:t>
            </a:r>
          </a:p>
          <a:p>
            <a:pPr>
              <a:spcBef>
                <a:spcPts val="300"/>
              </a:spcBef>
            </a:pPr>
            <a:r>
              <a:rPr lang="en-US" dirty="0"/>
              <a:t>Council Roles &amp; Responsibilities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Program Director – Get him engaged in an activity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Grand Knight – Welcome and explain 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hlinkClick r:id="rId5"/>
              </a:rPr>
              <a:t>Shining Armor Award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Everyone – Make him feel special, welcome and comfortable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820CB-1793-4CF2-9B94-8E05C6BE4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341319"/>
            <a:ext cx="45148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6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332A-0A4F-415E-AF1A-042F93BD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91440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6. Retention - </a:t>
            </a:r>
            <a:r>
              <a:rPr lang="en-US" b="0" i="0" u="none" strike="noStrike" dirty="0">
                <a:solidFill>
                  <a:srgbClr val="0000CC"/>
                </a:solidFill>
                <a:effectLst/>
                <a:latin typeface="+mn-lt"/>
                <a:hlinkClick r:id="rId2"/>
              </a:rPr>
              <a:t>Member </a:t>
            </a:r>
            <a:r>
              <a:rPr lang="en-US" b="1" i="0" u="none" strike="noStrike" dirty="0">
                <a:solidFill>
                  <a:srgbClr val="0000CC"/>
                </a:solidFill>
                <a:effectLst/>
                <a:latin typeface="+mn-lt"/>
                <a:hlinkClick r:id="rId2"/>
              </a:rPr>
              <a:t>Retention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05C13EC-AA66-4CDF-B13C-4F9A5C428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6D3DE0-87A1-4E19-9AAB-1CAAEA2F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10972800" cy="4114800"/>
          </a:xfrm>
        </p:spPr>
        <p:txBody>
          <a:bodyPr/>
          <a:lstStyle/>
          <a:p>
            <a:r>
              <a:rPr lang="en-US" b="1" dirty="0"/>
              <a:t>Have a Retention Committee</a:t>
            </a:r>
          </a:p>
          <a:p>
            <a:r>
              <a:rPr lang="en-US" b="1" dirty="0"/>
              <a:t>Follow the Retention Process</a:t>
            </a:r>
          </a:p>
          <a:p>
            <a:pPr lvl="1"/>
            <a:r>
              <a:rPr lang="en-US" b="0" i="0" u="sng" dirty="0">
                <a:effectLst/>
                <a:latin typeface="Open Sans" panose="020B0606030504020204" pitchFamily="34" charset="0"/>
                <a:hlinkClick r:id="rId6"/>
              </a:rPr>
              <a:t>Retention Director - How to Execute the Retention Process (PDF) 20.11</a:t>
            </a:r>
            <a:endParaRPr lang="en-US" b="0" i="0" u="sng" dirty="0">
              <a:effectLst/>
              <a:latin typeface="Open Sans" panose="020B0606030504020204" pitchFamily="34" charset="0"/>
            </a:endParaRPr>
          </a:p>
          <a:p>
            <a:r>
              <a:rPr lang="en-US" b="1" dirty="0"/>
              <a:t>Retention Strategies</a:t>
            </a:r>
          </a:p>
          <a:p>
            <a:r>
              <a:rPr lang="en-US" b="1" dirty="0"/>
              <a:t>When/how to remove members from your Council</a:t>
            </a:r>
          </a:p>
        </p:txBody>
      </p:sp>
    </p:spTree>
    <p:extLst>
      <p:ext uri="{BB962C8B-B14F-4D97-AF65-F5344CB8AC3E}">
        <p14:creationId xmlns:p14="http://schemas.microsoft.com/office/powerpoint/2010/main" val="228042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9753600" cy="1143000"/>
          </a:xfrm>
        </p:spPr>
        <p:txBody>
          <a:bodyPr/>
          <a:lstStyle/>
          <a:p>
            <a:r>
              <a:rPr lang="en-US" dirty="0"/>
              <a:t>6.1 </a:t>
            </a:r>
            <a:r>
              <a:rPr lang="en-US" dirty="0">
                <a:latin typeface="+mn-lt"/>
              </a:rPr>
              <a:t>Retention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19200"/>
            <a:ext cx="8458200" cy="4800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2" tooltip="Once He’s Joined, Keep Him Involved"/>
              </a:rPr>
              <a:t>Once He’s Joined, Keep Him Involved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3" tooltip="Go for the Fourth!"/>
              </a:rPr>
              <a:t>Go for the Fourth!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4" tooltip="Half Showman, Half Teacher — The Lecturer"/>
              </a:rPr>
              <a:t>Half Showman, Half Teacher — The Lecturer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5" tooltip="Take an Inventory"/>
              </a:rPr>
              <a:t>Take an Inventory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6" tooltip="Keeping Members Interested"/>
              </a:rPr>
              <a:t>Keeping Members Interested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7" tooltip="Every Council Active"/>
              </a:rPr>
              <a:t>Every Council Active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8" tooltip="Fraternal – First and Foremost"/>
              </a:rPr>
              <a:t>Fraternal – First and Foremost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9" tooltip="Shining Armor Award"/>
              </a:rPr>
              <a:t>Shining Armor Award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0" tooltip="Don't Let Your Council Go into a Summertime Slump"/>
              </a:rPr>
              <a:t>Don't Let Your Council Go into a Summertime Slump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1" tooltip="Honor Those Members Who are Always There"/>
              </a:rPr>
              <a:t>Honor Those Members Who are Always There</a:t>
            </a:r>
            <a:endParaRPr lang="en-US" sz="2800" b="1" i="0" u="none" strike="noStrike" dirty="0">
              <a:solidFill>
                <a:srgbClr val="375172"/>
              </a:solidFill>
              <a:effectLst/>
            </a:endParaRPr>
          </a:p>
          <a:p>
            <a:pPr>
              <a:spcBef>
                <a:spcPts val="300"/>
              </a:spcBef>
            </a:pPr>
            <a:r>
              <a:rPr lang="en-US" sz="2800" b="1" i="0" u="none" strike="noStrike" dirty="0">
                <a:solidFill>
                  <a:srgbClr val="375172"/>
                </a:solidFill>
                <a:effectLst/>
                <a:hlinkClick r:id="rId12" tooltip="Well-Run Meetings will Boost Attendance"/>
              </a:rPr>
              <a:t>Well-Run Meetings will Boost Attendance</a:t>
            </a:r>
            <a:endParaRPr lang="en-US" sz="2800" b="1" dirty="0"/>
          </a:p>
          <a:p>
            <a:pPr>
              <a:spcBef>
                <a:spcPts val="300"/>
              </a:spcBef>
            </a:pPr>
            <a:endParaRPr lang="en-US" b="1" dirty="0"/>
          </a:p>
        </p:txBody>
      </p:sp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C8826A08-2CAC-4378-A6E2-86BFFC56C51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52400"/>
            <a:ext cx="10025471" cy="1143000"/>
          </a:xfrm>
        </p:spPr>
        <p:txBody>
          <a:bodyPr/>
          <a:lstStyle/>
          <a:p>
            <a:r>
              <a:rPr lang="en-US" dirty="0"/>
              <a:t>1.1 Roles &amp; Responsibilities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0C2704-01E4-47C8-BF90-2B6D3212F3FB}"/>
              </a:ext>
            </a:extLst>
          </p:cNvPr>
          <p:cNvSpPr txBox="1"/>
          <p:nvPr/>
        </p:nvSpPr>
        <p:spPr>
          <a:xfrm>
            <a:off x="1480729" y="1066800"/>
            <a:ext cx="10177871" cy="521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Planning: 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Knight and Program Director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committees for recruiting, admissions, exemplifications and retention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list of recruiting events using the Council Activity Tracker (CAT) system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a list of Exemplifications using Sheets (via your MDxxxxx@mikofc.org email)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Recruiting: 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recruiting events at least 6 times / year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recruiting into your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Action Programs (where non-members attend)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 your councils within your parishes and communities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Admissions: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regular exemplifications after recruiting activities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your F.S. to ensure all new members are added to the council roster</a:t>
            </a: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each new member a Mentor to get him active and feeling welcome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members active and paying their dues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the Retention Director to execute the Retention process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5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10744200" cy="1143000"/>
          </a:xfrm>
        </p:spPr>
        <p:txBody>
          <a:bodyPr/>
          <a:lstStyle/>
          <a:p>
            <a:r>
              <a:rPr lang="en-US" dirty="0"/>
              <a:t>6.2 Removing Council Members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738027-2394-4C3C-AD6B-88A99DD7C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81652"/>
              </p:ext>
            </p:extLst>
          </p:nvPr>
        </p:nvGraphicFramePr>
        <p:xfrm>
          <a:off x="762000" y="1300480"/>
          <a:ext cx="107442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2149917906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505102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remove these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remove these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5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Suspension</a:t>
                      </a:r>
                      <a:r>
                        <a:rPr lang="en-US" dirty="0"/>
                        <a:t> - Convicted of a felony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Religious (Priests, Deacons, Brothers)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0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close to Honorary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62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Disabled members – Disability Relief form 1831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7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Withdrawal</a:t>
                      </a:r>
                      <a:r>
                        <a:rPr lang="en-US" dirty="0"/>
                        <a:t> – Men who ask to be 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 down on their luck –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99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Valid Withdrawal = Not a Practical Catholic (See note)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Non-payment of Dues (3+ years) –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66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Invalid withdrawal = too old, disabled, hardship, moved, lost interest, doesn’t have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Moved away – transfer them to a new council or Affiliate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4840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1464DF-E72E-480A-A684-41BC771EA77A}"/>
              </a:ext>
            </a:extLst>
          </p:cNvPr>
          <p:cNvSpPr txBox="1"/>
          <p:nvPr/>
        </p:nvSpPr>
        <p:spPr>
          <a:xfrm>
            <a:off x="1645545" y="4114800"/>
            <a:ext cx="9555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only people who can determine if a person is NOT a practical Catholic are (1) the member and/or (2) his Pastor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is a new option this year.  The Affiliate program.  This may (or may not) be offered again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391505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D534-66E1-40B4-B915-18DD62C0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5486402" cy="838200"/>
          </a:xfrm>
        </p:spPr>
        <p:txBody>
          <a:bodyPr/>
          <a:lstStyle/>
          <a:p>
            <a:r>
              <a:rPr lang="en-US" dirty="0"/>
              <a:t>7. Best Practices Checklist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063EA3-260B-460A-9B57-136822334888}"/>
              </a:ext>
            </a:extLst>
          </p:cNvPr>
          <p:cNvSpPr/>
          <p:nvPr/>
        </p:nvSpPr>
        <p:spPr bwMode="auto">
          <a:xfrm>
            <a:off x="11506200" y="0"/>
            <a:ext cx="228600" cy="21852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553FA9-C10E-4EB8-985A-A19E947D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5029200" cy="2362200"/>
          </a:xfrm>
        </p:spPr>
        <p:txBody>
          <a:bodyPr/>
          <a:lstStyle/>
          <a:p>
            <a:r>
              <a:rPr lang="en-US" b="1" dirty="0"/>
              <a:t>Check off what you do</a:t>
            </a:r>
          </a:p>
          <a:p>
            <a:r>
              <a:rPr lang="en-US" b="1" dirty="0"/>
              <a:t>Check off “at least” one new thing to do this year</a:t>
            </a:r>
          </a:p>
          <a:p>
            <a:r>
              <a:rPr lang="en-US" b="1" dirty="0"/>
              <a:t>Then, do it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7623A-C799-417E-BAFA-97A6DEAA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228599"/>
            <a:ext cx="5318097" cy="64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52400"/>
            <a:ext cx="10025471" cy="1143000"/>
          </a:xfrm>
        </p:spPr>
        <p:txBody>
          <a:bodyPr/>
          <a:lstStyle/>
          <a:p>
            <a:r>
              <a:rPr lang="en-US" dirty="0"/>
              <a:t>1.2 Why do we recruit?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3E72F4-322A-4580-B799-80B66E90A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90220"/>
              </p:ext>
            </p:extLst>
          </p:nvPr>
        </p:nvGraphicFramePr>
        <p:xfrm>
          <a:off x="2209800" y="1295400"/>
          <a:ext cx="6858000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22192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Remember why we recruit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9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Order</a:t>
                      </a:r>
                      <a:r>
                        <a:rPr lang="en-US" sz="2400" dirty="0"/>
                        <a:t> - To sustain and grow the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Church</a:t>
                      </a:r>
                      <a:r>
                        <a:rPr lang="en-US" sz="2400" dirty="0"/>
                        <a:t> – To strengthen our Parishes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47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Community</a:t>
                      </a:r>
                      <a:r>
                        <a:rPr lang="en-US" sz="2400" dirty="0"/>
                        <a:t> – To practice charity where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Members</a:t>
                      </a:r>
                      <a:r>
                        <a:rPr lang="en-US" sz="2400" dirty="0"/>
                        <a:t> – To be better Catholics, husbands &amp;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6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Family </a:t>
                      </a:r>
                      <a:r>
                        <a:rPr lang="en-US" sz="2400" dirty="0"/>
                        <a:t>– To strengthen Catholic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Vivat Jesus </a:t>
                      </a:r>
                      <a:r>
                        <a:rPr lang="en-US" sz="2400" dirty="0"/>
                        <a:t>– To “Live Jesus” through our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1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7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1.3 Life cycle of a member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34D5AE-419B-41C5-99A0-484FEF7BEC6E}"/>
              </a:ext>
            </a:extLst>
          </p:cNvPr>
          <p:cNvSpPr/>
          <p:nvPr/>
        </p:nvSpPr>
        <p:spPr>
          <a:xfrm>
            <a:off x="1454150" y="1597025"/>
            <a:ext cx="1295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Recruiting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76DCE-95A1-40B2-9E96-477F35596268}"/>
              </a:ext>
            </a:extLst>
          </p:cNvPr>
          <p:cNvSpPr/>
          <p:nvPr/>
        </p:nvSpPr>
        <p:spPr>
          <a:xfrm>
            <a:off x="3051175" y="1600200"/>
            <a:ext cx="12954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Admission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708FEB-EE7E-4290-937A-74D3077310AE}"/>
              </a:ext>
            </a:extLst>
          </p:cNvPr>
          <p:cNvSpPr/>
          <p:nvPr/>
        </p:nvSpPr>
        <p:spPr>
          <a:xfrm>
            <a:off x="4648200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Active Years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5C9844-A7CC-4BC4-AC4C-8D090F67DAD8}"/>
              </a:ext>
            </a:extLst>
          </p:cNvPr>
          <p:cNvSpPr/>
          <p:nvPr/>
        </p:nvSpPr>
        <p:spPr>
          <a:xfrm>
            <a:off x="7848600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Inactive Years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EA3375-D3CC-4EFD-B891-9D64432C380B}"/>
              </a:ext>
            </a:extLst>
          </p:cNvPr>
          <p:cNvSpPr/>
          <p:nvPr/>
        </p:nvSpPr>
        <p:spPr>
          <a:xfrm>
            <a:off x="9445625" y="1584325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AED0C4-79F0-43B0-843B-4BB80E408CD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9144000" y="2079625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4">
            <a:extLst>
              <a:ext uri="{FF2B5EF4-FFF2-40B4-BE49-F238E27FC236}">
                <a16:creationId xmlns:a16="http://schemas.microsoft.com/office/drawing/2014/main" id="{175E1778-937B-4877-9583-7885D1E3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8112"/>
            <a:ext cx="2892425" cy="338554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rump Mediaeval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rump Mediaeval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rump Mediaeval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rump Mediaeval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rump Mediaev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rump Mediaev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Membership Team	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701AC0-3CEC-4A2E-8A69-A756CDD92A98}"/>
              </a:ext>
            </a:extLst>
          </p:cNvPr>
          <p:cNvCxnSpPr>
            <a:cxnSpLocks/>
          </p:cNvCxnSpPr>
          <p:nvPr/>
        </p:nvCxnSpPr>
        <p:spPr>
          <a:xfrm>
            <a:off x="5943600" y="2079625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B52998-A20E-42D3-B9A5-8FF3DC77B2CC}"/>
              </a:ext>
            </a:extLst>
          </p:cNvPr>
          <p:cNvCxnSpPr>
            <a:cxnSpLocks/>
          </p:cNvCxnSpPr>
          <p:nvPr/>
        </p:nvCxnSpPr>
        <p:spPr>
          <a:xfrm>
            <a:off x="4346575" y="2076450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96D8AD-BB64-412A-98DD-B8CDCD83AE1D}"/>
              </a:ext>
            </a:extLst>
          </p:cNvPr>
          <p:cNvCxnSpPr>
            <a:cxnSpLocks/>
          </p:cNvCxnSpPr>
          <p:nvPr/>
        </p:nvCxnSpPr>
        <p:spPr>
          <a:xfrm>
            <a:off x="2749550" y="2076450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17AA0A-9C68-4BA6-BD4E-27E882FD9477}"/>
              </a:ext>
            </a:extLst>
          </p:cNvPr>
          <p:cNvSpPr txBox="1"/>
          <p:nvPr/>
        </p:nvSpPr>
        <p:spPr>
          <a:xfrm>
            <a:off x="4641849" y="2678112"/>
            <a:ext cx="6099175" cy="33855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Retention 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0C0BC-D831-4C58-B68E-2E3779B0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52800"/>
            <a:ext cx="8915400" cy="28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Recruiting = Attracting new members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Admissions = Getting prospects to join AND be active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Active years = Knights “Living Jesus” active and fulfilled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Recommitment = ???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Inactive years = Illness, age or loss of interest</a:t>
            </a:r>
          </a:p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2800" dirty="0"/>
              <a:t>End = Death, suspension or withdrawal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07E5B8-E40D-4370-AC62-D6CF213E9EE4}"/>
              </a:ext>
            </a:extLst>
          </p:cNvPr>
          <p:cNvSpPr/>
          <p:nvPr/>
        </p:nvSpPr>
        <p:spPr>
          <a:xfrm>
            <a:off x="6251575" y="1589087"/>
            <a:ext cx="12954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Recommit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???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58D050-602F-444B-8A2A-A06CF3BF5ECF}"/>
              </a:ext>
            </a:extLst>
          </p:cNvPr>
          <p:cNvCxnSpPr>
            <a:cxnSpLocks/>
          </p:cNvCxnSpPr>
          <p:nvPr/>
        </p:nvCxnSpPr>
        <p:spPr>
          <a:xfrm>
            <a:off x="7546975" y="2090737"/>
            <a:ext cx="3016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F4382CB-D446-4A53-907F-CECFEB9E4517}"/>
              </a:ext>
            </a:extLst>
          </p:cNvPr>
          <p:cNvCxnSpPr>
            <a:stCxn id="15" idx="0"/>
            <a:endCxn id="22" idx="0"/>
          </p:cNvCxnSpPr>
          <p:nvPr/>
        </p:nvCxnSpPr>
        <p:spPr bwMode="auto">
          <a:xfrm rot="16200000" flipV="1">
            <a:off x="6095207" y="785018"/>
            <a:ext cx="4762" cy="1603375"/>
          </a:xfrm>
          <a:prstGeom prst="bentConnector3">
            <a:avLst>
              <a:gd name="adj1" fmla="val 49005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4CCB79-9E74-472E-B373-A36030FF2510}"/>
              </a:ext>
            </a:extLst>
          </p:cNvPr>
          <p:cNvSpPr txBox="1"/>
          <p:nvPr/>
        </p:nvSpPr>
        <p:spPr>
          <a:xfrm>
            <a:off x="5943600" y="106680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E1898-85B3-46D5-838E-7DB6826AA24D}"/>
              </a:ext>
            </a:extLst>
          </p:cNvPr>
          <p:cNvSpPr txBox="1"/>
          <p:nvPr/>
        </p:nvSpPr>
        <p:spPr>
          <a:xfrm>
            <a:off x="7470001" y="175581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B9CB7-2001-4785-B428-076266F5E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2" y="1295400"/>
            <a:ext cx="8493098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Establish Committees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Plan Recruiting events – 3 months out</a:t>
            </a:r>
          </a:p>
          <a:p>
            <a:pPr marL="457200" indent="-457200" algn="just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altLang="en-US" sz="3600" dirty="0"/>
              <a:t>Plan Exemplifications – 3 months out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6445352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2.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630C0-7076-42C0-8711-0AAE25B82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643144"/>
            <a:ext cx="7848600" cy="24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2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2.1 Planning – Establish Committees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981200" y="1057904"/>
            <a:ext cx="101346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a list of 10-15 people willing to assist as needed</a:t>
            </a:r>
            <a:endParaRPr lang="en-US" sz="2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Personable council members – Friendly, outgoing, young (if possible), and active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Leaders – Council Officers &amp; Directors and Past Grand Knights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Recruiters – Field/General Agent, Pastor, District Deputy &amp; Diocesan Mem. Dir.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Supplies – Always start the year with a Delta Church Drive kit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Admissions: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candidate questions and determine where their interests lie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candidates are 17 ½ , male and Catholic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them to and through an exemplification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a Mentor – Someone to watch over them until they are active and feel welcome</a:t>
            </a:r>
          </a:p>
          <a:p>
            <a:pPr marR="0" lvl="0" algn="just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Exemplification: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can be a lot of fun.  Don’t miss out.</a:t>
            </a:r>
            <a:endParaRPr lang="en-US" sz="24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Council Exemplification Team, be part of a District Team </a:t>
            </a:r>
            <a:r>
              <a:rPr lang="en-US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ask one of the Traveling Exemplification Teams to conduct the Exemplifications for you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men for each roll and, if possible, a back-up for each role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Retention: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 a Retention Director and 3-4 others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pro-actively to keep members active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the Financial Secretary to follow the retention process</a:t>
            </a:r>
            <a:endParaRPr lang="en-US" dirty="0"/>
          </a:p>
        </p:txBody>
      </p:sp>
      <p:pic>
        <p:nvPicPr>
          <p:cNvPr id="1032" name="Picture 8" descr="Image result for planning clipart">
            <a:extLst>
              <a:ext uri="{FF2B5EF4-FFF2-40B4-BE49-F238E27FC236}">
                <a16:creationId xmlns:a16="http://schemas.microsoft.com/office/drawing/2014/main" id="{BD1AAC5E-2BFA-4FBA-84D3-A8762AC5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0" y="1371600"/>
            <a:ext cx="1663969" cy="16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nning clipart">
            <a:extLst>
              <a:ext uri="{FF2B5EF4-FFF2-40B4-BE49-F238E27FC236}">
                <a16:creationId xmlns:a16="http://schemas.microsoft.com/office/drawing/2014/main" id="{F5D36B5B-52D8-465E-9440-35BDA74A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1" y="3196047"/>
            <a:ext cx="1735346" cy="12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9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11049000" cy="1143000"/>
          </a:xfrm>
        </p:spPr>
        <p:txBody>
          <a:bodyPr/>
          <a:lstStyle/>
          <a:p>
            <a:r>
              <a:rPr lang="en-US" dirty="0"/>
              <a:t>2.2 Establish a list of recruiting activities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8A42-894B-4040-85CE-B4A185A2F38B}"/>
              </a:ext>
            </a:extLst>
          </p:cNvPr>
          <p:cNvSpPr txBox="1"/>
          <p:nvPr/>
        </p:nvSpPr>
        <p:spPr>
          <a:xfrm>
            <a:off x="1371600" y="1057904"/>
            <a:ext cx="10363200" cy="554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In Action Programs: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Director does most of the work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list of planned programs from your council Program Director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(at least) 4-6 throughout the year where non-Knights will be attending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with your recruiters and plan to recruit at these programs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Fraternal Benefit Events: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Agent does most of the work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an event on the council calendar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Advertise &amp; invite non-members (maybe set up a meeting place with a meal)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General Agent / Field Agent will run the event and follow up with all candidates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Church Drive: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/ Parish / Year</a:t>
            </a:r>
            <a:endParaRPr lang="en-US" sz="2000" dirty="0"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the Delta Drive Process (Your DD or DMD can help if you’ve never done one)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one at your home parish plus every Parish associated with your council (Round Table)</a:t>
            </a: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Area Regional Growth Training Director offers training.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 Activity Tracker: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your planned activities each June &amp; December for the next 6 months.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time goes by, update your plan (monthly) so it remains accurate and up-to-date</a:t>
            </a:r>
            <a:endParaRPr lang="en-US" dirty="0"/>
          </a:p>
        </p:txBody>
      </p:sp>
      <p:pic>
        <p:nvPicPr>
          <p:cNvPr id="4" name="Picture 2" descr="Image result for Planning Clipart. Size: 100 x 105. Source: clipartstation.com">
            <a:extLst>
              <a:ext uri="{FF2B5EF4-FFF2-40B4-BE49-F238E27FC236}">
                <a16:creationId xmlns:a16="http://schemas.microsoft.com/office/drawing/2014/main" id="{AC7D17B4-D983-45B7-94B6-622D2BDC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3" y="1553237"/>
            <a:ext cx="952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315CA603-9280-471A-9F80-08DF9DB2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" y="2887400"/>
            <a:ext cx="120038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2767-E307-209D-616B-F8A49E5C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129E-D32A-E976-A608-92D5321A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0"/>
            <a:ext cx="9448800" cy="4114800"/>
          </a:xfrm>
        </p:spPr>
        <p:txBody>
          <a:bodyPr/>
          <a:lstStyle/>
          <a:p>
            <a:r>
              <a:rPr lang="en-US" dirty="0"/>
              <a:t>Go to the State Website (</a:t>
            </a:r>
            <a:r>
              <a:rPr lang="en-US" dirty="0">
                <a:hlinkClick r:id="rId2"/>
              </a:rPr>
              <a:t>www.mikofc.org</a:t>
            </a:r>
            <a:r>
              <a:rPr lang="en-US" dirty="0"/>
              <a:t>)</a:t>
            </a:r>
          </a:p>
          <a:p>
            <a:r>
              <a:rPr lang="en-US" dirty="0"/>
              <a:t>Scroll down &amp; click on Membership</a:t>
            </a:r>
          </a:p>
          <a:p>
            <a:r>
              <a:rPr lang="en-US" dirty="0"/>
              <a:t>Click on “CAT - Enter a new Recruiting Event”</a:t>
            </a:r>
          </a:p>
          <a:p>
            <a:r>
              <a:rPr lang="en-US" dirty="0"/>
              <a:t>Fill in the blanks</a:t>
            </a:r>
          </a:p>
          <a:p>
            <a:r>
              <a:rPr lang="en-US" dirty="0"/>
              <a:t>Hit submit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Note:  Enter “at least one” and “No more than 3” events per quarter.</a:t>
            </a:r>
          </a:p>
        </p:txBody>
      </p:sp>
    </p:spTree>
    <p:extLst>
      <p:ext uri="{BB962C8B-B14F-4D97-AF65-F5344CB8AC3E}">
        <p14:creationId xmlns:p14="http://schemas.microsoft.com/office/powerpoint/2010/main" val="23255028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2674</TotalTime>
  <Words>2568</Words>
  <Application>Microsoft Office PowerPoint</Application>
  <PresentationFormat>Widescreen</PresentationFormat>
  <Paragraphs>321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Open Sans</vt:lpstr>
      <vt:lpstr>Times</vt:lpstr>
      <vt:lpstr>Trump Mediaeval</vt:lpstr>
      <vt:lpstr>Blank Presentation</vt:lpstr>
      <vt:lpstr>PowerPoint Presentation</vt:lpstr>
      <vt:lpstr>1. Overview – The Basics</vt:lpstr>
      <vt:lpstr>1.1 Roles &amp; Responsibilities</vt:lpstr>
      <vt:lpstr>1.2 Why do we recruit?</vt:lpstr>
      <vt:lpstr>1.3 Life cycle of a member</vt:lpstr>
      <vt:lpstr>2. Planning</vt:lpstr>
      <vt:lpstr>2.1 Planning – Establish Committees</vt:lpstr>
      <vt:lpstr>2.2 Establish a list of recruiting activities</vt:lpstr>
      <vt:lpstr>CAT Process</vt:lpstr>
      <vt:lpstr>CAT – Step 1 = Go to the State Website </vt:lpstr>
      <vt:lpstr>CAT – Step 2 = Click on Membership</vt:lpstr>
      <vt:lpstr>Step 3 = Click on CAT - Enter a new Recruiting Event</vt:lpstr>
      <vt:lpstr>Step 4 = Fill in the blanks</vt:lpstr>
      <vt:lpstr>2.3 Establish a list of Exemplifications</vt:lpstr>
      <vt:lpstr>3. Advertise &amp; Communication</vt:lpstr>
      <vt:lpstr>4. Recruiting – Top 7 Recruiting Strategies</vt:lpstr>
      <vt:lpstr>4.1 Delta Church Drives Delta Drive</vt:lpstr>
      <vt:lpstr>4.2 Nearby Parishes and Schools </vt:lpstr>
      <vt:lpstr>4.3 Council Program Activities</vt:lpstr>
      <vt:lpstr>4.4 RCIA/OCIA Candidates</vt:lpstr>
      <vt:lpstr>4.5 Family and Friends</vt:lpstr>
      <vt:lpstr>4.6 Fraternal Benefit Events</vt:lpstr>
      <vt:lpstr>4.7 Former Members</vt:lpstr>
      <vt:lpstr>5. Admissions</vt:lpstr>
      <vt:lpstr>5.1 Educate &amp; Vet is a two-way exercise</vt:lpstr>
      <vt:lpstr>5.2 Admit </vt:lpstr>
      <vt:lpstr>5.3 Welcome &amp; Active</vt:lpstr>
      <vt:lpstr>6. Retention - Member Retention</vt:lpstr>
      <vt:lpstr>6.1 Retention Strategies</vt:lpstr>
      <vt:lpstr>6.2 Removing Council Members</vt:lpstr>
      <vt:lpstr>7. Best Practices Checklist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320</cp:revision>
  <cp:lastPrinted>2016-06-08T13:53:49Z</cp:lastPrinted>
  <dcterms:created xsi:type="dcterms:W3CDTF">2020-05-18T16:01:53Z</dcterms:created>
  <dcterms:modified xsi:type="dcterms:W3CDTF">2023-04-25T14:54:16Z</dcterms:modified>
</cp:coreProperties>
</file>