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257" r:id="rId3"/>
    <p:sldId id="258" r:id="rId4"/>
    <p:sldId id="259" r:id="rId5"/>
    <p:sldId id="260" r:id="rId6"/>
    <p:sldId id="261" r:id="rId7"/>
    <p:sldId id="325" r:id="rId8"/>
    <p:sldId id="328" r:id="rId9"/>
    <p:sldId id="262" r:id="rId10"/>
    <p:sldId id="263" r:id="rId11"/>
    <p:sldId id="265" r:id="rId12"/>
    <p:sldId id="266" r:id="rId13"/>
    <p:sldId id="329" r:id="rId14"/>
    <p:sldId id="267" r:id="rId15"/>
    <p:sldId id="268" r:id="rId16"/>
    <p:sldId id="565" r:id="rId17"/>
    <p:sldId id="269" r:id="rId18"/>
    <p:sldId id="324" r:id="rId19"/>
    <p:sldId id="591" r:id="rId20"/>
    <p:sldId id="592" r:id="rId21"/>
    <p:sldId id="593" r:id="rId22"/>
    <p:sldId id="594" r:id="rId23"/>
    <p:sldId id="595" r:id="rId24"/>
    <p:sldId id="596" r:id="rId25"/>
    <p:sldId id="597" r:id="rId26"/>
    <p:sldId id="598" r:id="rId27"/>
    <p:sldId id="264" r:id="rId28"/>
    <p:sldId id="599" r:id="rId29"/>
    <p:sldId id="600" r:id="rId30"/>
    <p:sldId id="601" r:id="rId31"/>
    <p:sldId id="602" r:id="rId32"/>
    <p:sldId id="603" r:id="rId33"/>
    <p:sldId id="299" r:id="rId34"/>
    <p:sldId id="571" r:id="rId35"/>
    <p:sldId id="572" r:id="rId36"/>
    <p:sldId id="573" r:id="rId37"/>
    <p:sldId id="574" r:id="rId38"/>
    <p:sldId id="575" r:id="rId39"/>
    <p:sldId id="576" r:id="rId40"/>
    <p:sldId id="577" r:id="rId41"/>
    <p:sldId id="578" r:id="rId42"/>
    <p:sldId id="579" r:id="rId43"/>
    <p:sldId id="580" r:id="rId44"/>
    <p:sldId id="581" r:id="rId45"/>
    <p:sldId id="582" r:id="rId46"/>
    <p:sldId id="583" r:id="rId47"/>
    <p:sldId id="584" r:id="rId48"/>
    <p:sldId id="585" r:id="rId49"/>
    <p:sldId id="586" r:id="rId50"/>
    <p:sldId id="587" r:id="rId51"/>
    <p:sldId id="588" r:id="rId52"/>
    <p:sldId id="589" r:id="rId53"/>
    <p:sldId id="590" r:id="rId54"/>
    <p:sldId id="270" r:id="rId55"/>
    <p:sldId id="604" r:id="rId56"/>
    <p:sldId id="605" r:id="rId57"/>
    <p:sldId id="617" r:id="rId58"/>
    <p:sldId id="606" r:id="rId59"/>
    <p:sldId id="607" r:id="rId60"/>
    <p:sldId id="608" r:id="rId61"/>
    <p:sldId id="609" r:id="rId62"/>
    <p:sldId id="610" r:id="rId63"/>
    <p:sldId id="611" r:id="rId64"/>
    <p:sldId id="618" r:id="rId65"/>
    <p:sldId id="612" r:id="rId66"/>
    <p:sldId id="613" r:id="rId67"/>
    <p:sldId id="614" r:id="rId68"/>
    <p:sldId id="615" r:id="rId69"/>
    <p:sldId id="619" r:id="rId70"/>
    <p:sldId id="616" r:id="rId71"/>
    <p:sldId id="566" r:id="rId72"/>
    <p:sldId id="567" r:id="rId73"/>
    <p:sldId id="568" r:id="rId74"/>
    <p:sldId id="569" r:id="rId75"/>
    <p:sldId id="570" r:id="rId76"/>
    <p:sldId id="314" r:id="rId77"/>
    <p:sldId id="620" r:id="rId78"/>
    <p:sldId id="353" r:id="rId79"/>
    <p:sldId id="341" r:id="rId80"/>
    <p:sldId id="342" r:id="rId81"/>
    <p:sldId id="346" r:id="rId82"/>
    <p:sldId id="345" r:id="rId83"/>
    <p:sldId id="344" r:id="rId84"/>
    <p:sldId id="347" r:id="rId85"/>
    <p:sldId id="348" r:id="rId86"/>
    <p:sldId id="343" r:id="rId87"/>
    <p:sldId id="626" r:id="rId88"/>
    <p:sldId id="358" r:id="rId89"/>
    <p:sldId id="625" r:id="rId90"/>
    <p:sldId id="304" r:id="rId91"/>
    <p:sldId id="627"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05D8A-3745-429D-A1DA-35E5C01E613D}" v="17" dt="2024-12-07T00:36:16.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Wierzgac" userId="2e29b44fa5baeb0e" providerId="LiveId" clId="{00A05D8A-3745-429D-A1DA-35E5C01E613D}"/>
    <pc:docChg chg="custSel addSld delSld modSld">
      <pc:chgData name="Matt Wierzgac" userId="2e29b44fa5baeb0e" providerId="LiveId" clId="{00A05D8A-3745-429D-A1DA-35E5C01E613D}" dt="2024-12-07T00:36:19.838" v="42" actId="14100"/>
      <pc:docMkLst>
        <pc:docMk/>
      </pc:docMkLst>
      <pc:sldChg chg="del">
        <pc:chgData name="Matt Wierzgac" userId="2e29b44fa5baeb0e" providerId="LiveId" clId="{00A05D8A-3745-429D-A1DA-35E5C01E613D}" dt="2024-12-07T00:30:59.402" v="0" actId="2696"/>
        <pc:sldMkLst>
          <pc:docMk/>
          <pc:sldMk cId="1411494222" sldId="284"/>
        </pc:sldMkLst>
      </pc:sldChg>
      <pc:sldChg chg="addSp modSp">
        <pc:chgData name="Matt Wierzgac" userId="2e29b44fa5baeb0e" providerId="LiveId" clId="{00A05D8A-3745-429D-A1DA-35E5C01E613D}" dt="2024-12-07T00:31:56.561" v="3"/>
        <pc:sldMkLst>
          <pc:docMk/>
          <pc:sldMk cId="1009422651" sldId="323"/>
        </pc:sldMkLst>
        <pc:graphicFrameChg chg="mod">
          <ac:chgData name="Matt Wierzgac" userId="2e29b44fa5baeb0e" providerId="LiveId" clId="{00A05D8A-3745-429D-A1DA-35E5C01E613D}" dt="2024-12-07T00:31:39.989" v="1"/>
          <ac:graphicFrameMkLst>
            <pc:docMk/>
            <pc:sldMk cId="1009422651" sldId="323"/>
            <ac:graphicFrameMk id="2" creationId="{390BE884-1D0E-F012-1C09-963C8E291885}"/>
          </ac:graphicFrameMkLst>
        </pc:graphicFrameChg>
        <pc:graphicFrameChg chg="add mod">
          <ac:chgData name="Matt Wierzgac" userId="2e29b44fa5baeb0e" providerId="LiveId" clId="{00A05D8A-3745-429D-A1DA-35E5C01E613D}" dt="2024-12-07T00:31:56.561" v="3"/>
          <ac:graphicFrameMkLst>
            <pc:docMk/>
            <pc:sldMk cId="1009422651" sldId="323"/>
            <ac:graphicFrameMk id="6" creationId="{A9152A1D-199E-FABC-616F-E682B6B428C1}"/>
          </ac:graphicFrameMkLst>
        </pc:graphicFrameChg>
      </pc:sldChg>
      <pc:sldChg chg="addSp delSp modSp add mod">
        <pc:chgData name="Matt Wierzgac" userId="2e29b44fa5baeb0e" providerId="LiveId" clId="{00A05D8A-3745-429D-A1DA-35E5C01E613D}" dt="2024-12-07T00:34:00.681" v="15"/>
        <pc:sldMkLst>
          <pc:docMk/>
          <pc:sldMk cId="1948780043" sldId="324"/>
        </pc:sldMkLst>
        <pc:spChg chg="del">
          <ac:chgData name="Matt Wierzgac" userId="2e29b44fa5baeb0e" providerId="LiveId" clId="{00A05D8A-3745-429D-A1DA-35E5C01E613D}" dt="2024-12-07T00:32:49.345" v="5" actId="478"/>
          <ac:spMkLst>
            <pc:docMk/>
            <pc:sldMk cId="1948780043" sldId="324"/>
            <ac:spMk id="3" creationId="{D73D3E5B-A0FA-D9D2-0428-57F26EAE20E9}"/>
          </ac:spMkLst>
        </pc:spChg>
        <pc:picChg chg="add del mod">
          <ac:chgData name="Matt Wierzgac" userId="2e29b44fa5baeb0e" providerId="LiveId" clId="{00A05D8A-3745-429D-A1DA-35E5C01E613D}" dt="2024-12-07T00:34:00.383" v="14" actId="478"/>
          <ac:picMkLst>
            <pc:docMk/>
            <pc:sldMk cId="1948780043" sldId="324"/>
            <ac:picMk id="4" creationId="{7980B76F-D832-7097-489E-0B281203D8AD}"/>
          </ac:picMkLst>
        </pc:picChg>
        <pc:picChg chg="add mod">
          <ac:chgData name="Matt Wierzgac" userId="2e29b44fa5baeb0e" providerId="LiveId" clId="{00A05D8A-3745-429D-A1DA-35E5C01E613D}" dt="2024-12-07T00:34:00.681" v="15"/>
          <ac:picMkLst>
            <pc:docMk/>
            <pc:sldMk cId="1948780043" sldId="324"/>
            <ac:picMk id="5" creationId="{F984EB78-1B3C-23DD-5645-6D7DE8E43220}"/>
          </ac:picMkLst>
        </pc:picChg>
      </pc:sldChg>
      <pc:sldChg chg="addSp modSp add mod">
        <pc:chgData name="Matt Wierzgac" userId="2e29b44fa5baeb0e" providerId="LiveId" clId="{00A05D8A-3745-429D-A1DA-35E5C01E613D}" dt="2024-12-07T00:33:44.985" v="12" actId="1076"/>
        <pc:sldMkLst>
          <pc:docMk/>
          <pc:sldMk cId="289426805" sldId="325"/>
        </pc:sldMkLst>
        <pc:spChg chg="mod">
          <ac:chgData name="Matt Wierzgac" userId="2e29b44fa5baeb0e" providerId="LiveId" clId="{00A05D8A-3745-429D-A1DA-35E5C01E613D}" dt="2024-12-07T00:33:40.540" v="10" actId="14100"/>
          <ac:spMkLst>
            <pc:docMk/>
            <pc:sldMk cId="289426805" sldId="325"/>
            <ac:spMk id="2" creationId="{55CD90B6-5377-B204-A355-366B8B768557}"/>
          </ac:spMkLst>
        </pc:spChg>
        <pc:picChg chg="add mod">
          <ac:chgData name="Matt Wierzgac" userId="2e29b44fa5baeb0e" providerId="LiveId" clId="{00A05D8A-3745-429D-A1DA-35E5C01E613D}" dt="2024-12-07T00:33:44.985" v="12" actId="1076"/>
          <ac:picMkLst>
            <pc:docMk/>
            <pc:sldMk cId="289426805" sldId="325"/>
            <ac:picMk id="4" creationId="{FE4A3C74-D212-1B30-60E1-A93E025C3CC4}"/>
          </ac:picMkLst>
        </pc:picChg>
      </pc:sldChg>
      <pc:sldChg chg="addSp modSp add mod">
        <pc:chgData name="Matt Wierzgac" userId="2e29b44fa5baeb0e" providerId="LiveId" clId="{00A05D8A-3745-429D-A1DA-35E5C01E613D}" dt="2024-12-07T00:34:08.824" v="17"/>
        <pc:sldMkLst>
          <pc:docMk/>
          <pc:sldMk cId="1643283282" sldId="326"/>
        </pc:sldMkLst>
        <pc:spChg chg="mod">
          <ac:chgData name="Matt Wierzgac" userId="2e29b44fa5baeb0e" providerId="LiveId" clId="{00A05D8A-3745-429D-A1DA-35E5C01E613D}" dt="2024-12-07T00:34:07.473" v="16" actId="14100"/>
          <ac:spMkLst>
            <pc:docMk/>
            <pc:sldMk cId="1643283282" sldId="326"/>
            <ac:spMk id="2" creationId="{F6014475-70D8-432C-11FC-5FEFFABE3070}"/>
          </ac:spMkLst>
        </pc:spChg>
        <pc:picChg chg="add mod">
          <ac:chgData name="Matt Wierzgac" userId="2e29b44fa5baeb0e" providerId="LiveId" clId="{00A05D8A-3745-429D-A1DA-35E5C01E613D}" dt="2024-12-07T00:34:08.824" v="17"/>
          <ac:picMkLst>
            <pc:docMk/>
            <pc:sldMk cId="1643283282" sldId="326"/>
            <ac:picMk id="4" creationId="{C61CD004-74F8-2A56-7DC6-63D697AB0673}"/>
          </ac:picMkLst>
        </pc:picChg>
      </pc:sldChg>
      <pc:sldChg chg="addSp modSp add mod">
        <pc:chgData name="Matt Wierzgac" userId="2e29b44fa5baeb0e" providerId="LiveId" clId="{00A05D8A-3745-429D-A1DA-35E5C01E613D}" dt="2024-12-07T00:34:32.096" v="20" actId="14100"/>
        <pc:sldMkLst>
          <pc:docMk/>
          <pc:sldMk cId="2849406403" sldId="327"/>
        </pc:sldMkLst>
        <pc:spChg chg="mod">
          <ac:chgData name="Matt Wierzgac" userId="2e29b44fa5baeb0e" providerId="LiveId" clId="{00A05D8A-3745-429D-A1DA-35E5C01E613D}" dt="2024-12-07T00:34:32.096" v="20" actId="14100"/>
          <ac:spMkLst>
            <pc:docMk/>
            <pc:sldMk cId="2849406403" sldId="327"/>
            <ac:spMk id="2" creationId="{9E8E08E4-BC50-964B-640E-61647B679CB8}"/>
          </ac:spMkLst>
        </pc:spChg>
        <pc:picChg chg="add mod">
          <ac:chgData name="Matt Wierzgac" userId="2e29b44fa5baeb0e" providerId="LiveId" clId="{00A05D8A-3745-429D-A1DA-35E5C01E613D}" dt="2024-12-07T00:34:27.731" v="19"/>
          <ac:picMkLst>
            <pc:docMk/>
            <pc:sldMk cId="2849406403" sldId="327"/>
            <ac:picMk id="4" creationId="{24B2844B-D3F8-70EE-4A81-BD00A606B7F6}"/>
          </ac:picMkLst>
        </pc:picChg>
      </pc:sldChg>
      <pc:sldChg chg="addSp modSp add mod">
        <pc:chgData name="Matt Wierzgac" userId="2e29b44fa5baeb0e" providerId="LiveId" clId="{00A05D8A-3745-429D-A1DA-35E5C01E613D}" dt="2024-12-07T00:34:48.887" v="23" actId="14100"/>
        <pc:sldMkLst>
          <pc:docMk/>
          <pc:sldMk cId="3725553996" sldId="328"/>
        </pc:sldMkLst>
        <pc:spChg chg="mod">
          <ac:chgData name="Matt Wierzgac" userId="2e29b44fa5baeb0e" providerId="LiveId" clId="{00A05D8A-3745-429D-A1DA-35E5C01E613D}" dt="2024-12-07T00:34:48.887" v="23" actId="14100"/>
          <ac:spMkLst>
            <pc:docMk/>
            <pc:sldMk cId="3725553996" sldId="328"/>
            <ac:spMk id="2" creationId="{9751D1F5-D4C8-512E-D119-65ECDB8F7484}"/>
          </ac:spMkLst>
        </pc:spChg>
        <pc:picChg chg="add mod">
          <ac:chgData name="Matt Wierzgac" userId="2e29b44fa5baeb0e" providerId="LiveId" clId="{00A05D8A-3745-429D-A1DA-35E5C01E613D}" dt="2024-12-07T00:34:45.053" v="22"/>
          <ac:picMkLst>
            <pc:docMk/>
            <pc:sldMk cId="3725553996" sldId="328"/>
            <ac:picMk id="4" creationId="{6AAC7491-963D-EE53-0C83-205958400780}"/>
          </ac:picMkLst>
        </pc:picChg>
      </pc:sldChg>
      <pc:sldChg chg="addSp modSp add mod">
        <pc:chgData name="Matt Wierzgac" userId="2e29b44fa5baeb0e" providerId="LiveId" clId="{00A05D8A-3745-429D-A1DA-35E5C01E613D}" dt="2024-12-07T00:34:59.584" v="26" actId="14100"/>
        <pc:sldMkLst>
          <pc:docMk/>
          <pc:sldMk cId="3476658850" sldId="329"/>
        </pc:sldMkLst>
        <pc:spChg chg="mod">
          <ac:chgData name="Matt Wierzgac" userId="2e29b44fa5baeb0e" providerId="LiveId" clId="{00A05D8A-3745-429D-A1DA-35E5C01E613D}" dt="2024-12-07T00:34:59.584" v="26" actId="14100"/>
          <ac:spMkLst>
            <pc:docMk/>
            <pc:sldMk cId="3476658850" sldId="329"/>
            <ac:spMk id="2" creationId="{68C29482-77D9-1B48-B5E4-E309454AF146}"/>
          </ac:spMkLst>
        </pc:spChg>
        <pc:picChg chg="add mod">
          <ac:chgData name="Matt Wierzgac" userId="2e29b44fa5baeb0e" providerId="LiveId" clId="{00A05D8A-3745-429D-A1DA-35E5C01E613D}" dt="2024-12-07T00:34:56.459" v="25"/>
          <ac:picMkLst>
            <pc:docMk/>
            <pc:sldMk cId="3476658850" sldId="329"/>
            <ac:picMk id="4" creationId="{54B92E0A-4493-9366-79FF-69F462104EFF}"/>
          </ac:picMkLst>
        </pc:picChg>
      </pc:sldChg>
      <pc:sldChg chg="addSp modSp add mod">
        <pc:chgData name="Matt Wierzgac" userId="2e29b44fa5baeb0e" providerId="LiveId" clId="{00A05D8A-3745-429D-A1DA-35E5C01E613D}" dt="2024-12-07T00:35:15.829" v="29" actId="14100"/>
        <pc:sldMkLst>
          <pc:docMk/>
          <pc:sldMk cId="4215378219" sldId="330"/>
        </pc:sldMkLst>
        <pc:spChg chg="mod">
          <ac:chgData name="Matt Wierzgac" userId="2e29b44fa5baeb0e" providerId="LiveId" clId="{00A05D8A-3745-429D-A1DA-35E5C01E613D}" dt="2024-12-07T00:35:15.829" v="29" actId="14100"/>
          <ac:spMkLst>
            <pc:docMk/>
            <pc:sldMk cId="4215378219" sldId="330"/>
            <ac:spMk id="2" creationId="{1A25F740-85D3-FAD8-63D2-132C0C9A9056}"/>
          </ac:spMkLst>
        </pc:spChg>
        <pc:picChg chg="add mod">
          <ac:chgData name="Matt Wierzgac" userId="2e29b44fa5baeb0e" providerId="LiveId" clId="{00A05D8A-3745-429D-A1DA-35E5C01E613D}" dt="2024-12-07T00:35:12.915" v="28"/>
          <ac:picMkLst>
            <pc:docMk/>
            <pc:sldMk cId="4215378219" sldId="330"/>
            <ac:picMk id="4" creationId="{8087AC9F-FB97-56C7-BB89-37460E4712E4}"/>
          </ac:picMkLst>
        </pc:picChg>
      </pc:sldChg>
      <pc:sldChg chg="addSp modSp add mod">
        <pc:chgData name="Matt Wierzgac" userId="2e29b44fa5baeb0e" providerId="LiveId" clId="{00A05D8A-3745-429D-A1DA-35E5C01E613D}" dt="2024-12-07T00:35:27.153" v="33" actId="14100"/>
        <pc:sldMkLst>
          <pc:docMk/>
          <pc:sldMk cId="1824705160" sldId="331"/>
        </pc:sldMkLst>
        <pc:spChg chg="mod">
          <ac:chgData name="Matt Wierzgac" userId="2e29b44fa5baeb0e" providerId="LiveId" clId="{00A05D8A-3745-429D-A1DA-35E5C01E613D}" dt="2024-12-07T00:35:27.153" v="33" actId="14100"/>
          <ac:spMkLst>
            <pc:docMk/>
            <pc:sldMk cId="1824705160" sldId="331"/>
            <ac:spMk id="2" creationId="{34CA771A-EE35-4095-5CDB-56E734CC8BB0}"/>
          </ac:spMkLst>
        </pc:spChg>
        <pc:picChg chg="add mod">
          <ac:chgData name="Matt Wierzgac" userId="2e29b44fa5baeb0e" providerId="LiveId" clId="{00A05D8A-3745-429D-A1DA-35E5C01E613D}" dt="2024-12-07T00:35:22.157" v="31"/>
          <ac:picMkLst>
            <pc:docMk/>
            <pc:sldMk cId="1824705160" sldId="331"/>
            <ac:picMk id="4" creationId="{D39AD952-EE4C-B91B-7E71-55D333EF5B80}"/>
          </ac:picMkLst>
        </pc:picChg>
      </pc:sldChg>
      <pc:sldChg chg="addSp modSp add mod">
        <pc:chgData name="Matt Wierzgac" userId="2e29b44fa5baeb0e" providerId="LiveId" clId="{00A05D8A-3745-429D-A1DA-35E5C01E613D}" dt="2024-12-07T00:35:40.123" v="36" actId="14100"/>
        <pc:sldMkLst>
          <pc:docMk/>
          <pc:sldMk cId="3071703862" sldId="332"/>
        </pc:sldMkLst>
        <pc:spChg chg="mod">
          <ac:chgData name="Matt Wierzgac" userId="2e29b44fa5baeb0e" providerId="LiveId" clId="{00A05D8A-3745-429D-A1DA-35E5C01E613D}" dt="2024-12-07T00:35:40.123" v="36" actId="14100"/>
          <ac:spMkLst>
            <pc:docMk/>
            <pc:sldMk cId="3071703862" sldId="332"/>
            <ac:spMk id="2" creationId="{1172516D-7654-9BA2-62B6-F9239E8BB833}"/>
          </ac:spMkLst>
        </pc:spChg>
        <pc:picChg chg="add mod">
          <ac:chgData name="Matt Wierzgac" userId="2e29b44fa5baeb0e" providerId="LiveId" clId="{00A05D8A-3745-429D-A1DA-35E5C01E613D}" dt="2024-12-07T00:35:35.266" v="35"/>
          <ac:picMkLst>
            <pc:docMk/>
            <pc:sldMk cId="3071703862" sldId="332"/>
            <ac:picMk id="4" creationId="{DF90AE03-4B3E-4E9B-41B8-AD3E59575FF2}"/>
          </ac:picMkLst>
        </pc:picChg>
      </pc:sldChg>
      <pc:sldChg chg="addSp modSp add mod">
        <pc:chgData name="Matt Wierzgac" userId="2e29b44fa5baeb0e" providerId="LiveId" clId="{00A05D8A-3745-429D-A1DA-35E5C01E613D}" dt="2024-12-07T00:35:51.835" v="39" actId="14100"/>
        <pc:sldMkLst>
          <pc:docMk/>
          <pc:sldMk cId="2885012409" sldId="333"/>
        </pc:sldMkLst>
        <pc:spChg chg="mod">
          <ac:chgData name="Matt Wierzgac" userId="2e29b44fa5baeb0e" providerId="LiveId" clId="{00A05D8A-3745-429D-A1DA-35E5C01E613D}" dt="2024-12-07T00:35:51.835" v="39" actId="14100"/>
          <ac:spMkLst>
            <pc:docMk/>
            <pc:sldMk cId="2885012409" sldId="333"/>
            <ac:spMk id="2" creationId="{4530C0A0-FCFD-4FC4-51E7-8F50CDD635FF}"/>
          </ac:spMkLst>
        </pc:spChg>
        <pc:picChg chg="add mod">
          <ac:chgData name="Matt Wierzgac" userId="2e29b44fa5baeb0e" providerId="LiveId" clId="{00A05D8A-3745-429D-A1DA-35E5C01E613D}" dt="2024-12-07T00:35:47.399" v="38"/>
          <ac:picMkLst>
            <pc:docMk/>
            <pc:sldMk cId="2885012409" sldId="333"/>
            <ac:picMk id="4" creationId="{276F91DB-4844-9325-6F4D-FE97EAEA6DAF}"/>
          </ac:picMkLst>
        </pc:picChg>
      </pc:sldChg>
      <pc:sldChg chg="addSp modSp add mod">
        <pc:chgData name="Matt Wierzgac" userId="2e29b44fa5baeb0e" providerId="LiveId" clId="{00A05D8A-3745-429D-A1DA-35E5C01E613D}" dt="2024-12-07T00:36:19.838" v="42" actId="14100"/>
        <pc:sldMkLst>
          <pc:docMk/>
          <pc:sldMk cId="1041618821" sldId="334"/>
        </pc:sldMkLst>
        <pc:spChg chg="mod">
          <ac:chgData name="Matt Wierzgac" userId="2e29b44fa5baeb0e" providerId="LiveId" clId="{00A05D8A-3745-429D-A1DA-35E5C01E613D}" dt="2024-12-07T00:36:19.838" v="42" actId="14100"/>
          <ac:spMkLst>
            <pc:docMk/>
            <pc:sldMk cId="1041618821" sldId="334"/>
            <ac:spMk id="2" creationId="{52072C47-E03D-6B84-F89F-A0E798FEFF9B}"/>
          </ac:spMkLst>
        </pc:spChg>
        <pc:picChg chg="add mod">
          <ac:chgData name="Matt Wierzgac" userId="2e29b44fa5baeb0e" providerId="LiveId" clId="{00A05D8A-3745-429D-A1DA-35E5C01E613D}" dt="2024-12-07T00:36:16.432" v="41"/>
          <ac:picMkLst>
            <pc:docMk/>
            <pc:sldMk cId="1041618821" sldId="334"/>
            <ac:picMk id="4" creationId="{BB09CB3C-1B05-2B20-6726-1E7327E827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18A8C-A0B5-422A-AF98-B9AA416D1A92}"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FCE59-6267-4D91-910F-F182DB96123A}" type="slidenum">
              <a:rPr lang="en-US" smtClean="0"/>
              <a:t>‹#›</a:t>
            </a:fld>
            <a:endParaRPr lang="en-US"/>
          </a:p>
        </p:txBody>
      </p:sp>
    </p:spTree>
    <p:extLst>
      <p:ext uri="{BB962C8B-B14F-4D97-AF65-F5344CB8AC3E}">
        <p14:creationId xmlns:p14="http://schemas.microsoft.com/office/powerpoint/2010/main" val="229887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Supreme has several prayers cards that can be used for this purpose, or the council could lead a rosary or Chaplet of Divine Mercy as a group and allowing time for individuals to visit graves. This might be a good way to reach out to a growing Hispanic community if you have one in your parish.</a:t>
            </a:r>
          </a:p>
          <a:p>
            <a:endParaRPr lang="en-US" dirty="0"/>
          </a:p>
        </p:txBody>
      </p:sp>
      <p:sp>
        <p:nvSpPr>
          <p:cNvPr id="4" name="Slide Number Placeholder 3"/>
          <p:cNvSpPr>
            <a:spLocks noGrp="1"/>
          </p:cNvSpPr>
          <p:nvPr>
            <p:ph type="sldNum" sz="quarter" idx="5"/>
          </p:nvPr>
        </p:nvSpPr>
        <p:spPr/>
        <p:txBody>
          <a:bodyPr/>
          <a:lstStyle/>
          <a:p>
            <a:fld id="{5BDADAE5-CCE5-4FE4-AD84-41BE24EE3AA9}" type="slidenum">
              <a:rPr lang="en-US" smtClean="0"/>
              <a:t>29</a:t>
            </a:fld>
            <a:endParaRPr lang="en-US"/>
          </a:p>
        </p:txBody>
      </p:sp>
    </p:spTree>
    <p:extLst>
      <p:ext uri="{BB962C8B-B14F-4D97-AF65-F5344CB8AC3E}">
        <p14:creationId xmlns:p14="http://schemas.microsoft.com/office/powerpoint/2010/main" val="1405980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45426-70C8-570F-E423-D129331A5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15491-67BC-F7C3-745E-E4A35E86B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D1A2C-18A7-F7E2-132A-1E40CF8C2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445D3A-44EF-CEDA-8FC7-F1963D40D6F7}"/>
              </a:ext>
            </a:extLst>
          </p:cNvPr>
          <p:cNvSpPr>
            <a:spLocks noGrp="1"/>
          </p:cNvSpPr>
          <p:nvPr>
            <p:ph type="sldNum" sz="quarter" idx="5"/>
          </p:nvPr>
        </p:nvSpPr>
        <p:spPr/>
        <p:txBody>
          <a:bodyPr/>
          <a:lstStyle/>
          <a:p>
            <a:fld id="{7B1A91C7-F043-4CC1-AB1B-E4118A849957}" type="slidenum">
              <a:rPr lang="en-US" smtClean="0"/>
              <a:pPr/>
              <a:t>84</a:t>
            </a:fld>
            <a:endParaRPr lang="en-US"/>
          </a:p>
        </p:txBody>
      </p:sp>
    </p:spTree>
    <p:extLst>
      <p:ext uri="{BB962C8B-B14F-4D97-AF65-F5344CB8AC3E}">
        <p14:creationId xmlns:p14="http://schemas.microsoft.com/office/powerpoint/2010/main" val="255462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44109-108C-2341-6DBB-B63CA9C19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9B80C-96D2-59E0-1E91-F834D6CD9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87810-11E4-5BC5-F5B4-8B89665DB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3941C-F335-5197-1540-2ED2AB2A622F}"/>
              </a:ext>
            </a:extLst>
          </p:cNvPr>
          <p:cNvSpPr>
            <a:spLocks noGrp="1"/>
          </p:cNvSpPr>
          <p:nvPr>
            <p:ph type="sldNum" sz="quarter" idx="5"/>
          </p:nvPr>
        </p:nvSpPr>
        <p:spPr/>
        <p:txBody>
          <a:bodyPr/>
          <a:lstStyle/>
          <a:p>
            <a:fld id="{7B1A91C7-F043-4CC1-AB1B-E4118A849957}" type="slidenum">
              <a:rPr lang="en-US" smtClean="0"/>
              <a:pPr/>
              <a:t>85</a:t>
            </a:fld>
            <a:endParaRPr lang="en-US"/>
          </a:p>
        </p:txBody>
      </p:sp>
    </p:spTree>
    <p:extLst>
      <p:ext uri="{BB962C8B-B14F-4D97-AF65-F5344CB8AC3E}">
        <p14:creationId xmlns:p14="http://schemas.microsoft.com/office/powerpoint/2010/main" val="138778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E345-1821-7DC6-86E1-07D9E76B7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167A9-CBAF-75CA-A046-CD7D0033D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47D34-3050-CC02-CB27-A52B9B4D8F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9339AC-20F2-66B8-F07E-62633B1B8BAE}"/>
              </a:ext>
            </a:extLst>
          </p:cNvPr>
          <p:cNvSpPr>
            <a:spLocks noGrp="1"/>
          </p:cNvSpPr>
          <p:nvPr>
            <p:ph type="sldNum" sz="quarter" idx="5"/>
          </p:nvPr>
        </p:nvSpPr>
        <p:spPr/>
        <p:txBody>
          <a:bodyPr/>
          <a:lstStyle/>
          <a:p>
            <a:fld id="{7B1A91C7-F043-4CC1-AB1B-E4118A849957}" type="slidenum">
              <a:rPr lang="en-US" smtClean="0"/>
              <a:pPr/>
              <a:t>86</a:t>
            </a:fld>
            <a:endParaRPr lang="en-US"/>
          </a:p>
        </p:txBody>
      </p:sp>
    </p:spTree>
    <p:extLst>
      <p:ext uri="{BB962C8B-B14F-4D97-AF65-F5344CB8AC3E}">
        <p14:creationId xmlns:p14="http://schemas.microsoft.com/office/powerpoint/2010/main" val="124920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99BD-724B-6278-BBF0-1EC56B701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7E75C-B544-4BC7-2D38-94052F07D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A420A-53E2-139D-2823-C8BAE48215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E91DD0-6CC3-C019-4B1A-8A690BFC1AA3}"/>
              </a:ext>
            </a:extLst>
          </p:cNvPr>
          <p:cNvSpPr>
            <a:spLocks noGrp="1"/>
          </p:cNvSpPr>
          <p:nvPr>
            <p:ph type="sldNum" sz="quarter" idx="5"/>
          </p:nvPr>
        </p:nvSpPr>
        <p:spPr/>
        <p:txBody>
          <a:bodyPr/>
          <a:lstStyle/>
          <a:p>
            <a:fld id="{7B1A91C7-F043-4CC1-AB1B-E4118A849957}" type="slidenum">
              <a:rPr lang="en-US" smtClean="0"/>
              <a:pPr/>
              <a:t>87</a:t>
            </a:fld>
            <a:endParaRPr lang="en-US"/>
          </a:p>
        </p:txBody>
      </p:sp>
    </p:spTree>
    <p:extLst>
      <p:ext uri="{BB962C8B-B14F-4D97-AF65-F5344CB8AC3E}">
        <p14:creationId xmlns:p14="http://schemas.microsoft.com/office/powerpoint/2010/main" val="68343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34A1D-9230-A473-B3FC-E9A624723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CB73F-E800-0D78-22E6-FD122EABE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4FCDB-0744-A5B8-1441-CA8205DD7C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EDF88A-DCE0-E5C5-3886-2CDB843033AA}"/>
              </a:ext>
            </a:extLst>
          </p:cNvPr>
          <p:cNvSpPr>
            <a:spLocks noGrp="1"/>
          </p:cNvSpPr>
          <p:nvPr>
            <p:ph type="sldNum" sz="quarter" idx="5"/>
          </p:nvPr>
        </p:nvSpPr>
        <p:spPr/>
        <p:txBody>
          <a:bodyPr/>
          <a:lstStyle/>
          <a:p>
            <a:fld id="{7B1A91C7-F043-4CC1-AB1B-E4118A849957}" type="slidenum">
              <a:rPr lang="en-US" smtClean="0"/>
              <a:pPr/>
              <a:t>88</a:t>
            </a:fld>
            <a:endParaRPr lang="en-US"/>
          </a:p>
        </p:txBody>
      </p:sp>
    </p:spTree>
    <p:extLst>
      <p:ext uri="{BB962C8B-B14F-4D97-AF65-F5344CB8AC3E}">
        <p14:creationId xmlns:p14="http://schemas.microsoft.com/office/powerpoint/2010/main" val="1426297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A91C7-F043-4CC1-AB1B-E4118A849957}" type="slidenum">
              <a:rPr lang="en-US" smtClean="0"/>
              <a:pPr/>
              <a:t>90</a:t>
            </a:fld>
            <a:endParaRPr lang="en-US"/>
          </a:p>
        </p:txBody>
      </p:sp>
    </p:spTree>
    <p:extLst>
      <p:ext uri="{BB962C8B-B14F-4D97-AF65-F5344CB8AC3E}">
        <p14:creationId xmlns:p14="http://schemas.microsoft.com/office/powerpoint/2010/main" val="389707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A91C7-F043-4CC1-AB1B-E4118A849957}" type="slidenum">
              <a:rPr lang="en-US" smtClean="0"/>
              <a:pPr/>
              <a:t>91</a:t>
            </a:fld>
            <a:endParaRPr lang="en-US"/>
          </a:p>
        </p:txBody>
      </p:sp>
    </p:spTree>
    <p:extLst>
      <p:ext uri="{BB962C8B-B14F-4D97-AF65-F5344CB8AC3E}">
        <p14:creationId xmlns:p14="http://schemas.microsoft.com/office/powerpoint/2010/main" val="160430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A91C7-F043-4CC1-AB1B-E4118A849957}" type="slidenum">
              <a:rPr lang="en-US" smtClean="0"/>
              <a:pPr/>
              <a:t>76</a:t>
            </a:fld>
            <a:endParaRPr lang="en-US"/>
          </a:p>
        </p:txBody>
      </p:sp>
    </p:spTree>
    <p:extLst>
      <p:ext uri="{BB962C8B-B14F-4D97-AF65-F5344CB8AC3E}">
        <p14:creationId xmlns:p14="http://schemas.microsoft.com/office/powerpoint/2010/main" val="3909583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A91C7-F043-4CC1-AB1B-E4118A849957}" type="slidenum">
              <a:rPr lang="en-US" smtClean="0"/>
              <a:pPr/>
              <a:t>77</a:t>
            </a:fld>
            <a:endParaRPr lang="en-US"/>
          </a:p>
        </p:txBody>
      </p:sp>
    </p:spTree>
    <p:extLst>
      <p:ext uri="{BB962C8B-B14F-4D97-AF65-F5344CB8AC3E}">
        <p14:creationId xmlns:p14="http://schemas.microsoft.com/office/powerpoint/2010/main" val="236489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A8777-E58D-BF83-4736-47ED88DAA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54AEF-CDD0-7ED5-D84D-6B4B353D1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C4D7F-8973-AEF3-C26B-B24CA166CE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9F305-26E0-2D40-4C51-856C2FD4B1DC}"/>
              </a:ext>
            </a:extLst>
          </p:cNvPr>
          <p:cNvSpPr>
            <a:spLocks noGrp="1"/>
          </p:cNvSpPr>
          <p:nvPr>
            <p:ph type="sldNum" sz="quarter" idx="5"/>
          </p:nvPr>
        </p:nvSpPr>
        <p:spPr/>
        <p:txBody>
          <a:bodyPr/>
          <a:lstStyle/>
          <a:p>
            <a:fld id="{7B1A91C7-F043-4CC1-AB1B-E4118A849957}" type="slidenum">
              <a:rPr lang="en-US" smtClean="0"/>
              <a:pPr/>
              <a:t>78</a:t>
            </a:fld>
            <a:endParaRPr lang="en-US"/>
          </a:p>
        </p:txBody>
      </p:sp>
    </p:spTree>
    <p:extLst>
      <p:ext uri="{BB962C8B-B14F-4D97-AF65-F5344CB8AC3E}">
        <p14:creationId xmlns:p14="http://schemas.microsoft.com/office/powerpoint/2010/main" val="316680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2102-85CA-1A28-247C-FF17FCBEE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08F74-2C5F-318D-FBBC-DA0637DEF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7891B-E0BE-F8F0-5DB8-1CB56A9079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721DB-023C-3607-628A-26AE1BB13657}"/>
              </a:ext>
            </a:extLst>
          </p:cNvPr>
          <p:cNvSpPr>
            <a:spLocks noGrp="1"/>
          </p:cNvSpPr>
          <p:nvPr>
            <p:ph type="sldNum" sz="quarter" idx="5"/>
          </p:nvPr>
        </p:nvSpPr>
        <p:spPr/>
        <p:txBody>
          <a:bodyPr/>
          <a:lstStyle/>
          <a:p>
            <a:fld id="{7B1A91C7-F043-4CC1-AB1B-E4118A849957}" type="slidenum">
              <a:rPr lang="en-US" smtClean="0"/>
              <a:pPr/>
              <a:t>79</a:t>
            </a:fld>
            <a:endParaRPr lang="en-US"/>
          </a:p>
        </p:txBody>
      </p:sp>
    </p:spTree>
    <p:extLst>
      <p:ext uri="{BB962C8B-B14F-4D97-AF65-F5344CB8AC3E}">
        <p14:creationId xmlns:p14="http://schemas.microsoft.com/office/powerpoint/2010/main" val="631562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CE562-75D8-49FF-1C77-A80042CD5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51687-7E1A-76D9-658D-9D4649040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F4502-58EA-EBA5-8340-E839F89524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C9E689-1CF8-80CF-0E92-8E1F7E6B681B}"/>
              </a:ext>
            </a:extLst>
          </p:cNvPr>
          <p:cNvSpPr>
            <a:spLocks noGrp="1"/>
          </p:cNvSpPr>
          <p:nvPr>
            <p:ph type="sldNum" sz="quarter" idx="5"/>
          </p:nvPr>
        </p:nvSpPr>
        <p:spPr/>
        <p:txBody>
          <a:bodyPr/>
          <a:lstStyle/>
          <a:p>
            <a:fld id="{7B1A91C7-F043-4CC1-AB1B-E4118A849957}" type="slidenum">
              <a:rPr lang="en-US" smtClean="0"/>
              <a:pPr/>
              <a:t>80</a:t>
            </a:fld>
            <a:endParaRPr lang="en-US"/>
          </a:p>
        </p:txBody>
      </p:sp>
    </p:spTree>
    <p:extLst>
      <p:ext uri="{BB962C8B-B14F-4D97-AF65-F5344CB8AC3E}">
        <p14:creationId xmlns:p14="http://schemas.microsoft.com/office/powerpoint/2010/main" val="33956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3DBB6-582B-EAC3-6FBB-AD631CA66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84877-6F4E-242B-ADB4-E25F85DF3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4EA1A-9032-D5F0-ABF1-10014177F5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70214-5DD1-F095-2972-78AC70327109}"/>
              </a:ext>
            </a:extLst>
          </p:cNvPr>
          <p:cNvSpPr>
            <a:spLocks noGrp="1"/>
          </p:cNvSpPr>
          <p:nvPr>
            <p:ph type="sldNum" sz="quarter" idx="5"/>
          </p:nvPr>
        </p:nvSpPr>
        <p:spPr/>
        <p:txBody>
          <a:bodyPr/>
          <a:lstStyle/>
          <a:p>
            <a:fld id="{7B1A91C7-F043-4CC1-AB1B-E4118A849957}" type="slidenum">
              <a:rPr lang="en-US" smtClean="0"/>
              <a:pPr/>
              <a:t>81</a:t>
            </a:fld>
            <a:endParaRPr lang="en-US"/>
          </a:p>
        </p:txBody>
      </p:sp>
    </p:spTree>
    <p:extLst>
      <p:ext uri="{BB962C8B-B14F-4D97-AF65-F5344CB8AC3E}">
        <p14:creationId xmlns:p14="http://schemas.microsoft.com/office/powerpoint/2010/main" val="358373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2E70-E688-5E3A-9CDF-905D83C90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DF7FA-F078-8A5B-DA74-65A9480FC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6504C-D7F3-B609-8C83-4E19CEA321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1F6E24-5044-39C6-7100-C5BD826CBDBC}"/>
              </a:ext>
            </a:extLst>
          </p:cNvPr>
          <p:cNvSpPr>
            <a:spLocks noGrp="1"/>
          </p:cNvSpPr>
          <p:nvPr>
            <p:ph type="sldNum" sz="quarter" idx="5"/>
          </p:nvPr>
        </p:nvSpPr>
        <p:spPr/>
        <p:txBody>
          <a:bodyPr/>
          <a:lstStyle/>
          <a:p>
            <a:fld id="{7B1A91C7-F043-4CC1-AB1B-E4118A849957}" type="slidenum">
              <a:rPr lang="en-US" smtClean="0"/>
              <a:pPr/>
              <a:t>82</a:t>
            </a:fld>
            <a:endParaRPr lang="en-US"/>
          </a:p>
        </p:txBody>
      </p:sp>
    </p:spTree>
    <p:extLst>
      <p:ext uri="{BB962C8B-B14F-4D97-AF65-F5344CB8AC3E}">
        <p14:creationId xmlns:p14="http://schemas.microsoft.com/office/powerpoint/2010/main" val="2343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099B-21A7-0FB9-3892-4FF86FB6E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38EDD-3495-925E-F211-226D029A9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E3EF3-46AD-253F-5DC1-6C684B5297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95DBD9-4114-9732-AABC-202A2CC3FFA6}"/>
              </a:ext>
            </a:extLst>
          </p:cNvPr>
          <p:cNvSpPr>
            <a:spLocks noGrp="1"/>
          </p:cNvSpPr>
          <p:nvPr>
            <p:ph type="sldNum" sz="quarter" idx="5"/>
          </p:nvPr>
        </p:nvSpPr>
        <p:spPr/>
        <p:txBody>
          <a:bodyPr/>
          <a:lstStyle/>
          <a:p>
            <a:fld id="{7B1A91C7-F043-4CC1-AB1B-E4118A849957}" type="slidenum">
              <a:rPr lang="en-US" smtClean="0"/>
              <a:pPr/>
              <a:t>83</a:t>
            </a:fld>
            <a:endParaRPr lang="en-US"/>
          </a:p>
        </p:txBody>
      </p:sp>
    </p:spTree>
    <p:extLst>
      <p:ext uri="{BB962C8B-B14F-4D97-AF65-F5344CB8AC3E}">
        <p14:creationId xmlns:p14="http://schemas.microsoft.com/office/powerpoint/2010/main" val="5328430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6DA4-1661-A85E-6196-6A1F6C3609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56592-DB6C-ED7F-2E9B-ACE4E26417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720B26A7-4AE7-8F13-E22A-CCF37E8015E3}"/>
              </a:ext>
            </a:extLst>
          </p:cNvPr>
          <p:cNvSpPr/>
          <p:nvPr userDrawn="1"/>
        </p:nvSpPr>
        <p:spPr>
          <a:xfrm>
            <a:off x="761506" y="6127954"/>
            <a:ext cx="11378107" cy="7300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7">
            <a:extLst>
              <a:ext uri="{FF2B5EF4-FFF2-40B4-BE49-F238E27FC236}">
                <a16:creationId xmlns:a16="http://schemas.microsoft.com/office/drawing/2014/main" id="{76D334FC-47F3-CBB9-F718-20E43498575D}"/>
              </a:ext>
            </a:extLst>
          </p:cNvPr>
          <p:cNvSpPr txBox="1">
            <a:spLocks noChangeArrowheads="1"/>
          </p:cNvSpPr>
          <p:nvPr userDrawn="1"/>
        </p:nvSpPr>
        <p:spPr bwMode="auto">
          <a:xfrm>
            <a:off x="9541077" y="6305659"/>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bg1"/>
                </a:solidFill>
                <a:latin typeface="Bookman Old Style" panose="02050604050505020204" pitchFamily="18" charset="0"/>
              </a:rPr>
              <a:t>Michigan State Council</a:t>
            </a:r>
          </a:p>
          <a:p>
            <a:pPr eaLnBrk="0" hangingPunct="0"/>
            <a:endParaRPr lang="en-US" sz="300" dirty="0">
              <a:solidFill>
                <a:schemeClr val="bg1"/>
              </a:solidFill>
              <a:latin typeface="Bookman Old Style" panose="02050604050505020204" pitchFamily="18" charset="0"/>
            </a:endParaRPr>
          </a:p>
          <a:p>
            <a:pPr eaLnBrk="0" hangingPunct="0"/>
            <a:r>
              <a:rPr lang="en-US" sz="1200" dirty="0">
                <a:solidFill>
                  <a:schemeClr val="bg1"/>
                </a:solidFill>
                <a:latin typeface="Bookman Old Style" panose="02050604050505020204" pitchFamily="18" charset="0"/>
              </a:rPr>
              <a:t>Knights of Columbus</a:t>
            </a:r>
          </a:p>
        </p:txBody>
      </p:sp>
      <p:pic>
        <p:nvPicPr>
          <p:cNvPr id="10" name="Picture 18" descr="http://www.clker.com/cliparts/k/f/U/j/T/3/michigan-svg-md.png">
            <a:extLst>
              <a:ext uri="{FF2B5EF4-FFF2-40B4-BE49-F238E27FC236}">
                <a16:creationId xmlns:a16="http://schemas.microsoft.com/office/drawing/2014/main" id="{F47209B4-8B74-CE26-0497-4EA1F750DB3D}"/>
              </a:ext>
            </a:extLst>
          </p:cNvPr>
          <p:cNvPicPr>
            <a:picLocks noChangeAspect="1" noChangeArrowheads="1"/>
          </p:cNvPicPr>
          <p:nvPr userDrawn="1"/>
        </p:nvPicPr>
        <p:blipFill>
          <a:blip r:embed="rId2" cstate="print">
            <a:biLevel thresh="25000"/>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69878" y="6212492"/>
            <a:ext cx="582402" cy="531812"/>
          </a:xfrm>
          <a:prstGeom prst="rect">
            <a:avLst/>
          </a:prstGeom>
          <a:noFill/>
          <a:effectLst/>
        </p:spPr>
      </p:pic>
      <p:sp>
        <p:nvSpPr>
          <p:cNvPr id="12" name="Rectangle 11">
            <a:extLst>
              <a:ext uri="{FF2B5EF4-FFF2-40B4-BE49-F238E27FC236}">
                <a16:creationId xmlns:a16="http://schemas.microsoft.com/office/drawing/2014/main" id="{4C45F1D0-75BC-850E-3F44-A2948AD99005}"/>
              </a:ext>
            </a:extLst>
          </p:cNvPr>
          <p:cNvSpPr/>
          <p:nvPr userDrawn="1"/>
        </p:nvSpPr>
        <p:spPr>
          <a:xfrm>
            <a:off x="0" y="0"/>
            <a:ext cx="761505" cy="6096495"/>
          </a:xfrm>
          <a:prstGeom prst="rect">
            <a:avLst/>
          </a:prstGeom>
          <a:gradFill>
            <a:gsLst>
              <a:gs pos="0">
                <a:schemeClr val="bg1"/>
              </a:gs>
              <a:gs pos="63000">
                <a:schemeClr val="bg1">
                  <a:lumMod val="95000"/>
                </a:schemeClr>
              </a:gs>
              <a:gs pos="74000">
                <a:schemeClr val="bg1">
                  <a:lumMod val="85000"/>
                </a:schemeClr>
              </a:gs>
              <a:gs pos="95000">
                <a:srgbClr val="00206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50A167-DF06-3291-0924-16F6960C1BC0}"/>
              </a:ext>
            </a:extLst>
          </p:cNvPr>
          <p:cNvSpPr/>
          <p:nvPr userDrawn="1"/>
        </p:nvSpPr>
        <p:spPr>
          <a:xfrm>
            <a:off x="11430494" y="1"/>
            <a:ext cx="761505" cy="6127954"/>
          </a:xfrm>
          <a:prstGeom prst="rect">
            <a:avLst/>
          </a:prstGeom>
          <a:gradFill>
            <a:gsLst>
              <a:gs pos="0">
                <a:schemeClr val="bg1"/>
              </a:gs>
              <a:gs pos="63000">
                <a:schemeClr val="bg1">
                  <a:lumMod val="95000"/>
                </a:schemeClr>
              </a:gs>
              <a:gs pos="74000">
                <a:schemeClr val="bg1">
                  <a:lumMod val="85000"/>
                </a:schemeClr>
              </a:gs>
              <a:gs pos="95000">
                <a:srgbClr val="00206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6CB288-4880-2877-7B52-372AE22C0590}"/>
              </a:ext>
            </a:extLst>
          </p:cNvPr>
          <p:cNvPicPr>
            <a:picLocks noChangeAspect="1"/>
          </p:cNvPicPr>
          <p:nvPr userDrawn="1"/>
        </p:nvPicPr>
        <p:blipFill>
          <a:blip r:embed="rId4"/>
          <a:stretch>
            <a:fillRect/>
          </a:stretch>
        </p:blipFill>
        <p:spPr>
          <a:xfrm>
            <a:off x="1" y="5522477"/>
            <a:ext cx="1366981" cy="1366981"/>
          </a:xfrm>
          <a:prstGeom prst="rect">
            <a:avLst/>
          </a:prstGeom>
          <a:noFill/>
        </p:spPr>
      </p:pic>
    </p:spTree>
    <p:extLst>
      <p:ext uri="{BB962C8B-B14F-4D97-AF65-F5344CB8AC3E}">
        <p14:creationId xmlns:p14="http://schemas.microsoft.com/office/powerpoint/2010/main" val="608269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CE1B-C301-27FB-A310-C28032DC9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718FFC-938C-3299-85B4-DAE4F9E25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83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42FB4-51CF-F8A8-57A9-186A02712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DF570-FF21-B629-4181-8C08989611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56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E31B-6C5C-DC8B-847F-CCA1BDD9D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3403F-E0C4-7808-DBCE-3BC8776CF89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18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3F1A-AE97-8C64-80D4-3144DAF1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B4DC-CC09-07E4-1F30-DA0BD44FE8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81776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7F64-0C1B-9BD5-3AED-D812809AA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015A9-27CE-FFE4-5EB0-87EB7D798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2F596-5E51-3DA4-ADC7-37BE43662E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56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AAE6-15E7-E0FB-C5E4-F9913E00E7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7F30D7-E3E0-C7FC-3300-164051C4B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78992A-E68B-B663-D079-2196A1D53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AB8B0C-3C00-AF07-FB43-6CA94FADB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E133A-EB80-BD1A-155C-52A5E00338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49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FC96-594D-F033-DDB4-0688B9E1CC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1544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79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796F-F2BC-A320-7D7E-EC99DC0F8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DE9415-B721-B009-12B9-6FD33EB937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A78D97-7EA3-5B8E-0977-B3A783EC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824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A99B-D492-2497-1F1A-9CD6859DA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CD5-5D02-A98A-C663-CC17C95545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D13B6A-71D2-5AF8-5038-0B397D986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529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ca.wikipedia.org/wiki/Knights_of_Columbus" TargetMode="Externa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3046E-DC46-5755-90BD-143DA0F202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A57AD-E303-1399-34E9-55B66934D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4A4974D6-D9D1-FE7F-2C56-FBF1C24A34D5}"/>
              </a:ext>
            </a:extLst>
          </p:cNvPr>
          <p:cNvSpPr/>
          <p:nvPr userDrawn="1"/>
        </p:nvSpPr>
        <p:spPr>
          <a:xfrm>
            <a:off x="761506" y="6127954"/>
            <a:ext cx="11430494" cy="7300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7">
            <a:extLst>
              <a:ext uri="{FF2B5EF4-FFF2-40B4-BE49-F238E27FC236}">
                <a16:creationId xmlns:a16="http://schemas.microsoft.com/office/drawing/2014/main" id="{2C7A8395-135B-A677-408B-49B1903FE88D}"/>
              </a:ext>
            </a:extLst>
          </p:cNvPr>
          <p:cNvSpPr txBox="1">
            <a:spLocks noChangeArrowheads="1"/>
          </p:cNvSpPr>
          <p:nvPr userDrawn="1"/>
        </p:nvSpPr>
        <p:spPr bwMode="auto">
          <a:xfrm>
            <a:off x="9541077" y="6305659"/>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bg1"/>
                </a:solidFill>
                <a:latin typeface="Bookman Old Style" panose="02050604050505020204" pitchFamily="18" charset="0"/>
              </a:rPr>
              <a:t>Michigan State Council</a:t>
            </a:r>
          </a:p>
          <a:p>
            <a:pPr eaLnBrk="0" hangingPunct="0"/>
            <a:endParaRPr lang="en-US" sz="300" dirty="0">
              <a:solidFill>
                <a:schemeClr val="bg1"/>
              </a:solidFill>
              <a:latin typeface="Bookman Old Style" panose="02050604050505020204" pitchFamily="18" charset="0"/>
            </a:endParaRPr>
          </a:p>
          <a:p>
            <a:pPr eaLnBrk="0" hangingPunct="0"/>
            <a:r>
              <a:rPr lang="en-US" sz="1200" dirty="0">
                <a:solidFill>
                  <a:schemeClr val="bg1"/>
                </a:solidFill>
                <a:latin typeface="Bookman Old Style" panose="02050604050505020204" pitchFamily="18" charset="0"/>
              </a:rPr>
              <a:t>Knights of Columbus</a:t>
            </a:r>
          </a:p>
        </p:txBody>
      </p:sp>
      <p:pic>
        <p:nvPicPr>
          <p:cNvPr id="9" name="Picture 18" descr="http://www.clker.com/cliparts/k/f/U/j/T/3/michigan-svg-md.png">
            <a:extLst>
              <a:ext uri="{FF2B5EF4-FFF2-40B4-BE49-F238E27FC236}">
                <a16:creationId xmlns:a16="http://schemas.microsoft.com/office/drawing/2014/main" id="{52E0E07E-7C54-B10F-B4E5-15EEF088A594}"/>
              </a:ext>
            </a:extLst>
          </p:cNvPr>
          <p:cNvPicPr>
            <a:picLocks noChangeAspect="1" noChangeArrowheads="1"/>
          </p:cNvPicPr>
          <p:nvPr userDrawn="1"/>
        </p:nvPicPr>
        <p:blipFill>
          <a:blip r:embed="rId13" cstate="print">
            <a:biLevel thresh="25000"/>
            <a:extLst>
              <a:ext uri="{BEBA8EAE-BF5A-486C-A8C5-ECC9F3942E4B}">
                <a14:imgProps xmlns:a14="http://schemas.microsoft.com/office/drawing/2010/main">
                  <a14:imgLayer r:embed="rId14">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369878" y="6212492"/>
            <a:ext cx="582402" cy="531812"/>
          </a:xfrm>
          <a:prstGeom prst="rect">
            <a:avLst/>
          </a:prstGeom>
          <a:noFill/>
          <a:effectLst/>
        </p:spPr>
      </p:pic>
      <p:sp>
        <p:nvSpPr>
          <p:cNvPr id="10" name="Rectangle 9">
            <a:extLst>
              <a:ext uri="{FF2B5EF4-FFF2-40B4-BE49-F238E27FC236}">
                <a16:creationId xmlns:a16="http://schemas.microsoft.com/office/drawing/2014/main" id="{1B2EBACC-B8DC-0B79-76AC-3D234FFFE274}"/>
              </a:ext>
            </a:extLst>
          </p:cNvPr>
          <p:cNvSpPr/>
          <p:nvPr userDrawn="1"/>
        </p:nvSpPr>
        <p:spPr>
          <a:xfrm>
            <a:off x="0" y="0"/>
            <a:ext cx="761505" cy="6096495"/>
          </a:xfrm>
          <a:prstGeom prst="rect">
            <a:avLst/>
          </a:prstGeom>
          <a:gradFill>
            <a:gsLst>
              <a:gs pos="0">
                <a:schemeClr val="bg1"/>
              </a:gs>
              <a:gs pos="63000">
                <a:schemeClr val="bg1">
                  <a:lumMod val="95000"/>
                </a:schemeClr>
              </a:gs>
              <a:gs pos="74000">
                <a:schemeClr val="bg1">
                  <a:lumMod val="85000"/>
                </a:schemeClr>
              </a:gs>
              <a:gs pos="95000">
                <a:srgbClr val="00206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D15958-898C-3F4C-D1F8-FB2401A71595}"/>
              </a:ext>
            </a:extLst>
          </p:cNvPr>
          <p:cNvSpPr/>
          <p:nvPr userDrawn="1"/>
        </p:nvSpPr>
        <p:spPr>
          <a:xfrm>
            <a:off x="11430494" y="1"/>
            <a:ext cx="761505" cy="6127954"/>
          </a:xfrm>
          <a:prstGeom prst="rect">
            <a:avLst/>
          </a:prstGeom>
          <a:gradFill>
            <a:gsLst>
              <a:gs pos="0">
                <a:schemeClr val="bg1"/>
              </a:gs>
              <a:gs pos="63000">
                <a:schemeClr val="bg1">
                  <a:lumMod val="95000"/>
                </a:schemeClr>
              </a:gs>
              <a:gs pos="74000">
                <a:schemeClr val="bg1">
                  <a:lumMod val="85000"/>
                </a:schemeClr>
              </a:gs>
              <a:gs pos="95000">
                <a:srgbClr val="00206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6F8F104-1D27-9DB7-8B28-21556E284C10}"/>
              </a:ext>
            </a:extLst>
          </p:cNvPr>
          <p:cNvPicPr>
            <a:picLocks noChangeAspect="1"/>
          </p:cNvPicPr>
          <p:nvPr userDrawn="1"/>
        </p:nvPicPr>
        <p:blipFill>
          <a:blip r:embed="rId15"/>
          <a:stretch>
            <a:fillRect/>
          </a:stretch>
        </p:blipFill>
        <p:spPr>
          <a:xfrm>
            <a:off x="1" y="5522477"/>
            <a:ext cx="1366981" cy="1366981"/>
          </a:xfrm>
          <a:prstGeom prst="rect">
            <a:avLst/>
          </a:prstGeom>
          <a:noFill/>
        </p:spPr>
      </p:pic>
    </p:spTree>
    <p:extLst>
      <p:ext uri="{BB962C8B-B14F-4D97-AF65-F5344CB8AC3E}">
        <p14:creationId xmlns:p14="http://schemas.microsoft.com/office/powerpoint/2010/main" val="1395394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extLst>
              <a:ext uri="{837473B0-CC2E-450A-ABE3-18F120FF3D39}">
                <a1611:picAttrSrcUrl xmlns:a1611="http://schemas.microsoft.com/office/drawing/2016/11/main" r:id="rId17"/>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6">
            <a:extLst>
              <a:ext uri="{837473B0-CC2E-450A-ABE3-18F120FF3D39}">
                <a1611:picAttrSrcUrl xmlns:a1611="http://schemas.microsoft.com/office/drawing/2016/11/main" r:id="rId17"/>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6">
            <a:extLst>
              <a:ext uri="{837473B0-CC2E-450A-ABE3-18F120FF3D39}">
                <a1611:picAttrSrcUrl xmlns:a1611="http://schemas.microsoft.com/office/drawing/2016/11/main" r:id="rId17"/>
              </a:ext>
            </a:extLst>
          </a:blip>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6">
            <a:extLst>
              <a:ext uri="{837473B0-CC2E-450A-ABE3-18F120FF3D39}">
                <a1611:picAttrSrcUrl xmlns:a1611="http://schemas.microsoft.com/office/drawing/2016/11/main" r:id="rId17"/>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6">
            <a:extLst>
              <a:ext uri="{837473B0-CC2E-450A-ABE3-18F120FF3D39}">
                <a1611:picAttrSrcUrl xmlns:a1611="http://schemas.microsoft.com/office/drawing/2016/11/main" r:id="rId17"/>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j.kelly@mikofc.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clipartix.com/school-play-clipart-image-57514/" TargetMode="External"/><Relationship Id="rId7" Type="http://schemas.openxmlformats.org/officeDocument/2006/relationships/image" Target="../media/image27.emf"/><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pxhere.com/en/photo/1391136" TargetMode="External"/><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lipground.com/clipart-picture-of-calendar-save-the-date.html"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g.kolbicz@mikofc.org" TargetMode="External"/><Relationship Id="rId2" Type="http://schemas.openxmlformats.org/officeDocument/2006/relationships/hyperlink" Target="mailto:l.herman@mikofc.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publicdomainpictures.net/view-image.php?image=28502&amp;picture=child"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wallpaperflare.com/christianity-jesus-christ-religion-virgin-mary-collage-wallpaper-cepsv" TargetMode="External"/><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hyperlink" Target="mailto:r.bagley@mikofc.org" TargetMode="Externa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tinyurl.com/kofc-10784"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r20.rs6.net/tn.jsp?f=001oDIJeVpIrw3Bu4J32OX-ubE7nD3gcHTsh84SntiY4Jcs2BW2aIFalt4ZqTXNZDvioz1cwC7FtSqCnDrSivQrWDhdsbl6nkJ-JaQ5jcCsfI3Gyr6rZ5LE7myh2ogZLYaDElSBSFbAXeuGSpy0cvdGXoi_CYfUrN7ndVPbRRxjb0oGLioqxMM3tO08prYxdpAam7f__sjCY7hJOh2l4MgVTqdOQnKKx39K&amp;c=hdqpSLrEtVd-2tQ-o5i-njH1wQPAqdGlpiFxyq1mirXNnGJxCb3QQQ==&amp;ch=lSlNH0TLqdRziQ3kLVB0MHtZ4laVecMl1scjTlN6C_mLOCVD9r52DQ=="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youtu.be/SmIHuXM2Q88?si=Fiuy3MRHMxS8ha2j" TargetMode="Externa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1.xml"/><Relationship Id="rId7" Type="http://schemas.openxmlformats.org/officeDocument/2006/relationships/image" Target="../media/image73.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notesSlide" Target="../notesSlides/notesSlide10.xml"/><Relationship Id="rId9" Type="http://schemas.openxmlformats.org/officeDocument/2006/relationships/image" Target="../media/image75.png"/></Relationships>
</file>

<file path=ppt/slides/_rels/slide8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4.png"/><Relationship Id="rId7"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5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tinyurl.com/2025-ASAP"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E35BC2-A663-569E-B600-644369AB72F5}"/>
              </a:ext>
            </a:extLst>
          </p:cNvPr>
          <p:cNvSpPr txBox="1">
            <a:spLocks/>
          </p:cNvSpPr>
          <p:nvPr/>
        </p:nvSpPr>
        <p:spPr>
          <a:xfrm>
            <a:off x="609600" y="273050"/>
            <a:ext cx="4343399" cy="9461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2025 Winter Leadership Meeting</a:t>
            </a:r>
            <a:br>
              <a:rPr lang="en-US" sz="2400" dirty="0"/>
            </a:br>
            <a:r>
              <a:rPr lang="en-US" sz="2400" dirty="0"/>
              <a:t>Programs Breakout Session</a:t>
            </a:r>
          </a:p>
        </p:txBody>
      </p:sp>
      <p:pic>
        <p:nvPicPr>
          <p:cNvPr id="5" name="Picture 4">
            <a:extLst>
              <a:ext uri="{FF2B5EF4-FFF2-40B4-BE49-F238E27FC236}">
                <a16:creationId xmlns:a16="http://schemas.microsoft.com/office/drawing/2014/main" id="{9A0B6A8A-A414-13D1-0CA9-B304AD63BA3D}"/>
              </a:ext>
            </a:extLst>
          </p:cNvPr>
          <p:cNvPicPr>
            <a:picLocks noChangeAspect="1"/>
          </p:cNvPicPr>
          <p:nvPr/>
        </p:nvPicPr>
        <p:blipFill>
          <a:blip r:embed="rId2"/>
          <a:srcRect l="18879" r="15621" b="1"/>
          <a:stretch/>
        </p:blipFill>
        <p:spPr>
          <a:xfrm>
            <a:off x="5067300" y="273050"/>
            <a:ext cx="6362700" cy="5867774"/>
          </a:xfrm>
          <a:prstGeom prst="rect">
            <a:avLst/>
          </a:prstGeom>
          <a:noFill/>
        </p:spPr>
      </p:pic>
      <p:pic>
        <p:nvPicPr>
          <p:cNvPr id="6" name="Picture 5">
            <a:extLst>
              <a:ext uri="{FF2B5EF4-FFF2-40B4-BE49-F238E27FC236}">
                <a16:creationId xmlns:a16="http://schemas.microsoft.com/office/drawing/2014/main" id="{25A636A3-71D8-3D5F-DDC0-D19C5D3D0255}"/>
              </a:ext>
            </a:extLst>
          </p:cNvPr>
          <p:cNvPicPr>
            <a:picLocks noChangeAspect="1"/>
          </p:cNvPicPr>
          <p:nvPr/>
        </p:nvPicPr>
        <p:blipFill>
          <a:blip r:embed="rId3"/>
          <a:stretch>
            <a:fillRect/>
          </a:stretch>
        </p:blipFill>
        <p:spPr>
          <a:xfrm>
            <a:off x="8229600" y="1371600"/>
            <a:ext cx="511343" cy="440607"/>
          </a:xfrm>
          <a:prstGeom prst="rect">
            <a:avLst/>
          </a:prstGeom>
        </p:spPr>
      </p:pic>
      <p:sp>
        <p:nvSpPr>
          <p:cNvPr id="7" name="TextBox 6">
            <a:extLst>
              <a:ext uri="{FF2B5EF4-FFF2-40B4-BE49-F238E27FC236}">
                <a16:creationId xmlns:a16="http://schemas.microsoft.com/office/drawing/2014/main" id="{57DB67D7-EA7D-5A5A-1919-D93E82B1B7BF}"/>
              </a:ext>
            </a:extLst>
          </p:cNvPr>
          <p:cNvSpPr txBox="1"/>
          <p:nvPr/>
        </p:nvSpPr>
        <p:spPr>
          <a:xfrm>
            <a:off x="1752600" y="1447800"/>
            <a:ext cx="3048000" cy="2185214"/>
          </a:xfrm>
          <a:prstGeom prst="rect">
            <a:avLst/>
          </a:prstGeom>
          <a:noFill/>
        </p:spPr>
        <p:txBody>
          <a:bodyPr wrap="square" rtlCol="0">
            <a:spAutoFit/>
          </a:bodyPr>
          <a:lstStyle/>
          <a:p>
            <a:r>
              <a:rPr lang="en-US" sz="28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S</a:t>
            </a:r>
            <a:r>
              <a:rPr lang="en-US" sz="2800" dirty="0">
                <a:effectLst/>
                <a:latin typeface="Aptos" panose="020B0004020202020204" pitchFamily="34" charset="0"/>
                <a:ea typeface="Aptos" panose="020B0004020202020204" pitchFamily="34" charset="0"/>
                <a:cs typeface="Aptos" panose="020B0004020202020204" pitchFamily="34" charset="0"/>
              </a:rPr>
              <a:t>ervice</a:t>
            </a:r>
          </a:p>
          <a:p>
            <a:pPr marL="1603375" indent="-1603375"/>
            <a:r>
              <a:rPr lang="en-US" sz="28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O</a:t>
            </a:r>
            <a:r>
              <a:rPr lang="en-US" sz="2800" dirty="0">
                <a:effectLst/>
                <a:latin typeface="Aptos" panose="020B0004020202020204" pitchFamily="34" charset="0"/>
                <a:ea typeface="Aptos" panose="020B0004020202020204" pitchFamily="34" charset="0"/>
                <a:cs typeface="Aptos" panose="020B0004020202020204" pitchFamily="34" charset="0"/>
              </a:rPr>
              <a:t>ptimism </a:t>
            </a:r>
          </a:p>
          <a:p>
            <a:pPr marL="1603375" indent="-1603375"/>
            <a:r>
              <a:rPr lang="en-US" sz="28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A</a:t>
            </a:r>
            <a:r>
              <a:rPr lang="en-US" sz="2800" dirty="0">
                <a:effectLst/>
                <a:latin typeface="Aptos" panose="020B0004020202020204" pitchFamily="34" charset="0"/>
                <a:ea typeface="Aptos" panose="020B0004020202020204" pitchFamily="34" charset="0"/>
                <a:cs typeface="Aptos" panose="020B0004020202020204" pitchFamily="34" charset="0"/>
              </a:rPr>
              <a:t>spire </a:t>
            </a:r>
          </a:p>
          <a:p>
            <a:pPr marL="1603375" indent="-1603375"/>
            <a:r>
              <a:rPr lang="en-US" sz="2800" b="1" u="sng" dirty="0">
                <a:solidFill>
                  <a:srgbClr val="FF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R</a:t>
            </a:r>
            <a:r>
              <a:rPr lang="en-US" sz="2800" dirty="0">
                <a:solidFill>
                  <a:srgbClr val="FF0000"/>
                </a:solidFill>
                <a:effectLst/>
                <a:latin typeface="Aptos" panose="020B0004020202020204" pitchFamily="34" charset="0"/>
                <a:ea typeface="Aptos" panose="020B0004020202020204" pitchFamily="34" charset="0"/>
                <a:cs typeface="Aptos" panose="020B0004020202020204" pitchFamily="34" charset="0"/>
              </a:rPr>
              <a:t>esponsibility</a:t>
            </a:r>
          </a:p>
          <a:p>
            <a:endParaRPr lang="en-US" sz="2000" dirty="0"/>
          </a:p>
        </p:txBody>
      </p:sp>
      <p:sp>
        <p:nvSpPr>
          <p:cNvPr id="8" name="Rectangle 7">
            <a:extLst>
              <a:ext uri="{FF2B5EF4-FFF2-40B4-BE49-F238E27FC236}">
                <a16:creationId xmlns:a16="http://schemas.microsoft.com/office/drawing/2014/main" id="{A9D05C6F-5269-6E67-61B7-425F342EFB0B}"/>
              </a:ext>
            </a:extLst>
          </p:cNvPr>
          <p:cNvSpPr/>
          <p:nvPr/>
        </p:nvSpPr>
        <p:spPr>
          <a:xfrm>
            <a:off x="1716290" y="3962400"/>
            <a:ext cx="2438401" cy="1200329"/>
          </a:xfrm>
          <a:prstGeom prst="rect">
            <a:avLst/>
          </a:prstGeom>
        </p:spPr>
        <p:txBody>
          <a:bodyPr wrap="square">
            <a:spAutoFit/>
          </a:bodyPr>
          <a:lstStyle/>
          <a:p>
            <a:pPr algn="ctr">
              <a:tabLst>
                <a:tab pos="1600200" algn="ctr"/>
                <a:tab pos="5543550" algn="ctr"/>
              </a:tabLst>
            </a:pPr>
            <a:r>
              <a:rPr lang="en-US" sz="36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SOAR WITH US!</a:t>
            </a:r>
            <a:endParaRPr lang="en-US"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5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90F353-9730-ECC5-4FE8-0514A93F3C17}"/>
              </a:ext>
            </a:extLst>
          </p:cNvPr>
          <p:cNvSpPr txBox="1">
            <a:spLocks/>
          </p:cNvSpPr>
          <p:nvPr/>
        </p:nvSpPr>
        <p:spPr bwMode="auto">
          <a:xfrm>
            <a:off x="1155700" y="381000"/>
            <a:ext cx="9969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Trump Mediaeval"/>
                <a:ea typeface="+mj-ea"/>
                <a:cs typeface="+mj-cs"/>
              </a:rPr>
              <a:t>On the horizon.. </a:t>
            </a:r>
            <a:endParaRPr kumimoji="0" lang="en-US" sz="4400" b="1" i="0" u="none" strike="noStrike" kern="0" cap="none" spc="0" normalizeH="0" baseline="0" noProof="0" dirty="0">
              <a:ln>
                <a:noFill/>
              </a:ln>
              <a:solidFill>
                <a:srgbClr val="000000"/>
              </a:solidFill>
              <a:effectLst/>
              <a:uLnTx/>
              <a:uFillTx/>
              <a:latin typeface="Trump Mediaeval"/>
              <a:ea typeface="+mj-ea"/>
              <a:cs typeface="+mj-cs"/>
            </a:endParaRPr>
          </a:p>
        </p:txBody>
      </p:sp>
      <p:sp>
        <p:nvSpPr>
          <p:cNvPr id="7" name="TextBox 6">
            <a:extLst>
              <a:ext uri="{FF2B5EF4-FFF2-40B4-BE49-F238E27FC236}">
                <a16:creationId xmlns:a16="http://schemas.microsoft.com/office/drawing/2014/main" id="{1F3892BE-DFD4-877B-9DF5-A8BE2C62779A}"/>
              </a:ext>
            </a:extLst>
          </p:cNvPr>
          <p:cNvSpPr txBox="1"/>
          <p:nvPr/>
        </p:nvSpPr>
        <p:spPr>
          <a:xfrm>
            <a:off x="1035050" y="1447800"/>
            <a:ext cx="10210800" cy="4154984"/>
          </a:xfrm>
          <a:prstGeom prst="rect">
            <a:avLst/>
          </a:prstGeom>
          <a:noFill/>
        </p:spPr>
        <p:txBody>
          <a:bodyPr wrap="square" rtlCol="0">
            <a:spAutoFit/>
          </a:bodyPr>
          <a:lstStyle/>
          <a:p>
            <a:r>
              <a:rPr lang="en-US" sz="2400" dirty="0">
                <a:solidFill>
                  <a:srgbClr val="000000"/>
                </a:solidFill>
                <a:latin typeface="Trump Mediaeval"/>
              </a:rPr>
              <a:t>- </a:t>
            </a:r>
            <a:r>
              <a:rPr lang="en-US" sz="2400" b="1" dirty="0">
                <a:solidFill>
                  <a:srgbClr val="000000"/>
                </a:solidFill>
                <a:latin typeface="Trump Mediaeval"/>
              </a:rPr>
              <a:t>   The 1728 (Annual Survey of Fraternal Activity) form is due by </a:t>
            </a:r>
            <a:r>
              <a:rPr lang="en-US" sz="2400" b="1" u="sng" dirty="0">
                <a:solidFill>
                  <a:srgbClr val="FF0000"/>
                </a:solidFill>
                <a:latin typeface="Trump Mediaeval"/>
              </a:rPr>
              <a:t>1/31/2026</a:t>
            </a:r>
          </a:p>
          <a:p>
            <a:pPr marL="342900" indent="-342900">
              <a:buFontTx/>
              <a:buChar char="-"/>
            </a:pPr>
            <a:r>
              <a:rPr lang="en-US" sz="2400" b="1" dirty="0">
                <a:solidFill>
                  <a:srgbClr val="000000"/>
                </a:solidFill>
                <a:latin typeface="Trump Mediaeval"/>
              </a:rPr>
              <a:t>The Semi-Annual Audit is now only due once a year and in August.</a:t>
            </a:r>
          </a:p>
          <a:p>
            <a:pPr marL="800100" lvl="1" indent="-342900">
              <a:buFontTx/>
              <a:buChar char="-"/>
            </a:pPr>
            <a:r>
              <a:rPr lang="en-US" sz="2400" b="1" dirty="0">
                <a:solidFill>
                  <a:srgbClr val="000000"/>
                </a:solidFill>
                <a:latin typeface="Trump Mediaeval"/>
              </a:rPr>
              <a:t>Next due date is next fraternal year 8/15/2026</a:t>
            </a:r>
          </a:p>
          <a:p>
            <a:pPr marL="342900" indent="-342900">
              <a:buFontTx/>
              <a:buChar char="-"/>
            </a:pPr>
            <a:r>
              <a:rPr lang="en-US" sz="2400" b="1" u="sng" dirty="0">
                <a:solidFill>
                  <a:srgbClr val="FF0000"/>
                </a:solidFill>
                <a:latin typeface="Trump Mediaeval"/>
              </a:rPr>
              <a:t>Special Olympics is done via 10784</a:t>
            </a:r>
          </a:p>
          <a:p>
            <a:pPr marL="800100" lvl="1" indent="-342900">
              <a:buFontTx/>
              <a:buChar char="-"/>
            </a:pPr>
            <a:r>
              <a:rPr lang="en-US" sz="2400" b="1" u="sng" dirty="0">
                <a:solidFill>
                  <a:srgbClr val="FF0000"/>
                </a:solidFill>
                <a:latin typeface="Trump Mediaeval"/>
              </a:rPr>
              <a:t>No separate form anymore for this program</a:t>
            </a:r>
          </a:p>
          <a:p>
            <a:pPr marL="342900" indent="-342900">
              <a:buFontTx/>
              <a:buChar char="-"/>
            </a:pPr>
            <a:r>
              <a:rPr lang="en-US" sz="2400" b="1" dirty="0">
                <a:solidFill>
                  <a:srgbClr val="000000"/>
                </a:solidFill>
                <a:latin typeface="Trump Mediaeval"/>
              </a:rPr>
              <a:t>State Program Award Submissions are due 3/15/2026</a:t>
            </a:r>
          </a:p>
          <a:p>
            <a:pPr marL="342900" indent="-342900">
              <a:buFontTx/>
              <a:buChar char="-"/>
            </a:pPr>
            <a:r>
              <a:rPr lang="en-US" sz="2400" b="1" dirty="0">
                <a:solidFill>
                  <a:srgbClr val="000000"/>
                </a:solidFill>
                <a:latin typeface="Trump Mediaeval"/>
              </a:rPr>
              <a:t>State Family of the Year Submission is due 3/15/2026</a:t>
            </a:r>
          </a:p>
          <a:p>
            <a:pPr marL="342900" indent="-342900">
              <a:buFontTx/>
              <a:buChar char="-"/>
            </a:pPr>
            <a:r>
              <a:rPr lang="en-US" sz="2400" b="1" dirty="0">
                <a:solidFill>
                  <a:srgbClr val="000000"/>
                </a:solidFill>
                <a:latin typeface="Trump Mediaeval"/>
              </a:rPr>
              <a:t>State Blessed Michael McGivney Award Submission is due 3/15/2026</a:t>
            </a:r>
          </a:p>
          <a:p>
            <a:pPr marL="342900" indent="-342900">
              <a:buFontTx/>
              <a:buChar char="-"/>
            </a:pPr>
            <a:r>
              <a:rPr lang="en-US" sz="2400" b="1" dirty="0">
                <a:solidFill>
                  <a:srgbClr val="000000"/>
                </a:solidFill>
                <a:latin typeface="Trump Mediaeval"/>
              </a:rPr>
              <a:t>The SP-7 Form is due by 6/30/2026, however can be submitted early if council completes all the necessary requirements early.</a:t>
            </a:r>
          </a:p>
          <a:p>
            <a:pPr marL="342900" indent="-342900">
              <a:buFontTx/>
              <a:buChar char="-"/>
            </a:pPr>
            <a:endParaRPr lang="en-US" sz="2400" b="1" dirty="0">
              <a:solidFill>
                <a:srgbClr val="000000"/>
              </a:solidFill>
              <a:latin typeface="Trump Mediaeval"/>
            </a:endParaRPr>
          </a:p>
        </p:txBody>
      </p:sp>
    </p:spTree>
    <p:extLst>
      <p:ext uri="{BB962C8B-B14F-4D97-AF65-F5344CB8AC3E}">
        <p14:creationId xmlns:p14="http://schemas.microsoft.com/office/powerpoint/2010/main" val="3713991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E45A4F-DA7A-ECDE-4FE9-C5EF50028335}"/>
              </a:ext>
            </a:extLst>
          </p:cNvPr>
          <p:cNvSpPr txBox="1">
            <a:spLocks/>
          </p:cNvSpPr>
          <p:nvPr/>
        </p:nvSpPr>
        <p:spPr bwMode="auto">
          <a:xfrm>
            <a:off x="933741" y="289441"/>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rump Mediaeval"/>
                <a:ea typeface="+mj-ea"/>
                <a:cs typeface="+mj-cs"/>
              </a:rPr>
              <a:t>State Program Awards</a:t>
            </a:r>
            <a:endParaRPr kumimoji="0" lang="en-US" sz="4400" b="1" i="1"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sp>
        <p:nvSpPr>
          <p:cNvPr id="5" name="TextBox 4">
            <a:extLst>
              <a:ext uri="{FF2B5EF4-FFF2-40B4-BE49-F238E27FC236}">
                <a16:creationId xmlns:a16="http://schemas.microsoft.com/office/drawing/2014/main" id="{DEA1C60D-3C51-3BB9-59FF-9569A33634A4}"/>
              </a:ext>
            </a:extLst>
          </p:cNvPr>
          <p:cNvSpPr txBox="1"/>
          <p:nvPr/>
        </p:nvSpPr>
        <p:spPr>
          <a:xfrm>
            <a:off x="708096" y="1323975"/>
            <a:ext cx="7321479" cy="2215991"/>
          </a:xfrm>
          <a:prstGeom prst="rect">
            <a:avLst/>
          </a:prstGeom>
          <a:noFill/>
        </p:spPr>
        <p:txBody>
          <a:bodyPr wrap="square" rtlCol="0">
            <a:spAutoFit/>
          </a:bodyPr>
          <a:lstStyle/>
          <a:p>
            <a:r>
              <a:rPr lang="en-US" sz="2400" dirty="0">
                <a:solidFill>
                  <a:srgbClr val="000000"/>
                </a:solidFill>
                <a:latin typeface="Trump Mediaeval"/>
              </a:rPr>
              <a:t>Thank you to those who submitted a Rough Draft. We will return with feedback by Diocesan Meetings.</a:t>
            </a:r>
          </a:p>
          <a:p>
            <a:endParaRPr lang="en-US" sz="2400" dirty="0">
              <a:solidFill>
                <a:srgbClr val="000000"/>
              </a:solidFill>
              <a:latin typeface="Trump Mediaeval"/>
            </a:endParaRPr>
          </a:p>
          <a:p>
            <a:r>
              <a:rPr lang="en-US" sz="2400" dirty="0">
                <a:solidFill>
                  <a:srgbClr val="000000"/>
                </a:solidFill>
                <a:latin typeface="Trump Mediaeval"/>
              </a:rPr>
              <a:t>Final Submissions due 3/15/2026</a:t>
            </a:r>
          </a:p>
          <a:p>
            <a:endParaRPr lang="en-US" sz="2400" dirty="0">
              <a:solidFill>
                <a:srgbClr val="000000"/>
              </a:solidFill>
              <a:latin typeface="Trump Mediaeval"/>
            </a:endParaRPr>
          </a:p>
          <a:p>
            <a:endParaRPr lang="en-US" dirty="0">
              <a:solidFill>
                <a:srgbClr val="000000"/>
              </a:solidFill>
              <a:latin typeface="Trump Mediaeval"/>
            </a:endParaRPr>
          </a:p>
        </p:txBody>
      </p:sp>
      <p:pic>
        <p:nvPicPr>
          <p:cNvPr id="6" name="Picture 2">
            <a:extLst>
              <a:ext uri="{FF2B5EF4-FFF2-40B4-BE49-F238E27FC236}">
                <a16:creationId xmlns:a16="http://schemas.microsoft.com/office/drawing/2014/main" id="{41FFA8D6-0350-08D6-FA25-8C67B62D17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8" r="50256"/>
          <a:stretch/>
        </p:blipFill>
        <p:spPr bwMode="auto">
          <a:xfrm>
            <a:off x="7994941" y="1432440"/>
            <a:ext cx="3406484" cy="315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30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52ACCB-5BD7-0622-B9D5-C22F6A8A602F}"/>
              </a:ext>
            </a:extLst>
          </p:cNvPr>
          <p:cNvSpPr txBox="1">
            <a:spLocks/>
          </p:cNvSpPr>
          <p:nvPr/>
        </p:nvSpPr>
        <p:spPr bwMode="auto">
          <a:xfrm>
            <a:off x="720435" y="25193"/>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rump Mediaeval"/>
                <a:ea typeface="+mj-ea"/>
                <a:cs typeface="+mj-cs"/>
              </a:rPr>
              <a:t>Family of the Year </a:t>
            </a:r>
            <a:endParaRPr kumimoji="0" lang="en-US" sz="4400" b="1" i="1"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sp>
        <p:nvSpPr>
          <p:cNvPr id="5" name="TextBox 4">
            <a:extLst>
              <a:ext uri="{FF2B5EF4-FFF2-40B4-BE49-F238E27FC236}">
                <a16:creationId xmlns:a16="http://schemas.microsoft.com/office/drawing/2014/main" id="{45B79086-3F8C-2EC2-85DD-CFB90909C29F}"/>
              </a:ext>
            </a:extLst>
          </p:cNvPr>
          <p:cNvSpPr txBox="1"/>
          <p:nvPr/>
        </p:nvSpPr>
        <p:spPr>
          <a:xfrm>
            <a:off x="838200" y="1151316"/>
            <a:ext cx="6350767" cy="2308324"/>
          </a:xfrm>
          <a:prstGeom prst="rect">
            <a:avLst/>
          </a:prstGeom>
          <a:noFill/>
        </p:spPr>
        <p:txBody>
          <a:bodyPr wrap="square" rtlCol="0">
            <a:spAutoFit/>
          </a:bodyPr>
          <a:lstStyle/>
          <a:p>
            <a:r>
              <a:rPr lang="en-US" sz="2400" dirty="0">
                <a:solidFill>
                  <a:srgbClr val="000000"/>
                </a:solidFill>
                <a:latin typeface="Trump Mediaeval"/>
              </a:rPr>
              <a:t>Thank you to those who submitted a Rough Draft. We will return with feedback by Diocesan Meetings.</a:t>
            </a:r>
          </a:p>
          <a:p>
            <a:endParaRPr lang="en-US" sz="2400" dirty="0">
              <a:solidFill>
                <a:srgbClr val="000000"/>
              </a:solidFill>
              <a:latin typeface="Trump Mediaeval"/>
            </a:endParaRPr>
          </a:p>
          <a:p>
            <a:r>
              <a:rPr lang="en-US" sz="2400" dirty="0">
                <a:solidFill>
                  <a:srgbClr val="000000"/>
                </a:solidFill>
                <a:latin typeface="Trump Mediaeval"/>
              </a:rPr>
              <a:t>Final Submissions due 3/15/2026</a:t>
            </a:r>
          </a:p>
          <a:p>
            <a:endParaRPr lang="en-US" sz="2400" dirty="0">
              <a:solidFill>
                <a:srgbClr val="000000"/>
              </a:solidFill>
              <a:latin typeface="Trump Mediaeval"/>
            </a:endParaRPr>
          </a:p>
        </p:txBody>
      </p:sp>
      <p:pic>
        <p:nvPicPr>
          <p:cNvPr id="6" name="Picture 5">
            <a:extLst>
              <a:ext uri="{FF2B5EF4-FFF2-40B4-BE49-F238E27FC236}">
                <a16:creationId xmlns:a16="http://schemas.microsoft.com/office/drawing/2014/main" id="{193C5A13-E993-EC21-91BE-CD5E63D59D0C}"/>
              </a:ext>
            </a:extLst>
          </p:cNvPr>
          <p:cNvPicPr>
            <a:picLocks noChangeAspect="1"/>
          </p:cNvPicPr>
          <p:nvPr/>
        </p:nvPicPr>
        <p:blipFill>
          <a:blip r:embed="rId2"/>
          <a:stretch>
            <a:fillRect/>
          </a:stretch>
        </p:blipFill>
        <p:spPr>
          <a:xfrm>
            <a:off x="7066981" y="990600"/>
            <a:ext cx="4404584" cy="5125133"/>
          </a:xfrm>
          <a:prstGeom prst="rect">
            <a:avLst/>
          </a:prstGeom>
        </p:spPr>
      </p:pic>
    </p:spTree>
    <p:extLst>
      <p:ext uri="{BB962C8B-B14F-4D97-AF65-F5344CB8AC3E}">
        <p14:creationId xmlns:p14="http://schemas.microsoft.com/office/powerpoint/2010/main" val="39829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3AC8-4181-C60D-85CE-425EC2C740E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2E9E8C-BEB7-CEA9-C301-67E958525003}"/>
              </a:ext>
            </a:extLst>
          </p:cNvPr>
          <p:cNvSpPr txBox="1">
            <a:spLocks/>
          </p:cNvSpPr>
          <p:nvPr/>
        </p:nvSpPr>
        <p:spPr bwMode="auto">
          <a:xfrm>
            <a:off x="720435" y="25193"/>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rPr>
              <a:t>State Blessed Michael McGivney Award</a:t>
            </a:r>
            <a:endParaRPr kumimoji="0" lang="en-US" sz="4400" b="1" i="1"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sp>
        <p:nvSpPr>
          <p:cNvPr id="5" name="TextBox 4">
            <a:extLst>
              <a:ext uri="{FF2B5EF4-FFF2-40B4-BE49-F238E27FC236}">
                <a16:creationId xmlns:a16="http://schemas.microsoft.com/office/drawing/2014/main" id="{AF2A3FDD-C423-A6B1-E3B0-5B8767703596}"/>
              </a:ext>
            </a:extLst>
          </p:cNvPr>
          <p:cNvSpPr txBox="1"/>
          <p:nvPr/>
        </p:nvSpPr>
        <p:spPr>
          <a:xfrm>
            <a:off x="720435" y="2740630"/>
            <a:ext cx="6350767" cy="1569660"/>
          </a:xfrm>
          <a:prstGeom prst="rect">
            <a:avLst/>
          </a:prstGeom>
          <a:noFill/>
        </p:spPr>
        <p:txBody>
          <a:bodyPr wrap="square" rtlCol="0">
            <a:spAutoFit/>
          </a:bodyPr>
          <a:lstStyle/>
          <a:p>
            <a:r>
              <a:rPr lang="en-US" sz="2400" dirty="0">
                <a:solidFill>
                  <a:srgbClr val="000000"/>
                </a:solidFill>
                <a:latin typeface="Trump Mediaeval"/>
              </a:rPr>
              <a:t>SBMMA Form Available on kof.org </a:t>
            </a:r>
          </a:p>
          <a:p>
            <a:endParaRPr lang="en-US" sz="2400" dirty="0">
              <a:solidFill>
                <a:srgbClr val="000000"/>
              </a:solidFill>
              <a:latin typeface="Trump Mediaeval"/>
            </a:endParaRPr>
          </a:p>
          <a:p>
            <a:r>
              <a:rPr lang="en-US" sz="2400" dirty="0">
                <a:solidFill>
                  <a:srgbClr val="000000"/>
                </a:solidFill>
                <a:latin typeface="Trump Mediaeval"/>
              </a:rPr>
              <a:t>Final Submissions due 3/15/2026</a:t>
            </a:r>
          </a:p>
          <a:p>
            <a:endParaRPr lang="en-US" sz="2400" dirty="0">
              <a:solidFill>
                <a:srgbClr val="000000"/>
              </a:solidFill>
              <a:latin typeface="Trump Mediaeval"/>
            </a:endParaRPr>
          </a:p>
        </p:txBody>
      </p:sp>
      <p:pic>
        <p:nvPicPr>
          <p:cNvPr id="3" name="Picture 2">
            <a:extLst>
              <a:ext uri="{FF2B5EF4-FFF2-40B4-BE49-F238E27FC236}">
                <a16:creationId xmlns:a16="http://schemas.microsoft.com/office/drawing/2014/main" id="{9A22DE51-A1AA-040A-5088-765DF2B383B3}"/>
              </a:ext>
            </a:extLst>
          </p:cNvPr>
          <p:cNvPicPr>
            <a:picLocks noChangeAspect="1"/>
          </p:cNvPicPr>
          <p:nvPr/>
        </p:nvPicPr>
        <p:blipFill>
          <a:blip r:embed="rId2"/>
          <a:stretch>
            <a:fillRect/>
          </a:stretch>
        </p:blipFill>
        <p:spPr>
          <a:xfrm>
            <a:off x="5331733" y="1534886"/>
            <a:ext cx="6022067" cy="4471671"/>
          </a:xfrm>
          <a:prstGeom prst="rect">
            <a:avLst/>
          </a:prstGeom>
        </p:spPr>
      </p:pic>
    </p:spTree>
    <p:extLst>
      <p:ext uri="{BB962C8B-B14F-4D97-AF65-F5344CB8AC3E}">
        <p14:creationId xmlns:p14="http://schemas.microsoft.com/office/powerpoint/2010/main" val="279809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DE004B-B2B2-9325-BED5-C5021FC573A0}"/>
              </a:ext>
            </a:extLst>
          </p:cNvPr>
          <p:cNvSpPr txBox="1">
            <a:spLocks/>
          </p:cNvSpPr>
          <p:nvPr/>
        </p:nvSpPr>
        <p:spPr bwMode="auto">
          <a:xfrm>
            <a:off x="905166" y="413266"/>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rump Mediaeval"/>
                <a:ea typeface="+mj-ea"/>
                <a:cs typeface="+mj-cs"/>
              </a:rPr>
              <a:t>Columbian Award</a:t>
            </a:r>
            <a:endParaRPr kumimoji="0" lang="en-US" sz="4400" b="1" i="1"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sp>
        <p:nvSpPr>
          <p:cNvPr id="5" name="TextBox 4">
            <a:extLst>
              <a:ext uri="{FF2B5EF4-FFF2-40B4-BE49-F238E27FC236}">
                <a16:creationId xmlns:a16="http://schemas.microsoft.com/office/drawing/2014/main" id="{EDB3AE82-6780-2AFA-D335-98EA156E861C}"/>
              </a:ext>
            </a:extLst>
          </p:cNvPr>
          <p:cNvSpPr txBox="1"/>
          <p:nvPr/>
        </p:nvSpPr>
        <p:spPr>
          <a:xfrm>
            <a:off x="720434" y="1474619"/>
            <a:ext cx="8382000" cy="2677656"/>
          </a:xfrm>
          <a:prstGeom prst="rect">
            <a:avLst/>
          </a:prstGeom>
          <a:noFill/>
        </p:spPr>
        <p:txBody>
          <a:bodyPr wrap="square" rtlCol="0">
            <a:spAutoFit/>
          </a:bodyPr>
          <a:lstStyle/>
          <a:p>
            <a:r>
              <a:rPr lang="en-US" sz="2400" dirty="0">
                <a:solidFill>
                  <a:srgbClr val="000000"/>
                </a:solidFill>
                <a:latin typeface="Trump Mediaeval"/>
              </a:rPr>
              <a:t>To successfully be eligible for the Columbian Award, a council must:</a:t>
            </a:r>
          </a:p>
          <a:p>
            <a:pPr marL="285750" indent="-285750">
              <a:buFontTx/>
              <a:buChar char="-"/>
            </a:pPr>
            <a:r>
              <a:rPr lang="en-US" sz="2400" dirty="0">
                <a:solidFill>
                  <a:srgbClr val="000000"/>
                </a:solidFill>
                <a:latin typeface="Trump Mediaeval"/>
              </a:rPr>
              <a:t>Successfully submit the form 365, 1728 (a &amp; b), and SP-7 and be accepted</a:t>
            </a:r>
          </a:p>
          <a:p>
            <a:pPr marL="285750" indent="-285750">
              <a:buFontTx/>
              <a:buChar char="-"/>
            </a:pPr>
            <a:r>
              <a:rPr lang="en-US" sz="2400" dirty="0">
                <a:solidFill>
                  <a:srgbClr val="000000"/>
                </a:solidFill>
                <a:latin typeface="Trump Mediaeval"/>
              </a:rPr>
              <a:t>Satisfy the Faith in Action credits</a:t>
            </a:r>
          </a:p>
          <a:p>
            <a:pPr marL="742950" lvl="1" indent="-285750">
              <a:buFontTx/>
              <a:buChar char="-"/>
            </a:pPr>
            <a:r>
              <a:rPr lang="en-US" sz="2400" dirty="0">
                <a:solidFill>
                  <a:srgbClr val="000000"/>
                </a:solidFill>
                <a:latin typeface="Trump Mediaeval"/>
              </a:rPr>
              <a:t>Must earn at least four (4) program credits in each of the Faith in Action categories.</a:t>
            </a:r>
          </a:p>
        </p:txBody>
      </p:sp>
      <p:pic>
        <p:nvPicPr>
          <p:cNvPr id="6" name="Picture 2" descr="Columbian Award">
            <a:extLst>
              <a:ext uri="{FF2B5EF4-FFF2-40B4-BE49-F238E27FC236}">
                <a16:creationId xmlns:a16="http://schemas.microsoft.com/office/drawing/2014/main" id="{DBE99274-7388-389D-92CE-AD4E300D7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6905" y="2238375"/>
            <a:ext cx="166019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84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F635D3-4B51-BBB9-4DE8-22F8B7355251}"/>
              </a:ext>
            </a:extLst>
          </p:cNvPr>
          <p:cNvPicPr/>
          <p:nvPr/>
        </p:nvPicPr>
        <p:blipFill>
          <a:blip r:embed="rId2"/>
          <a:stretch>
            <a:fillRect/>
          </a:stretch>
        </p:blipFill>
        <p:spPr>
          <a:xfrm>
            <a:off x="1335214" y="1434912"/>
            <a:ext cx="3276600" cy="1809750"/>
          </a:xfrm>
          <a:prstGeom prst="rect">
            <a:avLst/>
          </a:prstGeom>
        </p:spPr>
      </p:pic>
      <p:sp>
        <p:nvSpPr>
          <p:cNvPr id="5" name="Title 1">
            <a:extLst>
              <a:ext uri="{FF2B5EF4-FFF2-40B4-BE49-F238E27FC236}">
                <a16:creationId xmlns:a16="http://schemas.microsoft.com/office/drawing/2014/main" id="{C5F40C76-2C3E-9478-4DD5-B2AD94DE12AD}"/>
              </a:ext>
            </a:extLst>
          </p:cNvPr>
          <p:cNvSpPr txBox="1">
            <a:spLocks/>
          </p:cNvSpPr>
          <p:nvPr/>
        </p:nvSpPr>
        <p:spPr bwMode="auto">
          <a:xfrm>
            <a:off x="1219200" y="6096"/>
            <a:ext cx="996245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rump Mediaeval"/>
                <a:ea typeface="+mj-ea"/>
                <a:cs typeface="+mj-cs"/>
              </a:rPr>
              <a:t>A Review of the Faith in Action Programs</a:t>
            </a:r>
            <a:endPar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sp>
        <p:nvSpPr>
          <p:cNvPr id="6" name="TextBox 5">
            <a:extLst>
              <a:ext uri="{FF2B5EF4-FFF2-40B4-BE49-F238E27FC236}">
                <a16:creationId xmlns:a16="http://schemas.microsoft.com/office/drawing/2014/main" id="{23DCA4B2-CDE0-3EE3-E3D1-2FC253488F6F}"/>
              </a:ext>
            </a:extLst>
          </p:cNvPr>
          <p:cNvSpPr txBox="1"/>
          <p:nvPr/>
        </p:nvSpPr>
        <p:spPr>
          <a:xfrm>
            <a:off x="1295400" y="939380"/>
            <a:ext cx="6705600" cy="461665"/>
          </a:xfrm>
          <a:prstGeom prst="rect">
            <a:avLst/>
          </a:prstGeom>
          <a:noFill/>
        </p:spPr>
        <p:txBody>
          <a:bodyPr wrap="square" rtlCol="0">
            <a:spAutoFit/>
          </a:bodyPr>
          <a:lstStyle/>
          <a:p>
            <a:r>
              <a:rPr lang="en-US" sz="2400" b="1" dirty="0">
                <a:solidFill>
                  <a:srgbClr val="002060"/>
                </a:solidFill>
                <a:latin typeface="Trump Mediaeval"/>
              </a:rPr>
              <a:t>Supreme-Recommended Program Category Matrix</a:t>
            </a:r>
          </a:p>
        </p:txBody>
      </p:sp>
      <p:pic>
        <p:nvPicPr>
          <p:cNvPr id="7" name="Picture 6">
            <a:extLst>
              <a:ext uri="{FF2B5EF4-FFF2-40B4-BE49-F238E27FC236}">
                <a16:creationId xmlns:a16="http://schemas.microsoft.com/office/drawing/2014/main" id="{ADA2869B-893C-D4BA-8783-9FC1BAC71BD7}"/>
              </a:ext>
            </a:extLst>
          </p:cNvPr>
          <p:cNvPicPr>
            <a:picLocks noChangeAspect="1"/>
          </p:cNvPicPr>
          <p:nvPr/>
        </p:nvPicPr>
        <p:blipFill>
          <a:blip r:embed="rId3"/>
          <a:stretch>
            <a:fillRect/>
          </a:stretch>
        </p:blipFill>
        <p:spPr>
          <a:xfrm>
            <a:off x="4757928" y="1752600"/>
            <a:ext cx="1009791" cy="1000265"/>
          </a:xfrm>
          <a:prstGeom prst="rect">
            <a:avLst/>
          </a:prstGeom>
        </p:spPr>
      </p:pic>
      <p:pic>
        <p:nvPicPr>
          <p:cNvPr id="8" name="Picture 7">
            <a:extLst>
              <a:ext uri="{FF2B5EF4-FFF2-40B4-BE49-F238E27FC236}">
                <a16:creationId xmlns:a16="http://schemas.microsoft.com/office/drawing/2014/main" id="{9F07E910-0234-67E8-5DC4-FE9E3C87541E}"/>
              </a:ext>
            </a:extLst>
          </p:cNvPr>
          <p:cNvPicPr>
            <a:picLocks noChangeAspect="1"/>
          </p:cNvPicPr>
          <p:nvPr/>
        </p:nvPicPr>
        <p:blipFill>
          <a:blip r:embed="rId4"/>
          <a:stretch>
            <a:fillRect/>
          </a:stretch>
        </p:blipFill>
        <p:spPr>
          <a:xfrm>
            <a:off x="6424283" y="1733547"/>
            <a:ext cx="1028844" cy="1038370"/>
          </a:xfrm>
          <a:prstGeom prst="rect">
            <a:avLst/>
          </a:prstGeom>
        </p:spPr>
      </p:pic>
      <p:pic>
        <p:nvPicPr>
          <p:cNvPr id="9" name="Picture 8">
            <a:extLst>
              <a:ext uri="{FF2B5EF4-FFF2-40B4-BE49-F238E27FC236}">
                <a16:creationId xmlns:a16="http://schemas.microsoft.com/office/drawing/2014/main" id="{2F5311BF-D7D7-3440-B825-87B64B68F410}"/>
              </a:ext>
            </a:extLst>
          </p:cNvPr>
          <p:cNvPicPr>
            <a:picLocks noChangeAspect="1"/>
          </p:cNvPicPr>
          <p:nvPr/>
        </p:nvPicPr>
        <p:blipFill>
          <a:blip r:embed="rId5"/>
          <a:stretch>
            <a:fillRect/>
          </a:stretch>
        </p:blipFill>
        <p:spPr>
          <a:xfrm>
            <a:off x="4757928" y="3811671"/>
            <a:ext cx="1028844" cy="1028844"/>
          </a:xfrm>
          <a:prstGeom prst="rect">
            <a:avLst/>
          </a:prstGeom>
        </p:spPr>
      </p:pic>
      <p:pic>
        <p:nvPicPr>
          <p:cNvPr id="10" name="Picture 9">
            <a:extLst>
              <a:ext uri="{FF2B5EF4-FFF2-40B4-BE49-F238E27FC236}">
                <a16:creationId xmlns:a16="http://schemas.microsoft.com/office/drawing/2014/main" id="{B7FAC5E2-401C-1747-0540-6240311039F7}"/>
              </a:ext>
            </a:extLst>
          </p:cNvPr>
          <p:cNvPicPr>
            <a:picLocks noChangeAspect="1"/>
          </p:cNvPicPr>
          <p:nvPr/>
        </p:nvPicPr>
        <p:blipFill>
          <a:blip r:embed="rId6"/>
          <a:stretch>
            <a:fillRect/>
          </a:stretch>
        </p:blipFill>
        <p:spPr>
          <a:xfrm>
            <a:off x="6399133" y="3823978"/>
            <a:ext cx="1000265" cy="1028844"/>
          </a:xfrm>
          <a:prstGeom prst="rect">
            <a:avLst/>
          </a:prstGeom>
        </p:spPr>
      </p:pic>
      <p:pic>
        <p:nvPicPr>
          <p:cNvPr id="11" name="Picture 10">
            <a:extLst>
              <a:ext uri="{FF2B5EF4-FFF2-40B4-BE49-F238E27FC236}">
                <a16:creationId xmlns:a16="http://schemas.microsoft.com/office/drawing/2014/main" id="{A1FF269D-5627-D5B7-4871-D6B182F55D3D}"/>
              </a:ext>
            </a:extLst>
          </p:cNvPr>
          <p:cNvPicPr>
            <a:picLocks noChangeAspect="1"/>
          </p:cNvPicPr>
          <p:nvPr/>
        </p:nvPicPr>
        <p:blipFill>
          <a:blip r:embed="rId7"/>
          <a:stretch>
            <a:fillRect/>
          </a:stretch>
        </p:blipFill>
        <p:spPr>
          <a:xfrm>
            <a:off x="1335214" y="3421218"/>
            <a:ext cx="3276600" cy="1809750"/>
          </a:xfrm>
          <a:prstGeom prst="rect">
            <a:avLst/>
          </a:prstGeom>
        </p:spPr>
      </p:pic>
      <p:pic>
        <p:nvPicPr>
          <p:cNvPr id="12" name="Picture 11">
            <a:extLst>
              <a:ext uri="{FF2B5EF4-FFF2-40B4-BE49-F238E27FC236}">
                <a16:creationId xmlns:a16="http://schemas.microsoft.com/office/drawing/2014/main" id="{7D5B9E63-C2BB-C356-01A1-2651FE2E0C8D}"/>
              </a:ext>
            </a:extLst>
          </p:cNvPr>
          <p:cNvPicPr>
            <a:picLocks noChangeAspect="1"/>
          </p:cNvPicPr>
          <p:nvPr/>
        </p:nvPicPr>
        <p:blipFill>
          <a:blip r:embed="rId8"/>
          <a:stretch>
            <a:fillRect/>
          </a:stretch>
        </p:blipFill>
        <p:spPr>
          <a:xfrm>
            <a:off x="7607428" y="1429454"/>
            <a:ext cx="3276600" cy="1809750"/>
          </a:xfrm>
          <a:prstGeom prst="rect">
            <a:avLst/>
          </a:prstGeom>
        </p:spPr>
      </p:pic>
      <p:pic>
        <p:nvPicPr>
          <p:cNvPr id="13" name="Picture 12">
            <a:extLst>
              <a:ext uri="{FF2B5EF4-FFF2-40B4-BE49-F238E27FC236}">
                <a16:creationId xmlns:a16="http://schemas.microsoft.com/office/drawing/2014/main" id="{E09DB483-B13E-0900-B794-235EBAE8D0A1}"/>
              </a:ext>
            </a:extLst>
          </p:cNvPr>
          <p:cNvPicPr>
            <a:picLocks noChangeAspect="1"/>
          </p:cNvPicPr>
          <p:nvPr/>
        </p:nvPicPr>
        <p:blipFill>
          <a:blip r:embed="rId9"/>
          <a:stretch>
            <a:fillRect/>
          </a:stretch>
        </p:blipFill>
        <p:spPr>
          <a:xfrm>
            <a:off x="7607428" y="3429000"/>
            <a:ext cx="3276600" cy="2009775"/>
          </a:xfrm>
          <a:prstGeom prst="rect">
            <a:avLst/>
          </a:prstGeom>
        </p:spPr>
      </p:pic>
      <p:sp>
        <p:nvSpPr>
          <p:cNvPr id="14" name="Rectangle 13">
            <a:extLst>
              <a:ext uri="{FF2B5EF4-FFF2-40B4-BE49-F238E27FC236}">
                <a16:creationId xmlns:a16="http://schemas.microsoft.com/office/drawing/2014/main" id="{FA64410A-DC80-D1B2-5B79-9C051091B667}"/>
              </a:ext>
            </a:extLst>
          </p:cNvPr>
          <p:cNvSpPr/>
          <p:nvPr/>
        </p:nvSpPr>
        <p:spPr>
          <a:xfrm>
            <a:off x="712922" y="1981200"/>
            <a:ext cx="535724" cy="923330"/>
          </a:xfrm>
          <a:prstGeom prst="rect">
            <a:avLst/>
          </a:prstGeom>
          <a:noFill/>
        </p:spPr>
        <p:txBody>
          <a:bodyPr wrap="none" lIns="91440" tIns="45720" rIns="91440" bIns="45720">
            <a:spAutoFit/>
          </a:bodyPr>
          <a:lstStyle/>
          <a:p>
            <a:pPr algn="ctr"/>
            <a:r>
              <a:rPr lang="en-US" sz="5400" b="1" dirty="0">
                <a:ln w="22225">
                  <a:solidFill>
                    <a:srgbClr val="333399"/>
                  </a:solidFill>
                  <a:prstDash val="solid"/>
                </a:ln>
                <a:solidFill>
                  <a:srgbClr val="333399">
                    <a:lumMod val="40000"/>
                    <a:lumOff val="60000"/>
                  </a:srgbClr>
                </a:solidFill>
                <a:latin typeface="Trump Mediaeval"/>
              </a:rPr>
              <a:t>4</a:t>
            </a:r>
          </a:p>
        </p:txBody>
      </p:sp>
      <p:sp>
        <p:nvSpPr>
          <p:cNvPr id="15" name="Rectangle 14">
            <a:extLst>
              <a:ext uri="{FF2B5EF4-FFF2-40B4-BE49-F238E27FC236}">
                <a16:creationId xmlns:a16="http://schemas.microsoft.com/office/drawing/2014/main" id="{E085C7AA-80AF-CC9C-56B6-3D4E31D759EB}"/>
              </a:ext>
            </a:extLst>
          </p:cNvPr>
          <p:cNvSpPr/>
          <p:nvPr/>
        </p:nvSpPr>
        <p:spPr>
          <a:xfrm>
            <a:off x="739439" y="3953471"/>
            <a:ext cx="535724" cy="923330"/>
          </a:xfrm>
          <a:prstGeom prst="rect">
            <a:avLst/>
          </a:prstGeom>
          <a:noFill/>
        </p:spPr>
        <p:txBody>
          <a:bodyPr wrap="none" lIns="91440" tIns="45720" rIns="91440" bIns="45720">
            <a:spAutoFit/>
          </a:bodyPr>
          <a:lstStyle/>
          <a:p>
            <a:pPr algn="ctr"/>
            <a:r>
              <a:rPr lang="en-US" sz="5400" b="1" dirty="0">
                <a:ln w="22225">
                  <a:solidFill>
                    <a:srgbClr val="333399"/>
                  </a:solidFill>
                  <a:prstDash val="solid"/>
                </a:ln>
                <a:solidFill>
                  <a:srgbClr val="333399">
                    <a:lumMod val="40000"/>
                    <a:lumOff val="60000"/>
                  </a:srgbClr>
                </a:solidFill>
                <a:latin typeface="Trump Mediaeval"/>
              </a:rPr>
              <a:t>4</a:t>
            </a:r>
          </a:p>
        </p:txBody>
      </p:sp>
      <p:sp>
        <p:nvSpPr>
          <p:cNvPr id="16" name="Rectangle 15">
            <a:extLst>
              <a:ext uri="{FF2B5EF4-FFF2-40B4-BE49-F238E27FC236}">
                <a16:creationId xmlns:a16="http://schemas.microsoft.com/office/drawing/2014/main" id="{B69A635C-E638-7DED-B682-13C2ABF31E10}"/>
              </a:ext>
            </a:extLst>
          </p:cNvPr>
          <p:cNvSpPr/>
          <p:nvPr/>
        </p:nvSpPr>
        <p:spPr>
          <a:xfrm>
            <a:off x="10884028" y="1904405"/>
            <a:ext cx="535724" cy="923330"/>
          </a:xfrm>
          <a:prstGeom prst="rect">
            <a:avLst/>
          </a:prstGeom>
          <a:noFill/>
        </p:spPr>
        <p:txBody>
          <a:bodyPr wrap="none" lIns="91440" tIns="45720" rIns="91440" bIns="45720">
            <a:spAutoFit/>
          </a:bodyPr>
          <a:lstStyle/>
          <a:p>
            <a:pPr algn="ctr"/>
            <a:r>
              <a:rPr lang="en-US" sz="5400" b="1" dirty="0">
                <a:ln w="22225">
                  <a:solidFill>
                    <a:srgbClr val="333399"/>
                  </a:solidFill>
                  <a:prstDash val="solid"/>
                </a:ln>
                <a:solidFill>
                  <a:srgbClr val="333399">
                    <a:lumMod val="40000"/>
                    <a:lumOff val="60000"/>
                  </a:srgbClr>
                </a:solidFill>
                <a:latin typeface="Trump Mediaeval"/>
              </a:rPr>
              <a:t>4</a:t>
            </a:r>
          </a:p>
        </p:txBody>
      </p:sp>
      <p:sp>
        <p:nvSpPr>
          <p:cNvPr id="17" name="Rectangle 16">
            <a:extLst>
              <a:ext uri="{FF2B5EF4-FFF2-40B4-BE49-F238E27FC236}">
                <a16:creationId xmlns:a16="http://schemas.microsoft.com/office/drawing/2014/main" id="{4B173839-A77E-B57A-3BF0-8976196364A5}"/>
              </a:ext>
            </a:extLst>
          </p:cNvPr>
          <p:cNvSpPr/>
          <p:nvPr/>
        </p:nvSpPr>
        <p:spPr>
          <a:xfrm>
            <a:off x="10916837" y="4114800"/>
            <a:ext cx="535724" cy="923330"/>
          </a:xfrm>
          <a:prstGeom prst="rect">
            <a:avLst/>
          </a:prstGeom>
          <a:noFill/>
        </p:spPr>
        <p:txBody>
          <a:bodyPr wrap="none" lIns="91440" tIns="45720" rIns="91440" bIns="45720">
            <a:spAutoFit/>
          </a:bodyPr>
          <a:lstStyle/>
          <a:p>
            <a:pPr algn="ctr"/>
            <a:r>
              <a:rPr lang="en-US" sz="5400" b="1" dirty="0">
                <a:ln w="22225">
                  <a:solidFill>
                    <a:srgbClr val="333399"/>
                  </a:solidFill>
                  <a:prstDash val="solid"/>
                </a:ln>
                <a:solidFill>
                  <a:srgbClr val="333399">
                    <a:lumMod val="40000"/>
                    <a:lumOff val="60000"/>
                  </a:srgbClr>
                </a:solidFill>
                <a:latin typeface="Trump Mediaeval"/>
              </a:rPr>
              <a:t>4</a:t>
            </a:r>
          </a:p>
        </p:txBody>
      </p:sp>
      <p:sp>
        <p:nvSpPr>
          <p:cNvPr id="18" name="TextBox 17">
            <a:extLst>
              <a:ext uri="{FF2B5EF4-FFF2-40B4-BE49-F238E27FC236}">
                <a16:creationId xmlns:a16="http://schemas.microsoft.com/office/drawing/2014/main" id="{ACA0E533-09DA-B225-D1BF-0A83BF351874}"/>
              </a:ext>
            </a:extLst>
          </p:cNvPr>
          <p:cNvSpPr txBox="1"/>
          <p:nvPr/>
        </p:nvSpPr>
        <p:spPr>
          <a:xfrm>
            <a:off x="2284333" y="5512896"/>
            <a:ext cx="8229600" cy="461665"/>
          </a:xfrm>
          <a:prstGeom prst="rect">
            <a:avLst/>
          </a:prstGeom>
          <a:noFill/>
        </p:spPr>
        <p:txBody>
          <a:bodyPr wrap="square" rtlCol="0">
            <a:spAutoFit/>
          </a:bodyPr>
          <a:lstStyle/>
          <a:p>
            <a:r>
              <a:rPr lang="en-US" sz="2400" b="1" dirty="0">
                <a:solidFill>
                  <a:srgbClr val="FF0000"/>
                </a:solidFill>
                <a:latin typeface="Trump Mediaeval"/>
              </a:rPr>
              <a:t>Featured Programs (Highlighted in Red) count for 2 points each.</a:t>
            </a:r>
          </a:p>
        </p:txBody>
      </p:sp>
      <p:sp>
        <p:nvSpPr>
          <p:cNvPr id="19" name="Rectangle 18">
            <a:extLst>
              <a:ext uri="{FF2B5EF4-FFF2-40B4-BE49-F238E27FC236}">
                <a16:creationId xmlns:a16="http://schemas.microsoft.com/office/drawing/2014/main" id="{A569C1EA-8EB6-E551-E224-82891EDC868A}"/>
              </a:ext>
            </a:extLst>
          </p:cNvPr>
          <p:cNvSpPr/>
          <p:nvPr/>
        </p:nvSpPr>
        <p:spPr>
          <a:xfrm>
            <a:off x="5652609" y="2834710"/>
            <a:ext cx="886781" cy="923330"/>
          </a:xfrm>
          <a:prstGeom prst="rect">
            <a:avLst/>
          </a:prstGeom>
          <a:noFill/>
        </p:spPr>
        <p:txBody>
          <a:bodyPr wrap="none" lIns="91440" tIns="45720" rIns="91440" bIns="45720">
            <a:spAutoFit/>
          </a:bodyPr>
          <a:lstStyle/>
          <a:p>
            <a:pPr algn="ctr"/>
            <a:r>
              <a:rPr lang="en-US" sz="5400" b="1" dirty="0">
                <a:ln w="22225">
                  <a:solidFill>
                    <a:srgbClr val="333399"/>
                  </a:solidFill>
                  <a:prstDash val="solid"/>
                </a:ln>
                <a:solidFill>
                  <a:srgbClr val="333399">
                    <a:lumMod val="40000"/>
                    <a:lumOff val="60000"/>
                  </a:srgbClr>
                </a:solidFill>
                <a:latin typeface="Trump Mediaeval"/>
              </a:rPr>
              <a:t>16</a:t>
            </a:r>
          </a:p>
        </p:txBody>
      </p:sp>
    </p:spTree>
    <p:extLst>
      <p:ext uri="{BB962C8B-B14F-4D97-AF65-F5344CB8AC3E}">
        <p14:creationId xmlns:p14="http://schemas.microsoft.com/office/powerpoint/2010/main" val="12776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0EFE-4698-54B5-D36D-77D8B6771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B7E32-E901-A3E2-C97F-0B77F29D2A7A}"/>
              </a:ext>
            </a:extLst>
          </p:cNvPr>
          <p:cNvSpPr>
            <a:spLocks noGrp="1"/>
          </p:cNvSpPr>
          <p:nvPr>
            <p:ph type="title"/>
          </p:nvPr>
        </p:nvSpPr>
        <p:spPr>
          <a:xfrm>
            <a:off x="1219200" y="6096"/>
            <a:ext cx="9962457" cy="1143000"/>
          </a:xfrm>
        </p:spPr>
        <p:txBody>
          <a:bodyPr/>
          <a:lstStyle/>
          <a:p>
            <a:r>
              <a:rPr lang="en-US" dirty="0">
                <a:solidFill>
                  <a:srgbClr val="FF0000"/>
                </a:solidFill>
                <a:effectLst>
                  <a:outerShdw blurRad="38100" dist="38100" dir="2700000" algn="tl">
                    <a:srgbClr val="000000">
                      <a:alpha val="43137"/>
                    </a:srgbClr>
                  </a:outerShdw>
                </a:effectLst>
              </a:rPr>
              <a:t>NEW!</a:t>
            </a:r>
            <a:r>
              <a:rPr lang="en-US" dirty="0">
                <a:effectLst>
                  <a:outerShdw blurRad="38100" dist="38100" dir="2700000" algn="tl">
                    <a:srgbClr val="000000">
                      <a:alpha val="43137"/>
                    </a:srgbClr>
                  </a:outerShdw>
                </a:effectLst>
              </a:rPr>
              <a:t> Faith in Action Programs</a:t>
            </a:r>
          </a:p>
        </p:txBody>
      </p:sp>
      <p:pic>
        <p:nvPicPr>
          <p:cNvPr id="15" name="Picture 14">
            <a:extLst>
              <a:ext uri="{FF2B5EF4-FFF2-40B4-BE49-F238E27FC236}">
                <a16:creationId xmlns:a16="http://schemas.microsoft.com/office/drawing/2014/main" id="{AEB55691-D220-EFEF-64A7-F8757C238CAB}"/>
              </a:ext>
            </a:extLst>
          </p:cNvPr>
          <p:cNvPicPr>
            <a:picLocks noChangeAspect="1"/>
          </p:cNvPicPr>
          <p:nvPr/>
        </p:nvPicPr>
        <p:blipFill>
          <a:blip r:embed="rId2"/>
          <a:stretch>
            <a:fillRect/>
          </a:stretch>
        </p:blipFill>
        <p:spPr>
          <a:xfrm>
            <a:off x="4757928" y="1752600"/>
            <a:ext cx="1009791" cy="1000265"/>
          </a:xfrm>
          <a:prstGeom prst="rect">
            <a:avLst/>
          </a:prstGeom>
        </p:spPr>
      </p:pic>
      <p:pic>
        <p:nvPicPr>
          <p:cNvPr id="17" name="Picture 16">
            <a:extLst>
              <a:ext uri="{FF2B5EF4-FFF2-40B4-BE49-F238E27FC236}">
                <a16:creationId xmlns:a16="http://schemas.microsoft.com/office/drawing/2014/main" id="{134BECB1-D7C1-AC58-4F30-CE704ED16332}"/>
              </a:ext>
            </a:extLst>
          </p:cNvPr>
          <p:cNvPicPr>
            <a:picLocks noChangeAspect="1"/>
          </p:cNvPicPr>
          <p:nvPr/>
        </p:nvPicPr>
        <p:blipFill>
          <a:blip r:embed="rId3"/>
          <a:stretch>
            <a:fillRect/>
          </a:stretch>
        </p:blipFill>
        <p:spPr>
          <a:xfrm>
            <a:off x="6424283" y="1733547"/>
            <a:ext cx="1028844" cy="1038370"/>
          </a:xfrm>
          <a:prstGeom prst="rect">
            <a:avLst/>
          </a:prstGeom>
        </p:spPr>
      </p:pic>
      <p:pic>
        <p:nvPicPr>
          <p:cNvPr id="21" name="Picture 20">
            <a:extLst>
              <a:ext uri="{FF2B5EF4-FFF2-40B4-BE49-F238E27FC236}">
                <a16:creationId xmlns:a16="http://schemas.microsoft.com/office/drawing/2014/main" id="{A345D486-DB03-34C7-FC94-7793097B215B}"/>
              </a:ext>
            </a:extLst>
          </p:cNvPr>
          <p:cNvPicPr>
            <a:picLocks noChangeAspect="1"/>
          </p:cNvPicPr>
          <p:nvPr/>
        </p:nvPicPr>
        <p:blipFill>
          <a:blip r:embed="rId4"/>
          <a:stretch>
            <a:fillRect/>
          </a:stretch>
        </p:blipFill>
        <p:spPr>
          <a:xfrm>
            <a:off x="4757928" y="3811671"/>
            <a:ext cx="1028844" cy="1028844"/>
          </a:xfrm>
          <a:prstGeom prst="rect">
            <a:avLst/>
          </a:prstGeom>
        </p:spPr>
      </p:pic>
      <p:pic>
        <p:nvPicPr>
          <p:cNvPr id="28" name="Picture 27">
            <a:extLst>
              <a:ext uri="{FF2B5EF4-FFF2-40B4-BE49-F238E27FC236}">
                <a16:creationId xmlns:a16="http://schemas.microsoft.com/office/drawing/2014/main" id="{9F1818D7-838F-71AE-88C9-3D7D141BD60E}"/>
              </a:ext>
            </a:extLst>
          </p:cNvPr>
          <p:cNvPicPr>
            <a:picLocks noChangeAspect="1"/>
          </p:cNvPicPr>
          <p:nvPr/>
        </p:nvPicPr>
        <p:blipFill>
          <a:blip r:embed="rId5"/>
          <a:stretch>
            <a:fillRect/>
          </a:stretch>
        </p:blipFill>
        <p:spPr>
          <a:xfrm>
            <a:off x="6399133" y="3823978"/>
            <a:ext cx="1000265" cy="1028844"/>
          </a:xfrm>
          <a:prstGeom prst="rect">
            <a:avLst/>
          </a:prstGeom>
        </p:spPr>
      </p:pic>
      <p:pic>
        <p:nvPicPr>
          <p:cNvPr id="29" name="Picture 28">
            <a:extLst>
              <a:ext uri="{FF2B5EF4-FFF2-40B4-BE49-F238E27FC236}">
                <a16:creationId xmlns:a16="http://schemas.microsoft.com/office/drawing/2014/main" id="{7DCE83F1-AF1C-08A3-F1E8-ED6BFC1D3AFD}"/>
              </a:ext>
            </a:extLst>
          </p:cNvPr>
          <p:cNvPicPr>
            <a:picLocks noChangeAspect="1"/>
          </p:cNvPicPr>
          <p:nvPr/>
        </p:nvPicPr>
        <p:blipFill>
          <a:blip r:embed="rId6"/>
          <a:stretch>
            <a:fillRect/>
          </a:stretch>
        </p:blipFill>
        <p:spPr>
          <a:xfrm>
            <a:off x="5629275" y="2827735"/>
            <a:ext cx="933450" cy="933450"/>
          </a:xfrm>
          <a:prstGeom prst="rect">
            <a:avLst/>
          </a:prstGeom>
        </p:spPr>
      </p:pic>
      <p:sp>
        <p:nvSpPr>
          <p:cNvPr id="4" name="TextBox 3">
            <a:extLst>
              <a:ext uri="{FF2B5EF4-FFF2-40B4-BE49-F238E27FC236}">
                <a16:creationId xmlns:a16="http://schemas.microsoft.com/office/drawing/2014/main" id="{EEAB75C3-9CB1-416D-0661-5E7E55F933EC}"/>
              </a:ext>
            </a:extLst>
          </p:cNvPr>
          <p:cNvSpPr txBox="1"/>
          <p:nvPr/>
        </p:nvSpPr>
        <p:spPr>
          <a:xfrm>
            <a:off x="7696200" y="1654744"/>
            <a:ext cx="3276600" cy="1200329"/>
          </a:xfrm>
          <a:prstGeom prst="rect">
            <a:avLst/>
          </a:prstGeom>
          <a:noFill/>
        </p:spPr>
        <p:txBody>
          <a:bodyPr wrap="square" rtlCol="0">
            <a:spAutoFit/>
          </a:bodyPr>
          <a:lstStyle/>
          <a:p>
            <a:r>
              <a:rPr lang="en-US" sz="2400" b="1" dirty="0"/>
              <a:t>Bright Futures</a:t>
            </a:r>
          </a:p>
          <a:p>
            <a:r>
              <a:rPr lang="en-US" sz="2400" b="1" dirty="0"/>
              <a:t>Celebrating our Catholic Heritage</a:t>
            </a:r>
          </a:p>
        </p:txBody>
      </p:sp>
      <p:sp>
        <p:nvSpPr>
          <p:cNvPr id="6" name="TextBox 5">
            <a:extLst>
              <a:ext uri="{FF2B5EF4-FFF2-40B4-BE49-F238E27FC236}">
                <a16:creationId xmlns:a16="http://schemas.microsoft.com/office/drawing/2014/main" id="{1A8E7A3D-AE55-8446-A2FE-EE4497BCE2AC}"/>
              </a:ext>
            </a:extLst>
          </p:cNvPr>
          <p:cNvSpPr txBox="1"/>
          <p:nvPr/>
        </p:nvSpPr>
        <p:spPr>
          <a:xfrm>
            <a:off x="7670800" y="3738235"/>
            <a:ext cx="4030602" cy="1200329"/>
          </a:xfrm>
          <a:prstGeom prst="rect">
            <a:avLst/>
          </a:prstGeom>
          <a:noFill/>
        </p:spPr>
        <p:txBody>
          <a:bodyPr wrap="square" rtlCol="0">
            <a:spAutoFit/>
          </a:bodyPr>
          <a:lstStyle/>
          <a:p>
            <a:r>
              <a:rPr lang="en-US" sz="2400" b="1" dirty="0"/>
              <a:t>Holy Hour for Life with Our Lady of Guadalupe</a:t>
            </a:r>
          </a:p>
          <a:p>
            <a:r>
              <a:rPr lang="en-US" sz="2400" b="1" dirty="0"/>
              <a:t>The Gospel of Life</a:t>
            </a:r>
          </a:p>
        </p:txBody>
      </p:sp>
      <p:sp>
        <p:nvSpPr>
          <p:cNvPr id="7" name="TextBox 6">
            <a:extLst>
              <a:ext uri="{FF2B5EF4-FFF2-40B4-BE49-F238E27FC236}">
                <a16:creationId xmlns:a16="http://schemas.microsoft.com/office/drawing/2014/main" id="{7713F95A-1CF8-A734-99E5-F89940BE62AC}"/>
              </a:ext>
            </a:extLst>
          </p:cNvPr>
          <p:cNvSpPr txBox="1"/>
          <p:nvPr/>
        </p:nvSpPr>
        <p:spPr>
          <a:xfrm>
            <a:off x="974356" y="1800950"/>
            <a:ext cx="3276600" cy="830997"/>
          </a:xfrm>
          <a:prstGeom prst="rect">
            <a:avLst/>
          </a:prstGeom>
          <a:noFill/>
        </p:spPr>
        <p:txBody>
          <a:bodyPr wrap="square" rtlCol="0">
            <a:spAutoFit/>
          </a:bodyPr>
          <a:lstStyle/>
          <a:p>
            <a:r>
              <a:rPr lang="en-US" sz="2400" b="1" dirty="0"/>
              <a:t>Viva Christo Rey</a:t>
            </a:r>
          </a:p>
          <a:p>
            <a:r>
              <a:rPr lang="en-US" sz="2400" b="1" dirty="0"/>
              <a:t>Imitating Juan Diego</a:t>
            </a:r>
          </a:p>
        </p:txBody>
      </p:sp>
      <p:sp>
        <p:nvSpPr>
          <p:cNvPr id="8" name="TextBox 7">
            <a:extLst>
              <a:ext uri="{FF2B5EF4-FFF2-40B4-BE49-F238E27FC236}">
                <a16:creationId xmlns:a16="http://schemas.microsoft.com/office/drawing/2014/main" id="{46E39ABD-8902-0041-EB59-6840E9E5206E}"/>
              </a:ext>
            </a:extLst>
          </p:cNvPr>
          <p:cNvSpPr txBox="1"/>
          <p:nvPr/>
        </p:nvSpPr>
        <p:spPr>
          <a:xfrm>
            <a:off x="974356" y="3808738"/>
            <a:ext cx="3667760" cy="1200329"/>
          </a:xfrm>
          <a:prstGeom prst="rect">
            <a:avLst/>
          </a:prstGeom>
          <a:noFill/>
        </p:spPr>
        <p:txBody>
          <a:bodyPr wrap="square" rtlCol="0">
            <a:spAutoFit/>
          </a:bodyPr>
          <a:lstStyle/>
          <a:p>
            <a:r>
              <a:rPr lang="en-US" sz="2400" b="1" dirty="0"/>
              <a:t>Remembering our Faithful Departed</a:t>
            </a:r>
          </a:p>
          <a:p>
            <a:r>
              <a:rPr lang="en-US" sz="2400" b="1" dirty="0" err="1"/>
              <a:t>Quinceanera</a:t>
            </a:r>
            <a:r>
              <a:rPr lang="en-US" sz="2400" b="1" dirty="0"/>
              <a:t> Support</a:t>
            </a:r>
          </a:p>
        </p:txBody>
      </p:sp>
      <p:sp>
        <p:nvSpPr>
          <p:cNvPr id="3" name="TextBox 2">
            <a:extLst>
              <a:ext uri="{FF2B5EF4-FFF2-40B4-BE49-F238E27FC236}">
                <a16:creationId xmlns:a16="http://schemas.microsoft.com/office/drawing/2014/main" id="{E7521B2B-2CED-40E9-D855-559799F9738B}"/>
              </a:ext>
            </a:extLst>
          </p:cNvPr>
          <p:cNvSpPr txBox="1"/>
          <p:nvPr/>
        </p:nvSpPr>
        <p:spPr>
          <a:xfrm>
            <a:off x="1807029" y="5399314"/>
            <a:ext cx="8207828" cy="830997"/>
          </a:xfrm>
          <a:prstGeom prst="rect">
            <a:avLst/>
          </a:prstGeom>
          <a:noFill/>
        </p:spPr>
        <p:txBody>
          <a:bodyPr wrap="square" rtlCol="0">
            <a:spAutoFit/>
          </a:bodyPr>
          <a:lstStyle/>
          <a:p>
            <a:pPr algn="ctr"/>
            <a:r>
              <a:rPr lang="en-US" sz="2400" b="1" i="1" dirty="0">
                <a:solidFill>
                  <a:srgbClr val="FF0000"/>
                </a:solidFill>
              </a:rPr>
              <a:t>* More Information on these newly added FIA Featured Programs are NOW on kofc.org.</a:t>
            </a:r>
          </a:p>
        </p:txBody>
      </p:sp>
    </p:spTree>
    <p:extLst>
      <p:ext uri="{BB962C8B-B14F-4D97-AF65-F5344CB8AC3E}">
        <p14:creationId xmlns:p14="http://schemas.microsoft.com/office/powerpoint/2010/main" val="3958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7675F1-E00F-761D-4211-A371A3599662}"/>
              </a:ext>
            </a:extLst>
          </p:cNvPr>
          <p:cNvSpPr txBox="1">
            <a:spLocks/>
          </p:cNvSpPr>
          <p:nvPr/>
        </p:nvSpPr>
        <p:spPr bwMode="auto">
          <a:xfrm>
            <a:off x="1320800" y="0"/>
            <a:ext cx="955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rump Mediaeval"/>
                <a:ea typeface="+mj-ea"/>
                <a:cs typeface="+mj-cs"/>
              </a:rPr>
              <a:t>And now from our Faith in Action Team</a:t>
            </a:r>
            <a:endPar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pic>
        <p:nvPicPr>
          <p:cNvPr id="5" name="Picture 4">
            <a:extLst>
              <a:ext uri="{FF2B5EF4-FFF2-40B4-BE49-F238E27FC236}">
                <a16:creationId xmlns:a16="http://schemas.microsoft.com/office/drawing/2014/main" id="{648BFA3E-6E90-FA2E-DD03-C60CEAB59C06}"/>
              </a:ext>
            </a:extLst>
          </p:cNvPr>
          <p:cNvPicPr>
            <a:picLocks noChangeAspect="1"/>
          </p:cNvPicPr>
          <p:nvPr/>
        </p:nvPicPr>
        <p:blipFill>
          <a:blip r:embed="rId2"/>
          <a:stretch>
            <a:fillRect/>
          </a:stretch>
        </p:blipFill>
        <p:spPr>
          <a:xfrm>
            <a:off x="7086600" y="1879156"/>
            <a:ext cx="3298952" cy="3099687"/>
          </a:xfrm>
          <a:prstGeom prst="rect">
            <a:avLst/>
          </a:prstGeom>
        </p:spPr>
      </p:pic>
      <p:pic>
        <p:nvPicPr>
          <p:cNvPr id="6" name="Picture 5" descr="A group of men standing together&#10;&#10;Description automatically generated">
            <a:extLst>
              <a:ext uri="{FF2B5EF4-FFF2-40B4-BE49-F238E27FC236}">
                <a16:creationId xmlns:a16="http://schemas.microsoft.com/office/drawing/2014/main" id="{9BF9389B-E0E4-409D-CA69-3C4BF85B7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588" y="1371600"/>
            <a:ext cx="3416808" cy="4686300"/>
          </a:xfrm>
          <a:prstGeom prst="rect">
            <a:avLst/>
          </a:prstGeom>
        </p:spPr>
      </p:pic>
      <p:sp>
        <p:nvSpPr>
          <p:cNvPr id="7" name="TextBox 6">
            <a:extLst>
              <a:ext uri="{FF2B5EF4-FFF2-40B4-BE49-F238E27FC236}">
                <a16:creationId xmlns:a16="http://schemas.microsoft.com/office/drawing/2014/main" id="{7190BED0-195D-FEAD-54AF-DC88B0AB9F96}"/>
              </a:ext>
            </a:extLst>
          </p:cNvPr>
          <p:cNvSpPr txBox="1"/>
          <p:nvPr/>
        </p:nvSpPr>
        <p:spPr>
          <a:xfrm>
            <a:off x="7467600" y="1602742"/>
            <a:ext cx="990600" cy="400110"/>
          </a:xfrm>
          <a:prstGeom prst="rect">
            <a:avLst/>
          </a:prstGeom>
          <a:noFill/>
        </p:spPr>
        <p:txBody>
          <a:bodyPr wrap="square" rtlCol="0">
            <a:spAutoFit/>
          </a:bodyPr>
          <a:lstStyle/>
          <a:p>
            <a:r>
              <a:rPr lang="en-US" sz="2000" b="1" dirty="0">
                <a:solidFill>
                  <a:srgbClr val="002060"/>
                </a:solidFill>
                <a:latin typeface="Trump Mediaeval"/>
              </a:rPr>
              <a:t>FAITH</a:t>
            </a:r>
            <a:endParaRPr lang="en-US" sz="2400" b="1" dirty="0">
              <a:solidFill>
                <a:srgbClr val="002060"/>
              </a:solidFill>
              <a:latin typeface="Trump Mediaeval"/>
            </a:endParaRPr>
          </a:p>
        </p:txBody>
      </p:sp>
      <p:sp>
        <p:nvSpPr>
          <p:cNvPr id="8" name="TextBox 7">
            <a:extLst>
              <a:ext uri="{FF2B5EF4-FFF2-40B4-BE49-F238E27FC236}">
                <a16:creationId xmlns:a16="http://schemas.microsoft.com/office/drawing/2014/main" id="{F62791C3-ECAC-D4E9-2CAB-C329B0CCA583}"/>
              </a:ext>
            </a:extLst>
          </p:cNvPr>
          <p:cNvSpPr txBox="1"/>
          <p:nvPr/>
        </p:nvSpPr>
        <p:spPr>
          <a:xfrm>
            <a:off x="9072880" y="1602742"/>
            <a:ext cx="1151467" cy="400110"/>
          </a:xfrm>
          <a:prstGeom prst="rect">
            <a:avLst/>
          </a:prstGeom>
          <a:noFill/>
        </p:spPr>
        <p:txBody>
          <a:bodyPr wrap="square" rtlCol="0">
            <a:spAutoFit/>
          </a:bodyPr>
          <a:lstStyle/>
          <a:p>
            <a:r>
              <a:rPr lang="en-US" sz="2000" b="1" dirty="0">
                <a:solidFill>
                  <a:srgbClr val="002060"/>
                </a:solidFill>
                <a:latin typeface="Trump Mediaeval"/>
              </a:rPr>
              <a:t>FAMILY</a:t>
            </a:r>
          </a:p>
        </p:txBody>
      </p:sp>
      <p:sp>
        <p:nvSpPr>
          <p:cNvPr id="9" name="TextBox 8">
            <a:extLst>
              <a:ext uri="{FF2B5EF4-FFF2-40B4-BE49-F238E27FC236}">
                <a16:creationId xmlns:a16="http://schemas.microsoft.com/office/drawing/2014/main" id="{90B46B88-3767-85E8-1380-C4ECCE550610}"/>
              </a:ext>
            </a:extLst>
          </p:cNvPr>
          <p:cNvSpPr txBox="1"/>
          <p:nvPr/>
        </p:nvSpPr>
        <p:spPr>
          <a:xfrm>
            <a:off x="7095067" y="4978843"/>
            <a:ext cx="1905000" cy="400110"/>
          </a:xfrm>
          <a:prstGeom prst="rect">
            <a:avLst/>
          </a:prstGeom>
          <a:noFill/>
        </p:spPr>
        <p:txBody>
          <a:bodyPr wrap="square" rtlCol="0">
            <a:spAutoFit/>
          </a:bodyPr>
          <a:lstStyle/>
          <a:p>
            <a:r>
              <a:rPr lang="en-US" sz="2000" b="1" dirty="0">
                <a:solidFill>
                  <a:srgbClr val="002060"/>
                </a:solidFill>
                <a:latin typeface="Trump Mediaeval"/>
              </a:rPr>
              <a:t>COMMUNITY</a:t>
            </a:r>
            <a:endParaRPr lang="en-US" sz="2400" b="1" dirty="0">
              <a:solidFill>
                <a:srgbClr val="002060"/>
              </a:solidFill>
              <a:latin typeface="Trump Mediaeval"/>
            </a:endParaRPr>
          </a:p>
        </p:txBody>
      </p:sp>
      <p:sp>
        <p:nvSpPr>
          <p:cNvPr id="10" name="TextBox 9">
            <a:extLst>
              <a:ext uri="{FF2B5EF4-FFF2-40B4-BE49-F238E27FC236}">
                <a16:creationId xmlns:a16="http://schemas.microsoft.com/office/drawing/2014/main" id="{049F2DD8-9B84-66AE-A9BF-74465B027CD8}"/>
              </a:ext>
            </a:extLst>
          </p:cNvPr>
          <p:cNvSpPr txBox="1"/>
          <p:nvPr/>
        </p:nvSpPr>
        <p:spPr>
          <a:xfrm>
            <a:off x="9233747" y="4978843"/>
            <a:ext cx="990600" cy="400110"/>
          </a:xfrm>
          <a:prstGeom prst="rect">
            <a:avLst/>
          </a:prstGeom>
          <a:noFill/>
        </p:spPr>
        <p:txBody>
          <a:bodyPr wrap="square" rtlCol="0">
            <a:spAutoFit/>
          </a:bodyPr>
          <a:lstStyle/>
          <a:p>
            <a:r>
              <a:rPr lang="en-US" sz="2000" b="1" dirty="0">
                <a:solidFill>
                  <a:srgbClr val="002060"/>
                </a:solidFill>
                <a:latin typeface="Trump Mediaeval"/>
              </a:rPr>
              <a:t>LIFE</a:t>
            </a:r>
            <a:endParaRPr lang="en-US" sz="2400" b="1" dirty="0">
              <a:solidFill>
                <a:srgbClr val="002060"/>
              </a:solidFill>
              <a:latin typeface="Trump Mediaeval"/>
            </a:endParaRPr>
          </a:p>
        </p:txBody>
      </p:sp>
    </p:spTree>
    <p:extLst>
      <p:ext uri="{BB962C8B-B14F-4D97-AF65-F5344CB8AC3E}">
        <p14:creationId xmlns:p14="http://schemas.microsoft.com/office/powerpoint/2010/main" val="38475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3D8-F5F2-7DFE-F0A8-2973EA8876BB}"/>
              </a:ext>
            </a:extLst>
          </p:cNvPr>
          <p:cNvSpPr>
            <a:spLocks noGrp="1"/>
          </p:cNvSpPr>
          <p:nvPr>
            <p:ph type="ctrTitle"/>
          </p:nvPr>
        </p:nvSpPr>
        <p:spPr>
          <a:xfrm>
            <a:off x="1524000" y="1122363"/>
            <a:ext cx="9144000" cy="2387600"/>
          </a:xfrm>
        </p:spPr>
        <p:txBody>
          <a:bodyPr/>
          <a:lstStyle/>
          <a:p>
            <a:r>
              <a:rPr lang="en-US" dirty="0"/>
              <a:t>Faith in Action: Family Programs</a:t>
            </a:r>
          </a:p>
        </p:txBody>
      </p:sp>
      <p:pic>
        <p:nvPicPr>
          <p:cNvPr id="5" name="Picture 4">
            <a:extLst>
              <a:ext uri="{FF2B5EF4-FFF2-40B4-BE49-F238E27FC236}">
                <a16:creationId xmlns:a16="http://schemas.microsoft.com/office/drawing/2014/main" id="{F984EB78-1B3C-23DD-5645-6D7DE8E43220}"/>
              </a:ext>
            </a:extLst>
          </p:cNvPr>
          <p:cNvPicPr>
            <a:picLocks noChangeAspect="1"/>
          </p:cNvPicPr>
          <p:nvPr/>
        </p:nvPicPr>
        <p:blipFill>
          <a:blip r:embed="rId2"/>
          <a:stretch>
            <a:fillRect/>
          </a:stretch>
        </p:blipFill>
        <p:spPr>
          <a:xfrm>
            <a:off x="838200" y="365125"/>
            <a:ext cx="1028844" cy="1028844"/>
          </a:xfrm>
          <a:prstGeom prst="rect">
            <a:avLst/>
          </a:prstGeom>
        </p:spPr>
      </p:pic>
    </p:spTree>
    <p:extLst>
      <p:ext uri="{BB962C8B-B14F-4D97-AF65-F5344CB8AC3E}">
        <p14:creationId xmlns:p14="http://schemas.microsoft.com/office/powerpoint/2010/main" val="194878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3D8-F5F2-7DFE-F0A8-2973EA8876BB}"/>
              </a:ext>
            </a:extLst>
          </p:cNvPr>
          <p:cNvSpPr>
            <a:spLocks noGrp="1"/>
          </p:cNvSpPr>
          <p:nvPr>
            <p:ph type="ctrTitle"/>
          </p:nvPr>
        </p:nvSpPr>
        <p:spPr>
          <a:xfrm>
            <a:off x="1524000" y="1122363"/>
            <a:ext cx="9144000" cy="2387600"/>
          </a:xfrm>
        </p:spPr>
        <p:txBody>
          <a:bodyPr/>
          <a:lstStyle/>
          <a:p>
            <a:r>
              <a:rPr lang="en-US" dirty="0"/>
              <a:t>Faith in Action: Family Programs</a:t>
            </a:r>
          </a:p>
        </p:txBody>
      </p:sp>
      <p:sp>
        <p:nvSpPr>
          <p:cNvPr id="3" name="Subtitle 2">
            <a:extLst>
              <a:ext uri="{FF2B5EF4-FFF2-40B4-BE49-F238E27FC236}">
                <a16:creationId xmlns:a16="http://schemas.microsoft.com/office/drawing/2014/main" id="{D73D3E5B-A0FA-D9D2-0428-57F26EAE20E9}"/>
              </a:ext>
            </a:extLst>
          </p:cNvPr>
          <p:cNvSpPr>
            <a:spLocks noGrp="1"/>
          </p:cNvSpPr>
          <p:nvPr>
            <p:ph type="subTitle" idx="4294967295"/>
          </p:nvPr>
        </p:nvSpPr>
        <p:spPr>
          <a:xfrm>
            <a:off x="1524000" y="3602038"/>
            <a:ext cx="9144000" cy="1655762"/>
          </a:xfrm>
        </p:spPr>
        <p:txBody>
          <a:bodyPr/>
          <a:lstStyle/>
          <a:p>
            <a:r>
              <a:rPr lang="en-US" dirty="0"/>
              <a:t>Who am I? Jim Kelly, PGK (09-11), FDD (14-18, 22-24) </a:t>
            </a:r>
          </a:p>
          <a:p>
            <a:r>
              <a:rPr lang="en-US" dirty="0"/>
              <a:t>Married to Stephanie</a:t>
            </a:r>
          </a:p>
          <a:p>
            <a:r>
              <a:rPr lang="en-US" dirty="0"/>
              <a:t>Kids: Jimmy, Maria, Clare, Michael, and John Paul</a:t>
            </a:r>
          </a:p>
        </p:txBody>
      </p:sp>
    </p:spTree>
    <p:extLst>
      <p:ext uri="{BB962C8B-B14F-4D97-AF65-F5344CB8AC3E}">
        <p14:creationId xmlns:p14="http://schemas.microsoft.com/office/powerpoint/2010/main" val="49365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40C062-1DDF-BFCD-1AC1-A3DEAA040762}"/>
              </a:ext>
            </a:extLst>
          </p:cNvPr>
          <p:cNvPicPr>
            <a:picLocks noChangeAspect="1"/>
          </p:cNvPicPr>
          <p:nvPr/>
        </p:nvPicPr>
        <p:blipFill>
          <a:blip r:embed="rId2"/>
          <a:stretch>
            <a:fillRect/>
          </a:stretch>
        </p:blipFill>
        <p:spPr>
          <a:xfrm>
            <a:off x="599979" y="218083"/>
            <a:ext cx="10992041" cy="5297883"/>
          </a:xfrm>
          <a:prstGeom prst="rect">
            <a:avLst/>
          </a:prstGeom>
        </p:spPr>
      </p:pic>
    </p:spTree>
    <p:extLst>
      <p:ext uri="{BB962C8B-B14F-4D97-AF65-F5344CB8AC3E}">
        <p14:creationId xmlns:p14="http://schemas.microsoft.com/office/powerpoint/2010/main" val="3444774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90B6-5377-B204-A355-366B8B768557}"/>
              </a:ext>
            </a:extLst>
          </p:cNvPr>
          <p:cNvSpPr>
            <a:spLocks noGrp="1"/>
          </p:cNvSpPr>
          <p:nvPr>
            <p:ph type="title"/>
          </p:nvPr>
        </p:nvSpPr>
        <p:spPr/>
        <p:txBody>
          <a:bodyPr/>
          <a:lstStyle/>
          <a:p>
            <a:r>
              <a:rPr lang="en-US" dirty="0" err="1"/>
              <a:t>SOARing</a:t>
            </a:r>
            <a:r>
              <a:rPr lang="en-US" dirty="0"/>
              <a:t> into Family Programs: Goals</a:t>
            </a:r>
          </a:p>
        </p:txBody>
      </p:sp>
      <p:sp>
        <p:nvSpPr>
          <p:cNvPr id="3" name="Content Placeholder 2">
            <a:extLst>
              <a:ext uri="{FF2B5EF4-FFF2-40B4-BE49-F238E27FC236}">
                <a16:creationId xmlns:a16="http://schemas.microsoft.com/office/drawing/2014/main" id="{E631191D-D56B-D91A-AC2D-71605C37FFF7}"/>
              </a:ext>
            </a:extLst>
          </p:cNvPr>
          <p:cNvSpPr>
            <a:spLocks noGrp="1"/>
          </p:cNvSpPr>
          <p:nvPr>
            <p:ph idx="1"/>
          </p:nvPr>
        </p:nvSpPr>
        <p:spPr/>
        <p:txBody>
          <a:bodyPr/>
          <a:lstStyle/>
          <a:p>
            <a:r>
              <a:rPr lang="en-US" b="1" dirty="0"/>
              <a:t>Service</a:t>
            </a:r>
            <a:r>
              <a:rPr lang="en-US" dirty="0"/>
              <a:t>: Councils participate in the Order-wide recognized family programs and create their own family programs.</a:t>
            </a:r>
          </a:p>
          <a:p>
            <a:r>
              <a:rPr lang="en-US" b="1" dirty="0"/>
              <a:t>Optimism</a:t>
            </a:r>
            <a:r>
              <a:rPr lang="en-US" dirty="0"/>
              <a:t>: Councils attract and recruit men with families.</a:t>
            </a:r>
          </a:p>
          <a:p>
            <a:r>
              <a:rPr lang="en-US" b="1" dirty="0"/>
              <a:t>Aspire</a:t>
            </a:r>
            <a:r>
              <a:rPr lang="en-US" dirty="0"/>
              <a:t>: Families are engaged in the Council and related-Parish Activities.</a:t>
            </a:r>
          </a:p>
          <a:p>
            <a:r>
              <a:rPr lang="en-US" b="1" dirty="0"/>
              <a:t>Responsibility</a:t>
            </a:r>
            <a:r>
              <a:rPr lang="en-US" dirty="0"/>
              <a:t>: District Deputies promote family programs to councils.</a:t>
            </a:r>
          </a:p>
        </p:txBody>
      </p:sp>
    </p:spTree>
    <p:extLst>
      <p:ext uri="{BB962C8B-B14F-4D97-AF65-F5344CB8AC3E}">
        <p14:creationId xmlns:p14="http://schemas.microsoft.com/office/powerpoint/2010/main" val="28942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4475-70D8-432C-11FC-5FEFFABE3070}"/>
              </a:ext>
            </a:extLst>
          </p:cNvPr>
          <p:cNvSpPr>
            <a:spLocks noGrp="1"/>
          </p:cNvSpPr>
          <p:nvPr>
            <p:ph type="title"/>
          </p:nvPr>
        </p:nvSpPr>
        <p:spPr/>
        <p:txBody>
          <a:bodyPr/>
          <a:lstStyle/>
          <a:p>
            <a:r>
              <a:rPr lang="en-US" dirty="0" err="1"/>
              <a:t>SOARing</a:t>
            </a:r>
            <a:r>
              <a:rPr lang="en-US" dirty="0"/>
              <a:t> into Family Programs: Results</a:t>
            </a:r>
          </a:p>
        </p:txBody>
      </p:sp>
      <p:sp>
        <p:nvSpPr>
          <p:cNvPr id="3" name="Content Placeholder 2">
            <a:extLst>
              <a:ext uri="{FF2B5EF4-FFF2-40B4-BE49-F238E27FC236}">
                <a16:creationId xmlns:a16="http://schemas.microsoft.com/office/drawing/2014/main" id="{06C17A54-779A-5709-28BC-7966EFE35B64}"/>
              </a:ext>
            </a:extLst>
          </p:cNvPr>
          <p:cNvSpPr>
            <a:spLocks noGrp="1"/>
          </p:cNvSpPr>
          <p:nvPr>
            <p:ph idx="1"/>
          </p:nvPr>
        </p:nvSpPr>
        <p:spPr/>
        <p:txBody>
          <a:bodyPr/>
          <a:lstStyle/>
          <a:p>
            <a:r>
              <a:rPr lang="en-US" sz="3600" dirty="0"/>
              <a:t>We have strong councils that secure the legacies of our parishes and councils throughout the State.</a:t>
            </a:r>
          </a:p>
          <a:p>
            <a:r>
              <a:rPr lang="en-US" sz="3600" b="1" u="sng" dirty="0"/>
              <a:t>SUCCESS!</a:t>
            </a:r>
            <a:r>
              <a:rPr lang="en-US" sz="3600" dirty="0"/>
              <a:t> </a:t>
            </a:r>
          </a:p>
          <a:p>
            <a:endParaRPr lang="en-US" sz="3600" dirty="0"/>
          </a:p>
        </p:txBody>
      </p:sp>
    </p:spTree>
    <p:extLst>
      <p:ext uri="{BB962C8B-B14F-4D97-AF65-F5344CB8AC3E}">
        <p14:creationId xmlns:p14="http://schemas.microsoft.com/office/powerpoint/2010/main" val="164328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98D6-14E3-A59D-AA7E-A251EE69A762}"/>
              </a:ext>
            </a:extLst>
          </p:cNvPr>
          <p:cNvSpPr>
            <a:spLocks noGrp="1"/>
          </p:cNvSpPr>
          <p:nvPr>
            <p:ph type="title"/>
          </p:nvPr>
        </p:nvSpPr>
        <p:spPr/>
        <p:txBody>
          <a:bodyPr/>
          <a:lstStyle/>
          <a:p>
            <a:r>
              <a:rPr lang="en-US" dirty="0"/>
              <a:t>Do Family Programs Even Matter?</a:t>
            </a:r>
          </a:p>
        </p:txBody>
      </p:sp>
      <p:sp>
        <p:nvSpPr>
          <p:cNvPr id="3" name="Content Placeholder 2">
            <a:extLst>
              <a:ext uri="{FF2B5EF4-FFF2-40B4-BE49-F238E27FC236}">
                <a16:creationId xmlns:a16="http://schemas.microsoft.com/office/drawing/2014/main" id="{7D1DA8AC-7E57-529E-1C91-179D84ABB95D}"/>
              </a:ext>
            </a:extLst>
          </p:cNvPr>
          <p:cNvSpPr>
            <a:spLocks noGrp="1"/>
          </p:cNvSpPr>
          <p:nvPr>
            <p:ph idx="1"/>
          </p:nvPr>
        </p:nvSpPr>
        <p:spPr/>
        <p:txBody>
          <a:bodyPr/>
          <a:lstStyle/>
          <a:p>
            <a:r>
              <a:rPr lang="en-US" dirty="0"/>
              <a:t>Yes! Mission Critical!</a:t>
            </a:r>
          </a:p>
          <a:p>
            <a:r>
              <a:rPr lang="en-US" dirty="0"/>
              <a:t>All Councils should be offering something for our families. </a:t>
            </a:r>
          </a:p>
          <a:p>
            <a:r>
              <a:rPr lang="en-US" dirty="0"/>
              <a:t>Work follows a man home; at home he is under-appreciated.</a:t>
            </a:r>
          </a:p>
          <a:p>
            <a:r>
              <a:rPr lang="en-US" dirty="0"/>
              <a:t>Family programs give men the ability to spend time with their families while still building up bonds of fraternity and living their faith.</a:t>
            </a:r>
          </a:p>
          <a:p>
            <a:r>
              <a:rPr lang="en-US" dirty="0"/>
              <a:t>No better example for a man’s sons, grandsons,  and nephews.</a:t>
            </a:r>
          </a:p>
          <a:p>
            <a:endParaRPr lang="en-US" dirty="0"/>
          </a:p>
        </p:txBody>
      </p:sp>
    </p:spTree>
    <p:extLst>
      <p:ext uri="{BB962C8B-B14F-4D97-AF65-F5344CB8AC3E}">
        <p14:creationId xmlns:p14="http://schemas.microsoft.com/office/powerpoint/2010/main" val="3105095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D1F5-D4C8-512E-D119-65ECDB8F7484}"/>
              </a:ext>
            </a:extLst>
          </p:cNvPr>
          <p:cNvSpPr>
            <a:spLocks noGrp="1"/>
          </p:cNvSpPr>
          <p:nvPr>
            <p:ph type="title"/>
          </p:nvPr>
        </p:nvSpPr>
        <p:spPr/>
        <p:txBody>
          <a:bodyPr/>
          <a:lstStyle/>
          <a:p>
            <a:r>
              <a:rPr lang="en-US" dirty="0"/>
              <a:t>Family: The District Deputy’s Role</a:t>
            </a:r>
          </a:p>
        </p:txBody>
      </p:sp>
      <p:sp>
        <p:nvSpPr>
          <p:cNvPr id="3" name="Content Placeholder 2">
            <a:extLst>
              <a:ext uri="{FF2B5EF4-FFF2-40B4-BE49-F238E27FC236}">
                <a16:creationId xmlns:a16="http://schemas.microsoft.com/office/drawing/2014/main" id="{A196920A-DD02-6CC2-CD99-968CEFE11BD0}"/>
              </a:ext>
            </a:extLst>
          </p:cNvPr>
          <p:cNvSpPr>
            <a:spLocks noGrp="1"/>
          </p:cNvSpPr>
          <p:nvPr>
            <p:ph idx="1"/>
          </p:nvPr>
        </p:nvSpPr>
        <p:spPr/>
        <p:txBody>
          <a:bodyPr/>
          <a:lstStyle/>
          <a:p>
            <a:r>
              <a:rPr lang="en-US" dirty="0"/>
              <a:t>Get credit for what’s already happening.</a:t>
            </a:r>
          </a:p>
          <a:p>
            <a:pPr lvl="1"/>
            <a:r>
              <a:rPr lang="en-US" dirty="0"/>
              <a:t>Encourage councils to fill out the 10784 on a more timely basis.</a:t>
            </a:r>
          </a:p>
          <a:p>
            <a:r>
              <a:rPr lang="en-US" dirty="0"/>
              <a:t>Be the voice that encourages Council to plan out family programs.</a:t>
            </a:r>
          </a:p>
          <a:p>
            <a:pPr lvl="1"/>
            <a:r>
              <a:rPr lang="en-US" dirty="0"/>
              <a:t>Consecration to Holy Family</a:t>
            </a:r>
          </a:p>
          <a:p>
            <a:pPr lvl="1"/>
            <a:r>
              <a:rPr lang="en-US" dirty="0"/>
              <a:t>Family of the Month/Family of the Year</a:t>
            </a:r>
          </a:p>
          <a:p>
            <a:pPr lvl="1"/>
            <a:r>
              <a:rPr lang="en-US" dirty="0"/>
              <a:t>Keep Christ in Christmas Poster Contest</a:t>
            </a:r>
          </a:p>
          <a:p>
            <a:pPr lvl="1"/>
            <a:r>
              <a:rPr lang="en-US" dirty="0"/>
              <a:t>Food for Families</a:t>
            </a:r>
          </a:p>
          <a:p>
            <a:pPr lvl="1"/>
            <a:r>
              <a:rPr lang="en-US" dirty="0"/>
              <a:t>Other Family Programs</a:t>
            </a:r>
          </a:p>
          <a:p>
            <a:r>
              <a:rPr lang="en-US" dirty="0"/>
              <a:t>Don’t let Family Programs be the ones playing catch up in June.</a:t>
            </a:r>
          </a:p>
        </p:txBody>
      </p:sp>
    </p:spTree>
    <p:extLst>
      <p:ext uri="{BB962C8B-B14F-4D97-AF65-F5344CB8AC3E}">
        <p14:creationId xmlns:p14="http://schemas.microsoft.com/office/powerpoint/2010/main" val="372555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9482-77D9-1B48-B5E4-E309454AF146}"/>
              </a:ext>
            </a:extLst>
          </p:cNvPr>
          <p:cNvSpPr>
            <a:spLocks noGrp="1"/>
          </p:cNvSpPr>
          <p:nvPr>
            <p:ph type="title"/>
          </p:nvPr>
        </p:nvSpPr>
        <p:spPr/>
        <p:txBody>
          <a:bodyPr/>
          <a:lstStyle/>
          <a:p>
            <a:r>
              <a:rPr lang="en-US" dirty="0"/>
              <a:t>Consecration to the Holy Family</a:t>
            </a:r>
          </a:p>
        </p:txBody>
      </p:sp>
      <p:sp>
        <p:nvSpPr>
          <p:cNvPr id="3" name="Content Placeholder 2">
            <a:extLst>
              <a:ext uri="{FF2B5EF4-FFF2-40B4-BE49-F238E27FC236}">
                <a16:creationId xmlns:a16="http://schemas.microsoft.com/office/drawing/2014/main" id="{55CB0929-9BF1-5F2A-3F20-432AA18B57ED}"/>
              </a:ext>
            </a:extLst>
          </p:cNvPr>
          <p:cNvSpPr>
            <a:spLocks noGrp="1"/>
          </p:cNvSpPr>
          <p:nvPr>
            <p:ph idx="1"/>
          </p:nvPr>
        </p:nvSpPr>
        <p:spPr/>
        <p:txBody>
          <a:bodyPr/>
          <a:lstStyle/>
          <a:p>
            <a:r>
              <a:rPr lang="en-US" dirty="0"/>
              <a:t>Feast of the Holy Family is Sunday, December 29, 2024</a:t>
            </a:r>
          </a:p>
          <a:p>
            <a:pPr lvl="1"/>
            <a:r>
              <a:rPr lang="en-US" dirty="0"/>
              <a:t>Can be celebrated any time</a:t>
            </a:r>
          </a:p>
          <a:p>
            <a:pPr lvl="1"/>
            <a:r>
              <a:rPr lang="en-US" dirty="0"/>
              <a:t>Other examples would be a feast of Mary or St. Joseph or Mother’s Day or Father’s Day</a:t>
            </a:r>
          </a:p>
          <a:p>
            <a:r>
              <a:rPr lang="en-US" dirty="0"/>
              <a:t>Ask Father to make an announcement and lead the prayer of Consecration to the Holy Family.</a:t>
            </a:r>
          </a:p>
          <a:p>
            <a:r>
              <a:rPr lang="en-US" dirty="0"/>
              <a:t>Supreme Chaplain suggests families spend a week discerning and prayerfully preparing for the Consecration.</a:t>
            </a:r>
          </a:p>
          <a:p>
            <a:r>
              <a:rPr lang="en-US" dirty="0"/>
              <a:t>Possible celebration or hospitality after the Consecration.</a:t>
            </a:r>
          </a:p>
        </p:txBody>
      </p:sp>
    </p:spTree>
    <p:extLst>
      <p:ext uri="{BB962C8B-B14F-4D97-AF65-F5344CB8AC3E}">
        <p14:creationId xmlns:p14="http://schemas.microsoft.com/office/powerpoint/2010/main" val="3476658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F740-85D3-FAD8-63D2-132C0C9A9056}"/>
              </a:ext>
            </a:extLst>
          </p:cNvPr>
          <p:cNvSpPr>
            <a:spLocks noGrp="1"/>
          </p:cNvSpPr>
          <p:nvPr>
            <p:ph type="title"/>
          </p:nvPr>
        </p:nvSpPr>
        <p:spPr/>
        <p:txBody>
          <a:bodyPr/>
          <a:lstStyle/>
          <a:p>
            <a:r>
              <a:rPr lang="en-US" dirty="0"/>
              <a:t>Family of the Month/Family of the Year</a:t>
            </a:r>
          </a:p>
        </p:txBody>
      </p:sp>
      <p:sp>
        <p:nvSpPr>
          <p:cNvPr id="3" name="Content Placeholder 2">
            <a:extLst>
              <a:ext uri="{FF2B5EF4-FFF2-40B4-BE49-F238E27FC236}">
                <a16:creationId xmlns:a16="http://schemas.microsoft.com/office/drawing/2014/main" id="{CC72A5F1-4511-E237-E4A7-3B7881042AD2}"/>
              </a:ext>
            </a:extLst>
          </p:cNvPr>
          <p:cNvSpPr>
            <a:spLocks noGrp="1"/>
          </p:cNvSpPr>
          <p:nvPr>
            <p:ph idx="1"/>
          </p:nvPr>
        </p:nvSpPr>
        <p:spPr/>
        <p:txBody>
          <a:bodyPr/>
          <a:lstStyle/>
          <a:p>
            <a:r>
              <a:rPr lang="en-US" dirty="0"/>
              <a:t>Email submissions to </a:t>
            </a:r>
            <a:r>
              <a:rPr lang="en-US" dirty="0">
                <a:hlinkClick r:id="rId2"/>
              </a:rPr>
              <a:t>j.kelly@mikofc.org</a:t>
            </a:r>
            <a:endParaRPr lang="en-US" dirty="0"/>
          </a:p>
          <a:p>
            <a:r>
              <a:rPr lang="en-US" dirty="0"/>
              <a:t>Family of the Year submissions</a:t>
            </a:r>
          </a:p>
          <a:p>
            <a:pPr lvl="1"/>
            <a:r>
              <a:rPr lang="en-US" dirty="0"/>
              <a:t>Add detail, photos, tell a story.</a:t>
            </a:r>
          </a:p>
          <a:p>
            <a:pPr lvl="1"/>
            <a:r>
              <a:rPr lang="en-US" dirty="0"/>
              <a:t>Explain why this family stands out.</a:t>
            </a:r>
          </a:p>
          <a:p>
            <a:pPr lvl="1"/>
            <a:r>
              <a:rPr lang="en-US" dirty="0"/>
              <a:t>Examples of past winners available on State website</a:t>
            </a:r>
          </a:p>
          <a:p>
            <a:pPr lvl="1"/>
            <a:r>
              <a:rPr lang="en-US" dirty="0"/>
              <a:t>District deputies should be actively encouraging submissions </a:t>
            </a:r>
          </a:p>
          <a:p>
            <a:endParaRPr lang="en-US" dirty="0"/>
          </a:p>
        </p:txBody>
      </p:sp>
    </p:spTree>
    <p:extLst>
      <p:ext uri="{BB962C8B-B14F-4D97-AF65-F5344CB8AC3E}">
        <p14:creationId xmlns:p14="http://schemas.microsoft.com/office/powerpoint/2010/main" val="4215378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771A-EE35-4095-5CDB-56E734CC8BB0}"/>
              </a:ext>
            </a:extLst>
          </p:cNvPr>
          <p:cNvSpPr>
            <a:spLocks noGrp="1"/>
          </p:cNvSpPr>
          <p:nvPr>
            <p:ph type="title"/>
          </p:nvPr>
        </p:nvSpPr>
        <p:spPr/>
        <p:txBody>
          <a:bodyPr/>
          <a:lstStyle/>
          <a:p>
            <a:r>
              <a:rPr lang="en-US" dirty="0"/>
              <a:t>Keep Christ in Christmas Poster Contest </a:t>
            </a:r>
          </a:p>
        </p:txBody>
      </p:sp>
      <p:sp>
        <p:nvSpPr>
          <p:cNvPr id="3" name="Content Placeholder 2">
            <a:extLst>
              <a:ext uri="{FF2B5EF4-FFF2-40B4-BE49-F238E27FC236}">
                <a16:creationId xmlns:a16="http://schemas.microsoft.com/office/drawing/2014/main" id="{489A37AF-D7B7-C5D3-A3D1-0C73C6A9931F}"/>
              </a:ext>
            </a:extLst>
          </p:cNvPr>
          <p:cNvSpPr>
            <a:spLocks noGrp="1"/>
          </p:cNvSpPr>
          <p:nvPr>
            <p:ph idx="1"/>
          </p:nvPr>
        </p:nvSpPr>
        <p:spPr/>
        <p:txBody>
          <a:bodyPr/>
          <a:lstStyle/>
          <a:p>
            <a:r>
              <a:rPr lang="en-US" dirty="0"/>
              <a:t>Children design posters reflecting the theme “Keep Christ in Christmas”</a:t>
            </a:r>
          </a:p>
          <a:p>
            <a:r>
              <a:rPr lang="en-US" dirty="0"/>
              <a:t>Council judging should occur just around Christmas</a:t>
            </a:r>
          </a:p>
          <a:p>
            <a:r>
              <a:rPr lang="en-US" dirty="0"/>
              <a:t>District level target end date January 15</a:t>
            </a:r>
          </a:p>
          <a:p>
            <a:r>
              <a:rPr lang="en-US" dirty="0"/>
              <a:t>Diocesan level judging January 31</a:t>
            </a:r>
          </a:p>
          <a:p>
            <a:r>
              <a:rPr lang="en-US" dirty="0"/>
              <a:t>State level judging February 15</a:t>
            </a:r>
          </a:p>
          <a:p>
            <a:r>
              <a:rPr lang="en-US" dirty="0"/>
              <a:t>Supreme submissions due February 28</a:t>
            </a:r>
          </a:p>
        </p:txBody>
      </p:sp>
    </p:spTree>
    <p:extLst>
      <p:ext uri="{BB962C8B-B14F-4D97-AF65-F5344CB8AC3E}">
        <p14:creationId xmlns:p14="http://schemas.microsoft.com/office/powerpoint/2010/main" val="182470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516D-7654-9BA2-62B6-F9239E8BB833}"/>
              </a:ext>
            </a:extLst>
          </p:cNvPr>
          <p:cNvSpPr>
            <a:spLocks noGrp="1"/>
          </p:cNvSpPr>
          <p:nvPr>
            <p:ph type="title"/>
          </p:nvPr>
        </p:nvSpPr>
        <p:spPr/>
        <p:txBody>
          <a:bodyPr/>
          <a:lstStyle/>
          <a:p>
            <a:r>
              <a:rPr lang="en-US" dirty="0"/>
              <a:t>Keep Christ in Christmas Poster Contest </a:t>
            </a:r>
          </a:p>
        </p:txBody>
      </p:sp>
      <p:sp>
        <p:nvSpPr>
          <p:cNvPr id="3" name="Content Placeholder 2">
            <a:extLst>
              <a:ext uri="{FF2B5EF4-FFF2-40B4-BE49-F238E27FC236}">
                <a16:creationId xmlns:a16="http://schemas.microsoft.com/office/drawing/2014/main" id="{B696904B-8343-2877-D2E6-A3937E559BE2}"/>
              </a:ext>
            </a:extLst>
          </p:cNvPr>
          <p:cNvSpPr>
            <a:spLocks noGrp="1"/>
          </p:cNvSpPr>
          <p:nvPr>
            <p:ph idx="1"/>
          </p:nvPr>
        </p:nvSpPr>
        <p:spPr/>
        <p:txBody>
          <a:bodyPr/>
          <a:lstStyle/>
          <a:p>
            <a:r>
              <a:rPr lang="en-US" dirty="0"/>
              <a:t>Age Groups:</a:t>
            </a:r>
          </a:p>
          <a:p>
            <a:r>
              <a:rPr lang="en-US" dirty="0"/>
              <a:t>Kindergarten</a:t>
            </a:r>
          </a:p>
          <a:p>
            <a:r>
              <a:rPr lang="en-US" dirty="0"/>
              <a:t>Grades 1-2</a:t>
            </a:r>
          </a:p>
          <a:p>
            <a:r>
              <a:rPr lang="en-US" dirty="0"/>
              <a:t>Grades 3-4</a:t>
            </a:r>
          </a:p>
          <a:p>
            <a:r>
              <a:rPr lang="en-US" dirty="0"/>
              <a:t>Grades 5-6</a:t>
            </a:r>
          </a:p>
          <a:p>
            <a:r>
              <a:rPr lang="en-US" dirty="0"/>
              <a:t>Grades 7-8</a:t>
            </a:r>
          </a:p>
        </p:txBody>
      </p:sp>
    </p:spTree>
    <p:extLst>
      <p:ext uri="{BB962C8B-B14F-4D97-AF65-F5344CB8AC3E}">
        <p14:creationId xmlns:p14="http://schemas.microsoft.com/office/powerpoint/2010/main" val="3071703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C0A0-FCFD-4FC4-51E7-8F50CDD635FF}"/>
              </a:ext>
            </a:extLst>
          </p:cNvPr>
          <p:cNvSpPr>
            <a:spLocks noGrp="1"/>
          </p:cNvSpPr>
          <p:nvPr>
            <p:ph type="title"/>
          </p:nvPr>
        </p:nvSpPr>
        <p:spPr/>
        <p:txBody>
          <a:bodyPr/>
          <a:lstStyle/>
          <a:p>
            <a:r>
              <a:rPr lang="en-US" dirty="0"/>
              <a:t>Food for Families</a:t>
            </a:r>
          </a:p>
        </p:txBody>
      </p:sp>
      <p:sp>
        <p:nvSpPr>
          <p:cNvPr id="3" name="Content Placeholder 2">
            <a:extLst>
              <a:ext uri="{FF2B5EF4-FFF2-40B4-BE49-F238E27FC236}">
                <a16:creationId xmlns:a16="http://schemas.microsoft.com/office/drawing/2014/main" id="{4A2C657A-D77B-3FFB-E75B-B5F2DA2F208F}"/>
              </a:ext>
            </a:extLst>
          </p:cNvPr>
          <p:cNvSpPr>
            <a:spLocks noGrp="1"/>
          </p:cNvSpPr>
          <p:nvPr>
            <p:ph idx="1"/>
          </p:nvPr>
        </p:nvSpPr>
        <p:spPr/>
        <p:txBody>
          <a:bodyPr/>
          <a:lstStyle/>
          <a:p>
            <a:r>
              <a:rPr lang="en-US" dirty="0"/>
              <a:t>Supreme-sponsored program</a:t>
            </a:r>
          </a:p>
          <a:p>
            <a:r>
              <a:rPr lang="en-US" dirty="0"/>
              <a:t>Get 2 points on SP-7 for donating $500.00 or 1,000 pounds to local food pantries, food banks and soup kitchens.</a:t>
            </a:r>
          </a:p>
          <a:p>
            <a:r>
              <a:rPr lang="en-US" dirty="0"/>
              <a:t>If you do that and report it, Supreme will refund $100.00 back to the Council.</a:t>
            </a:r>
          </a:p>
          <a:p>
            <a:r>
              <a:rPr lang="en-US" dirty="0"/>
              <a:t>If you don’t quite make those goals, Council can still get 1 point on its SP-7.</a:t>
            </a:r>
          </a:p>
          <a:p>
            <a:r>
              <a:rPr lang="en-US" dirty="0"/>
              <a:t>Last year’s State Family Service Program of the Year winner</a:t>
            </a:r>
          </a:p>
        </p:txBody>
      </p:sp>
    </p:spTree>
    <p:extLst>
      <p:ext uri="{BB962C8B-B14F-4D97-AF65-F5344CB8AC3E}">
        <p14:creationId xmlns:p14="http://schemas.microsoft.com/office/powerpoint/2010/main" val="2885012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1339-6F50-11C7-FF8A-2ADB818B1E5C}"/>
              </a:ext>
            </a:extLst>
          </p:cNvPr>
          <p:cNvSpPr>
            <a:spLocks noGrp="1"/>
          </p:cNvSpPr>
          <p:nvPr>
            <p:ph type="title"/>
          </p:nvPr>
        </p:nvSpPr>
        <p:spPr/>
        <p:txBody>
          <a:bodyPr/>
          <a:lstStyle/>
          <a:p>
            <a:r>
              <a:rPr lang="en-US" dirty="0">
                <a:solidFill>
                  <a:srgbClr val="FF0000"/>
                </a:solidFill>
              </a:rPr>
              <a:t>New</a:t>
            </a:r>
            <a:r>
              <a:rPr lang="en-US" dirty="0"/>
              <a:t>! Remembering Our Faithful Departed</a:t>
            </a:r>
          </a:p>
        </p:txBody>
      </p:sp>
      <p:sp>
        <p:nvSpPr>
          <p:cNvPr id="3" name="Content Placeholder 2">
            <a:extLst>
              <a:ext uri="{FF2B5EF4-FFF2-40B4-BE49-F238E27FC236}">
                <a16:creationId xmlns:a16="http://schemas.microsoft.com/office/drawing/2014/main" id="{0321856D-32E0-3893-342C-984919CF4118}"/>
              </a:ext>
            </a:extLst>
          </p:cNvPr>
          <p:cNvSpPr>
            <a:spLocks noGrp="1"/>
          </p:cNvSpPr>
          <p:nvPr>
            <p:ph idx="1"/>
          </p:nvPr>
        </p:nvSpPr>
        <p:spPr/>
        <p:txBody>
          <a:bodyPr>
            <a:normAutofit/>
          </a:bodyPr>
          <a:lstStyle/>
          <a:p>
            <a:r>
              <a:rPr lang="en-US" dirty="0"/>
              <a:t>Supreme suggests 3 possible activities that could be used to remember deceased members of their council, families, and parishes.</a:t>
            </a:r>
          </a:p>
          <a:p>
            <a:r>
              <a:rPr lang="en-US" dirty="0"/>
              <a:t>Organize a visit to a cemetery to pray for the faithful departed. </a:t>
            </a:r>
          </a:p>
          <a:p>
            <a:r>
              <a:rPr lang="en-US" dirty="0"/>
              <a:t>Organize or help a school or parish's All Saints Day parade, in which children dress up as their favorite saints. </a:t>
            </a:r>
          </a:p>
          <a:p>
            <a:r>
              <a:rPr lang="en-US" dirty="0"/>
              <a:t>Set up </a:t>
            </a:r>
            <a:r>
              <a:rPr lang="en-US" i="1" dirty="0"/>
              <a:t>ofrendas</a:t>
            </a:r>
            <a:r>
              <a:rPr lang="en-US" dirty="0"/>
              <a:t> and altars in remembrance of the departed. </a:t>
            </a:r>
          </a:p>
        </p:txBody>
      </p:sp>
    </p:spTree>
    <p:extLst>
      <p:ext uri="{BB962C8B-B14F-4D97-AF65-F5344CB8AC3E}">
        <p14:creationId xmlns:p14="http://schemas.microsoft.com/office/powerpoint/2010/main" val="227986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83CB5-D075-58CF-ACAD-EE125BF9F7F2}"/>
              </a:ext>
            </a:extLst>
          </p:cNvPr>
          <p:cNvPicPr>
            <a:picLocks noChangeAspect="1"/>
          </p:cNvPicPr>
          <p:nvPr/>
        </p:nvPicPr>
        <p:blipFill>
          <a:blip r:embed="rId2"/>
          <a:stretch>
            <a:fillRect/>
          </a:stretch>
        </p:blipFill>
        <p:spPr>
          <a:xfrm>
            <a:off x="1322418" y="256170"/>
            <a:ext cx="9547163" cy="5602710"/>
          </a:xfrm>
          <a:prstGeom prst="rect">
            <a:avLst/>
          </a:prstGeom>
        </p:spPr>
      </p:pic>
    </p:spTree>
    <p:extLst>
      <p:ext uri="{BB962C8B-B14F-4D97-AF65-F5344CB8AC3E}">
        <p14:creationId xmlns:p14="http://schemas.microsoft.com/office/powerpoint/2010/main" val="4208907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0CB1-33CB-856A-B771-403A8A886444}"/>
              </a:ext>
            </a:extLst>
          </p:cNvPr>
          <p:cNvSpPr>
            <a:spLocks noGrp="1"/>
          </p:cNvSpPr>
          <p:nvPr>
            <p:ph type="title"/>
          </p:nvPr>
        </p:nvSpPr>
        <p:spPr/>
        <p:txBody>
          <a:bodyPr/>
          <a:lstStyle/>
          <a:p>
            <a:r>
              <a:rPr lang="en-US" dirty="0">
                <a:solidFill>
                  <a:srgbClr val="FF0000"/>
                </a:solidFill>
              </a:rPr>
              <a:t>New</a:t>
            </a:r>
            <a:r>
              <a:rPr lang="en-US" dirty="0"/>
              <a:t>! </a:t>
            </a:r>
            <a:r>
              <a:rPr lang="en-US" dirty="0" err="1"/>
              <a:t>Quinceañera</a:t>
            </a:r>
            <a:r>
              <a:rPr lang="en-US" dirty="0"/>
              <a:t> Support</a:t>
            </a:r>
          </a:p>
        </p:txBody>
      </p:sp>
      <p:sp>
        <p:nvSpPr>
          <p:cNvPr id="3" name="Content Placeholder 2">
            <a:extLst>
              <a:ext uri="{FF2B5EF4-FFF2-40B4-BE49-F238E27FC236}">
                <a16:creationId xmlns:a16="http://schemas.microsoft.com/office/drawing/2014/main" id="{E70097B3-88AF-9093-4FAB-2B15CE71C35B}"/>
              </a:ext>
            </a:extLst>
          </p:cNvPr>
          <p:cNvSpPr>
            <a:spLocks noGrp="1"/>
          </p:cNvSpPr>
          <p:nvPr>
            <p:ph idx="1"/>
          </p:nvPr>
        </p:nvSpPr>
        <p:spPr/>
        <p:txBody>
          <a:bodyPr/>
          <a:lstStyle/>
          <a:p>
            <a:r>
              <a:rPr lang="en-US" dirty="0"/>
              <a:t>A </a:t>
            </a:r>
            <a:r>
              <a:rPr lang="en-US" dirty="0" err="1"/>
              <a:t>quinceañera</a:t>
            </a:r>
            <a:r>
              <a:rPr lang="en-US" dirty="0"/>
              <a:t> celebrates a 15-year-old young woman’s passage from childhood to adulthood, as she thanks God for the blessing of her life and she asks for His blessing going forward.</a:t>
            </a:r>
          </a:p>
          <a:p>
            <a:r>
              <a:rPr lang="en-US" dirty="0"/>
              <a:t>Councils can offer Mary as the ultimate role model for </a:t>
            </a:r>
            <a:r>
              <a:rPr lang="en-US" u="sng" dirty="0"/>
              <a:t>all</a:t>
            </a:r>
            <a:r>
              <a:rPr lang="en-US" dirty="0"/>
              <a:t> women.</a:t>
            </a:r>
          </a:p>
          <a:p>
            <a:r>
              <a:rPr lang="en-US" dirty="0"/>
              <a:t>Supreme suggests working with pastor to identify a good time of year. Jim suggests the months of May or October, or a feast dedicated to Mary like Assumption (8-15) or Coronation (8-22).</a:t>
            </a:r>
          </a:p>
          <a:p>
            <a:r>
              <a:rPr lang="en-US" dirty="0"/>
              <a:t>Supreme-sponsored program earns 2-points on SP-7.</a:t>
            </a:r>
          </a:p>
        </p:txBody>
      </p:sp>
    </p:spTree>
    <p:extLst>
      <p:ext uri="{BB962C8B-B14F-4D97-AF65-F5344CB8AC3E}">
        <p14:creationId xmlns:p14="http://schemas.microsoft.com/office/powerpoint/2010/main" val="36726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2C47-E03D-6B84-F89F-A0E798FEFF9B}"/>
              </a:ext>
            </a:extLst>
          </p:cNvPr>
          <p:cNvSpPr>
            <a:spLocks noGrp="1"/>
          </p:cNvSpPr>
          <p:nvPr>
            <p:ph type="title"/>
          </p:nvPr>
        </p:nvSpPr>
        <p:spPr/>
        <p:txBody>
          <a:bodyPr/>
          <a:lstStyle/>
          <a:p>
            <a:r>
              <a:rPr lang="en-US" dirty="0"/>
              <a:t>Other Family Programs</a:t>
            </a:r>
          </a:p>
        </p:txBody>
      </p:sp>
      <p:sp>
        <p:nvSpPr>
          <p:cNvPr id="3" name="Content Placeholder 2">
            <a:extLst>
              <a:ext uri="{FF2B5EF4-FFF2-40B4-BE49-F238E27FC236}">
                <a16:creationId xmlns:a16="http://schemas.microsoft.com/office/drawing/2014/main" id="{47F10A57-81F9-BA89-24A6-1763C6BAC50E}"/>
              </a:ext>
            </a:extLst>
          </p:cNvPr>
          <p:cNvSpPr>
            <a:spLocks noGrp="1"/>
          </p:cNvSpPr>
          <p:nvPr>
            <p:ph idx="1"/>
          </p:nvPr>
        </p:nvSpPr>
        <p:spPr/>
        <p:txBody>
          <a:bodyPr>
            <a:normAutofit fontScale="92500" lnSpcReduction="20000"/>
          </a:bodyPr>
          <a:lstStyle/>
          <a:p>
            <a:r>
              <a:rPr lang="en-US" dirty="0"/>
              <a:t>Into the Breach: Mission of the Family – incorporate into </a:t>
            </a:r>
            <a:r>
              <a:rPr lang="en-US" i="1" dirty="0"/>
              <a:t>Cor </a:t>
            </a:r>
            <a:r>
              <a:rPr lang="en-US" dirty="0"/>
              <a:t>meetings or offer as a stand-alone program.</a:t>
            </a:r>
          </a:p>
          <a:p>
            <a:pPr lvl="1"/>
            <a:r>
              <a:rPr lang="en-US" dirty="0"/>
              <a:t>It was designed for discussion among men (</a:t>
            </a:r>
            <a:r>
              <a:rPr lang="en-US" i="1" dirty="0"/>
              <a:t>Cor</a:t>
            </a:r>
            <a:r>
              <a:rPr lang="en-US" dirty="0"/>
              <a:t>) but Supreme recognizes that it can be a useful program for husbands and wives to view together.</a:t>
            </a:r>
          </a:p>
          <a:p>
            <a:pPr lvl="1"/>
            <a:r>
              <a:rPr lang="en-US" dirty="0"/>
              <a:t>5 episodes, so not a huge commitment.</a:t>
            </a:r>
          </a:p>
          <a:p>
            <a:r>
              <a:rPr lang="en-US" dirty="0"/>
              <a:t>Family </a:t>
            </a:r>
            <a:r>
              <a:rPr lang="en-US"/>
              <a:t>Prayer Nights.</a:t>
            </a:r>
            <a:endParaRPr lang="en-US" dirty="0"/>
          </a:p>
          <a:p>
            <a:pPr lvl="1"/>
            <a:r>
              <a:rPr lang="en-US" dirty="0"/>
              <a:t>Great way to connect the Council and Parish with families.</a:t>
            </a:r>
          </a:p>
          <a:p>
            <a:pPr lvl="1"/>
            <a:r>
              <a:rPr lang="en-US" dirty="0"/>
              <a:t>Could be an Adoration geared toward bringing your kids.</a:t>
            </a:r>
          </a:p>
          <a:p>
            <a:pPr lvl="1"/>
            <a:r>
              <a:rPr lang="en-US" dirty="0"/>
              <a:t>Could be a Rosary.</a:t>
            </a:r>
          </a:p>
          <a:p>
            <a:pPr lvl="1"/>
            <a:r>
              <a:rPr lang="en-US" dirty="0"/>
              <a:t>Council could host reception afterward.</a:t>
            </a:r>
          </a:p>
          <a:p>
            <a:pPr lvl="1"/>
            <a:r>
              <a:rPr lang="en-US" dirty="0"/>
              <a:t>Doing it 4 times per year gets the council two points on its SP7</a:t>
            </a:r>
          </a:p>
          <a:p>
            <a:r>
              <a:rPr lang="en-US" dirty="0"/>
              <a:t>Ice Cream Socials.</a:t>
            </a:r>
          </a:p>
          <a:p>
            <a:r>
              <a:rPr lang="en-US" dirty="0"/>
              <a:t>Family Movie Nights.</a:t>
            </a:r>
          </a:p>
        </p:txBody>
      </p:sp>
    </p:spTree>
    <p:extLst>
      <p:ext uri="{BB962C8B-B14F-4D97-AF65-F5344CB8AC3E}">
        <p14:creationId xmlns:p14="http://schemas.microsoft.com/office/powerpoint/2010/main" val="104161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D911-7547-925A-DD0B-B8638C8F83E0}"/>
              </a:ext>
            </a:extLst>
          </p:cNvPr>
          <p:cNvSpPr>
            <a:spLocks noGrp="1"/>
          </p:cNvSpPr>
          <p:nvPr>
            <p:ph type="title"/>
          </p:nvPr>
        </p:nvSpPr>
        <p:spPr/>
        <p:txBody>
          <a:bodyPr/>
          <a:lstStyle/>
          <a:p>
            <a:r>
              <a:rPr lang="en-US" dirty="0"/>
              <a:t>Family Service Program of the Year</a:t>
            </a:r>
          </a:p>
        </p:txBody>
      </p:sp>
      <p:sp>
        <p:nvSpPr>
          <p:cNvPr id="3" name="Content Placeholder 2">
            <a:extLst>
              <a:ext uri="{FF2B5EF4-FFF2-40B4-BE49-F238E27FC236}">
                <a16:creationId xmlns:a16="http://schemas.microsoft.com/office/drawing/2014/main" id="{CA349DBC-8FB7-12AE-702F-04D4DD9FFFA5}"/>
              </a:ext>
            </a:extLst>
          </p:cNvPr>
          <p:cNvSpPr>
            <a:spLocks noGrp="1"/>
          </p:cNvSpPr>
          <p:nvPr>
            <p:ph idx="1"/>
          </p:nvPr>
        </p:nvSpPr>
        <p:spPr/>
        <p:txBody>
          <a:bodyPr/>
          <a:lstStyle/>
          <a:p>
            <a:r>
              <a:rPr lang="en-US" dirty="0"/>
              <a:t>Examples of past winners can be found on State website.</a:t>
            </a:r>
          </a:p>
          <a:p>
            <a:endParaRPr lang="en-US" dirty="0"/>
          </a:p>
          <a:p>
            <a:r>
              <a:rPr lang="en-US" dirty="0"/>
              <a:t>Would like to get at least one from each district.</a:t>
            </a:r>
          </a:p>
          <a:p>
            <a:endParaRPr lang="en-US" dirty="0"/>
          </a:p>
          <a:p>
            <a:r>
              <a:rPr lang="en-US" dirty="0"/>
              <a:t>District Deputies may need to give them a nudge to submit.</a:t>
            </a:r>
          </a:p>
          <a:p>
            <a:endParaRPr lang="en-US" dirty="0"/>
          </a:p>
          <a:p>
            <a:endParaRPr lang="en-US" dirty="0"/>
          </a:p>
        </p:txBody>
      </p:sp>
    </p:spTree>
    <p:extLst>
      <p:ext uri="{BB962C8B-B14F-4D97-AF65-F5344CB8AC3E}">
        <p14:creationId xmlns:p14="http://schemas.microsoft.com/office/powerpoint/2010/main" val="88326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425F0-91BA-668E-C52B-625CBE64D237}"/>
              </a:ext>
            </a:extLst>
          </p:cNvPr>
          <p:cNvPicPr>
            <a:picLocks noChangeAspect="1"/>
          </p:cNvPicPr>
          <p:nvPr/>
        </p:nvPicPr>
        <p:blipFill>
          <a:blip r:embed="rId2"/>
          <a:stretch>
            <a:fillRect/>
          </a:stretch>
        </p:blipFill>
        <p:spPr>
          <a:xfrm>
            <a:off x="838200" y="293853"/>
            <a:ext cx="1028844" cy="1038370"/>
          </a:xfrm>
          <a:prstGeom prst="rect">
            <a:avLst/>
          </a:prstGeom>
        </p:spPr>
      </p:pic>
      <p:pic>
        <p:nvPicPr>
          <p:cNvPr id="6" name="Picture 5">
            <a:extLst>
              <a:ext uri="{FF2B5EF4-FFF2-40B4-BE49-F238E27FC236}">
                <a16:creationId xmlns:a16="http://schemas.microsoft.com/office/drawing/2014/main" id="{7CE4EFE5-2991-D9CC-0ADF-2B7982F2F6AC}"/>
              </a:ext>
            </a:extLst>
          </p:cNvPr>
          <p:cNvPicPr>
            <a:picLocks noChangeAspect="1"/>
          </p:cNvPicPr>
          <p:nvPr/>
        </p:nvPicPr>
        <p:blipFill>
          <a:blip r:embed="rId3"/>
          <a:stretch>
            <a:fillRect/>
          </a:stretch>
        </p:blipFill>
        <p:spPr>
          <a:xfrm>
            <a:off x="8474385" y="3657599"/>
            <a:ext cx="2916870" cy="2465883"/>
          </a:xfrm>
          <a:prstGeom prst="rect">
            <a:avLst/>
          </a:prstGeom>
        </p:spPr>
      </p:pic>
      <p:sp>
        <p:nvSpPr>
          <p:cNvPr id="7" name="Title 1">
            <a:extLst>
              <a:ext uri="{FF2B5EF4-FFF2-40B4-BE49-F238E27FC236}">
                <a16:creationId xmlns:a16="http://schemas.microsoft.com/office/drawing/2014/main" id="{C3421A39-789F-EEF9-9A76-57FB935CD60B}"/>
              </a:ext>
            </a:extLst>
          </p:cNvPr>
          <p:cNvSpPr txBox="1">
            <a:spLocks/>
          </p:cNvSpPr>
          <p:nvPr/>
        </p:nvSpPr>
        <p:spPr bwMode="auto">
          <a:xfrm>
            <a:off x="762000" y="2057400"/>
            <a:ext cx="103632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Trump Mediaeval"/>
                <a:ea typeface="+mj-ea"/>
                <a:cs typeface="+mj-cs"/>
              </a:rPr>
              <a:t>State Community Director</a:t>
            </a:r>
            <a:br>
              <a:rPr kumimoji="0" lang="en-US" sz="4400" b="1" i="0" u="none" strike="noStrike" kern="0" cap="none" spc="0" normalizeH="0" baseline="0" noProof="0">
                <a:ln>
                  <a:noFill/>
                </a:ln>
                <a:solidFill>
                  <a:srgbClr val="000000"/>
                </a:solidFill>
                <a:effectLst/>
                <a:uLnTx/>
                <a:uFillTx/>
                <a:latin typeface="Trump Mediaeval"/>
                <a:ea typeface="+mj-ea"/>
                <a:cs typeface="+mj-cs"/>
              </a:rPr>
            </a:br>
            <a:r>
              <a:rPr kumimoji="0" lang="en-US" sz="4400" b="1" i="0" u="none" strike="noStrike" kern="0" cap="none" spc="0" normalizeH="0" baseline="0" noProof="0">
                <a:ln>
                  <a:noFill/>
                </a:ln>
                <a:solidFill>
                  <a:srgbClr val="000000"/>
                </a:solidFill>
                <a:effectLst/>
                <a:uLnTx/>
                <a:uFillTx/>
                <a:latin typeface="Trump Mediaeval"/>
                <a:ea typeface="+mj-ea"/>
                <a:cs typeface="+mj-cs"/>
              </a:rPr>
              <a:t>Larry Herman</a:t>
            </a:r>
            <a:endParaRPr kumimoji="0" lang="en-US" sz="4400" b="1" i="0" u="none" strike="noStrike" kern="0" cap="none" spc="0" normalizeH="0" baseline="0" noProof="0" dirty="0">
              <a:ln>
                <a:noFill/>
              </a:ln>
              <a:solidFill>
                <a:srgbClr val="000000"/>
              </a:solidFill>
              <a:effectLst/>
              <a:uLnTx/>
              <a:uFillTx/>
              <a:latin typeface="Trump Mediaeval"/>
              <a:ea typeface="+mj-ea"/>
              <a:cs typeface="+mj-cs"/>
            </a:endParaRPr>
          </a:p>
        </p:txBody>
      </p:sp>
    </p:spTree>
    <p:extLst>
      <p:ext uri="{BB962C8B-B14F-4D97-AF65-F5344CB8AC3E}">
        <p14:creationId xmlns:p14="http://schemas.microsoft.com/office/powerpoint/2010/main" val="2026711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CCB199-3185-C987-53F0-4379999B3A8F}"/>
              </a:ext>
            </a:extLst>
          </p:cNvPr>
          <p:cNvSpPr>
            <a:spLocks noGrp="1"/>
          </p:cNvSpPr>
          <p:nvPr>
            <p:ph type="title"/>
          </p:nvPr>
        </p:nvSpPr>
        <p:spPr>
          <a:xfrm>
            <a:off x="1219200" y="381000"/>
            <a:ext cx="10566400" cy="1143000"/>
          </a:xfrm>
        </p:spPr>
        <p:txBody>
          <a:bodyPr/>
          <a:lstStyle/>
          <a:p>
            <a:r>
              <a:rPr lang="en-US" dirty="0"/>
              <a:t>                   Key Community Activities</a:t>
            </a:r>
          </a:p>
        </p:txBody>
      </p:sp>
      <p:sp>
        <p:nvSpPr>
          <p:cNvPr id="5" name="Content Placeholder 2">
            <a:extLst>
              <a:ext uri="{FF2B5EF4-FFF2-40B4-BE49-F238E27FC236}">
                <a16:creationId xmlns:a16="http://schemas.microsoft.com/office/drawing/2014/main" id="{53246CD9-99B1-95E3-A142-1A096518837C}"/>
              </a:ext>
            </a:extLst>
          </p:cNvPr>
          <p:cNvSpPr>
            <a:spLocks noGrp="1"/>
          </p:cNvSpPr>
          <p:nvPr>
            <p:ph idx="1"/>
          </p:nvPr>
        </p:nvSpPr>
        <p:spPr>
          <a:xfrm>
            <a:off x="1219200" y="1828800"/>
            <a:ext cx="9448800" cy="4114800"/>
          </a:xfrm>
        </p:spPr>
        <p:txBody>
          <a:bodyPr/>
          <a:lstStyle/>
          <a:p>
            <a:r>
              <a:rPr lang="en-US" dirty="0"/>
              <a:t>Youth Activities</a:t>
            </a:r>
          </a:p>
          <a:p>
            <a:r>
              <a:rPr lang="en-US" dirty="0"/>
              <a:t>Council Recognition</a:t>
            </a:r>
          </a:p>
          <a:p>
            <a:r>
              <a:rPr lang="en-US" dirty="0"/>
              <a:t>Knight of the Month / Year</a:t>
            </a:r>
          </a:p>
          <a:p>
            <a:endParaRPr lang="en-US" dirty="0"/>
          </a:p>
          <a:p>
            <a:pPr marL="0" indent="0">
              <a:buNone/>
            </a:pPr>
            <a:endParaRPr lang="en-US" dirty="0"/>
          </a:p>
        </p:txBody>
      </p:sp>
      <p:pic>
        <p:nvPicPr>
          <p:cNvPr id="6" name="Picture 5" descr="A picture containing clothing, drawing, person, human face&#10;&#10;Description automatically generated">
            <a:extLst>
              <a:ext uri="{FF2B5EF4-FFF2-40B4-BE49-F238E27FC236}">
                <a16:creationId xmlns:a16="http://schemas.microsoft.com/office/drawing/2014/main" id="{E135DDE0-BE3F-A89A-F999-6192C09E5A0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3000" y="144659"/>
            <a:ext cx="1471992" cy="1356360"/>
          </a:xfrm>
          <a:prstGeom prst="rect">
            <a:avLst/>
          </a:prstGeom>
        </p:spPr>
      </p:pic>
      <p:pic>
        <p:nvPicPr>
          <p:cNvPr id="7" name="Picture 6" descr="A person kicking a football ball&#10;&#10;Description automatically generated">
            <a:extLst>
              <a:ext uri="{FF2B5EF4-FFF2-40B4-BE49-F238E27FC236}">
                <a16:creationId xmlns:a16="http://schemas.microsoft.com/office/drawing/2014/main" id="{60B496A1-C7A7-5169-E7CD-5F10958ABB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07746" y="3864429"/>
            <a:ext cx="1370353" cy="1814576"/>
          </a:xfrm>
          <a:prstGeom prst="rect">
            <a:avLst/>
          </a:prstGeom>
        </p:spPr>
      </p:pic>
      <p:pic>
        <p:nvPicPr>
          <p:cNvPr id="8" name="Picture 8" descr="Coats For Kids Clipart - Free Transparent PNG Clipart Images Download">
            <a:extLst>
              <a:ext uri="{FF2B5EF4-FFF2-40B4-BE49-F238E27FC236}">
                <a16:creationId xmlns:a16="http://schemas.microsoft.com/office/drawing/2014/main" id="{476B1565-5655-AD82-84FB-126AEC8C81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1760341"/>
            <a:ext cx="28003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31ABAB0-2F38-DF76-3642-D3E71A478336}"/>
              </a:ext>
            </a:extLst>
          </p:cNvPr>
          <p:cNvPicPr>
            <a:picLocks noChangeAspect="1"/>
          </p:cNvPicPr>
          <p:nvPr/>
        </p:nvPicPr>
        <p:blipFill>
          <a:blip r:embed="rId7"/>
          <a:stretch>
            <a:fillRect/>
          </a:stretch>
        </p:blipFill>
        <p:spPr>
          <a:xfrm>
            <a:off x="9967533" y="189328"/>
            <a:ext cx="900332" cy="1069145"/>
          </a:xfrm>
          <a:prstGeom prst="rect">
            <a:avLst/>
          </a:prstGeom>
        </p:spPr>
      </p:pic>
      <p:pic>
        <p:nvPicPr>
          <p:cNvPr id="10" name="Picture 10" descr="Free Throw Basketball on Windows PC Download Free - 1.2.6 -  com.freethrow.basketball">
            <a:extLst>
              <a:ext uri="{FF2B5EF4-FFF2-40B4-BE49-F238E27FC236}">
                <a16:creationId xmlns:a16="http://schemas.microsoft.com/office/drawing/2014/main" id="{E63DBAF2-11F9-0B96-A702-DE719FF0C8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707" y="4114800"/>
            <a:ext cx="2572228" cy="12559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lip Art Creative Writing Openclipart The Writer's Journey: Mythic  Structure For Writers, PNG, 1642x2042px, Writing, Area,">
            <a:extLst>
              <a:ext uri="{FF2B5EF4-FFF2-40B4-BE49-F238E27FC236}">
                <a16:creationId xmlns:a16="http://schemas.microsoft.com/office/drawing/2014/main" id="{B2F6DDE3-7B05-7444-A29E-571550ED0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8503" y="4038600"/>
            <a:ext cx="141019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EOCCS Technology Blog: June 2011 | Spelling bee decorations, Bee pictures,  Bee classroom">
            <a:extLst>
              <a:ext uri="{FF2B5EF4-FFF2-40B4-BE49-F238E27FC236}">
                <a16:creationId xmlns:a16="http://schemas.microsoft.com/office/drawing/2014/main" id="{CB19EA2F-3F9E-0313-9EBC-11710A0DF3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6799" y="3487028"/>
            <a:ext cx="1922844"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861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531507-5969-30C3-73C3-E7C25C3952F9}"/>
              </a:ext>
            </a:extLst>
          </p:cNvPr>
          <p:cNvSpPr>
            <a:spLocks noGrp="1"/>
          </p:cNvSpPr>
          <p:nvPr>
            <p:ph type="title"/>
          </p:nvPr>
        </p:nvSpPr>
        <p:spPr>
          <a:xfrm>
            <a:off x="1219200" y="381000"/>
            <a:ext cx="10566400" cy="1143000"/>
          </a:xfrm>
        </p:spPr>
        <p:txBody>
          <a:bodyPr/>
          <a:lstStyle/>
          <a:p>
            <a:r>
              <a:rPr lang="en-US" dirty="0"/>
              <a:t>Youth Activities Soccer Championship</a:t>
            </a:r>
          </a:p>
        </p:txBody>
      </p:sp>
      <p:sp>
        <p:nvSpPr>
          <p:cNvPr id="5" name="Content Placeholder 2">
            <a:extLst>
              <a:ext uri="{FF2B5EF4-FFF2-40B4-BE49-F238E27FC236}">
                <a16:creationId xmlns:a16="http://schemas.microsoft.com/office/drawing/2014/main" id="{ABAC5F4F-9934-44A6-D77D-364C7B6542D0}"/>
              </a:ext>
            </a:extLst>
          </p:cNvPr>
          <p:cNvSpPr>
            <a:spLocks noGrp="1"/>
          </p:cNvSpPr>
          <p:nvPr>
            <p:ph idx="1"/>
          </p:nvPr>
        </p:nvSpPr>
        <p:spPr>
          <a:xfrm>
            <a:off x="838200" y="1632857"/>
            <a:ext cx="9448800" cy="4114800"/>
          </a:xfrm>
        </p:spPr>
        <p:txBody>
          <a:bodyPr/>
          <a:lstStyle/>
          <a:p>
            <a:r>
              <a:rPr lang="en-US" dirty="0"/>
              <a:t>Competition held on 10/4/2025 in Wyoming, MI</a:t>
            </a:r>
          </a:p>
          <a:p>
            <a:r>
              <a:rPr lang="en-US" dirty="0"/>
              <a:t>The winners:</a:t>
            </a:r>
          </a:p>
          <a:p>
            <a:pPr lvl="1"/>
            <a:r>
              <a:rPr lang="en-US" dirty="0"/>
              <a:t>Gaylord Diocese – 2</a:t>
            </a:r>
          </a:p>
          <a:p>
            <a:pPr lvl="1"/>
            <a:r>
              <a:rPr lang="en-US" dirty="0"/>
              <a:t>Saginaw Diocese – 2</a:t>
            </a:r>
          </a:p>
          <a:p>
            <a:pPr lvl="1"/>
            <a:r>
              <a:rPr lang="en-US" dirty="0"/>
              <a:t>Grand Rapids Diocese – 3</a:t>
            </a:r>
          </a:p>
          <a:p>
            <a:pPr lvl="1"/>
            <a:r>
              <a:rPr lang="en-US" dirty="0"/>
              <a:t>Archdiocese of Detroit – 2</a:t>
            </a:r>
          </a:p>
          <a:p>
            <a:pPr lvl="1"/>
            <a:r>
              <a:rPr lang="en-US" dirty="0"/>
              <a:t>Lansing Diocese - 2</a:t>
            </a:r>
          </a:p>
        </p:txBody>
      </p:sp>
      <p:pic>
        <p:nvPicPr>
          <p:cNvPr id="6" name="Picture 5" descr="A group of people holding trophies&#10;&#10;AI-generated content may be incorrect.">
            <a:extLst>
              <a:ext uri="{FF2B5EF4-FFF2-40B4-BE49-F238E27FC236}">
                <a16:creationId xmlns:a16="http://schemas.microsoft.com/office/drawing/2014/main" id="{0CF07B59-5250-67B9-6193-6ED2604382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405743"/>
            <a:ext cx="5943600" cy="3657600"/>
          </a:xfrm>
          <a:prstGeom prst="rect">
            <a:avLst/>
          </a:prstGeom>
          <a:noFill/>
          <a:ln>
            <a:noFill/>
          </a:ln>
        </p:spPr>
      </p:pic>
    </p:spTree>
    <p:extLst>
      <p:ext uri="{BB962C8B-B14F-4D97-AF65-F5344CB8AC3E}">
        <p14:creationId xmlns:p14="http://schemas.microsoft.com/office/powerpoint/2010/main" val="1964943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CAF826-4021-1207-0090-0E0E5813A615}"/>
              </a:ext>
            </a:extLst>
          </p:cNvPr>
          <p:cNvSpPr>
            <a:spLocks noGrp="1"/>
          </p:cNvSpPr>
          <p:nvPr>
            <p:ph type="title"/>
          </p:nvPr>
        </p:nvSpPr>
        <p:spPr>
          <a:xfrm>
            <a:off x="1143000" y="237392"/>
            <a:ext cx="10566400" cy="1143000"/>
          </a:xfrm>
        </p:spPr>
        <p:txBody>
          <a:bodyPr>
            <a:normAutofit fontScale="90000"/>
          </a:bodyPr>
          <a:lstStyle/>
          <a:p>
            <a:pPr algn="ctr"/>
            <a:r>
              <a:rPr lang="en-US" dirty="0"/>
              <a:t>Youth Activities Key Dates</a:t>
            </a:r>
            <a:br>
              <a:rPr lang="en-US" dirty="0"/>
            </a:br>
            <a:r>
              <a:rPr lang="en-US" dirty="0"/>
              <a:t>State Competitions</a:t>
            </a:r>
          </a:p>
        </p:txBody>
      </p:sp>
      <p:sp>
        <p:nvSpPr>
          <p:cNvPr id="5" name="Content Placeholder 2">
            <a:extLst>
              <a:ext uri="{FF2B5EF4-FFF2-40B4-BE49-F238E27FC236}">
                <a16:creationId xmlns:a16="http://schemas.microsoft.com/office/drawing/2014/main" id="{17052438-556A-0ABA-2E5C-0061D59EC4CD}"/>
              </a:ext>
            </a:extLst>
          </p:cNvPr>
          <p:cNvSpPr>
            <a:spLocks noGrp="1"/>
          </p:cNvSpPr>
          <p:nvPr>
            <p:ph idx="1"/>
          </p:nvPr>
        </p:nvSpPr>
        <p:spPr>
          <a:xfrm>
            <a:off x="1219200" y="1400909"/>
            <a:ext cx="9448800" cy="4114800"/>
          </a:xfrm>
        </p:spPr>
        <p:txBody>
          <a:bodyPr/>
          <a:lstStyle/>
          <a:p>
            <a:r>
              <a:rPr lang="en-US" sz="2400" dirty="0"/>
              <a:t>Essay Contest – Saturday, January 3, 2026</a:t>
            </a:r>
          </a:p>
          <a:p>
            <a:r>
              <a:rPr lang="en-US" sz="2400" dirty="0"/>
              <a:t>Spelling Bee – Saturday, March 7, 2026</a:t>
            </a:r>
          </a:p>
          <a:p>
            <a:r>
              <a:rPr lang="en-US" sz="2400" dirty="0"/>
              <a:t>Free Throw Contest – Sunday, March 15, 2026</a:t>
            </a:r>
          </a:p>
          <a:p>
            <a:r>
              <a:rPr lang="en-US" sz="2400" dirty="0"/>
              <a:t>State Hockey Challenge (Ice) – TBD</a:t>
            </a:r>
          </a:p>
          <a:p>
            <a:r>
              <a:rPr lang="en-US" sz="2400" dirty="0"/>
              <a:t>State Hockey Challenge (Floor) – May 30, 2026</a:t>
            </a:r>
          </a:p>
          <a:p>
            <a:pPr marL="0" indent="0">
              <a:buNone/>
            </a:pPr>
            <a:endParaRPr lang="en-US" sz="1200" dirty="0"/>
          </a:p>
          <a:p>
            <a:r>
              <a:rPr lang="en-US" sz="2400" b="1" dirty="0"/>
              <a:t>ALL COMPETITORS MUST COMPETE IN AT LEAST 2 LEVELS OF LOCAL COMPETION (COUNCIL AND DISTRICT or REGIONAL) FOR SPELLING BEE AND FREE THROW COMPETITION TO QUALIFY FOR INTERNATIONAL COMPETITION</a:t>
            </a:r>
          </a:p>
          <a:p>
            <a:pPr marL="0" indent="0">
              <a:buNone/>
            </a:pPr>
            <a:endParaRPr lang="en-US" dirty="0"/>
          </a:p>
        </p:txBody>
      </p:sp>
      <p:pic>
        <p:nvPicPr>
          <p:cNvPr id="6" name="Picture 5" descr="A close-up of a calendar&#10;&#10;Description automatically generated with medium confidence">
            <a:extLst>
              <a:ext uri="{FF2B5EF4-FFF2-40B4-BE49-F238E27FC236}">
                <a16:creationId xmlns:a16="http://schemas.microsoft.com/office/drawing/2014/main" id="{17F1C692-1554-C7E1-28DD-62AFFC475E9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6543" y="838200"/>
            <a:ext cx="2590800" cy="2590800"/>
          </a:xfrm>
          <a:prstGeom prst="rect">
            <a:avLst/>
          </a:prstGeom>
        </p:spPr>
      </p:pic>
    </p:spTree>
    <p:extLst>
      <p:ext uri="{BB962C8B-B14F-4D97-AF65-F5344CB8AC3E}">
        <p14:creationId xmlns:p14="http://schemas.microsoft.com/office/powerpoint/2010/main" val="2565775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BA3B1-0C79-B02E-48C8-79BA1E09C3F5}"/>
              </a:ext>
            </a:extLst>
          </p:cNvPr>
          <p:cNvSpPr>
            <a:spLocks noGrp="1"/>
          </p:cNvSpPr>
          <p:nvPr>
            <p:ph type="title"/>
          </p:nvPr>
        </p:nvSpPr>
        <p:spPr>
          <a:xfrm>
            <a:off x="1153886" y="43541"/>
            <a:ext cx="10566400" cy="1143000"/>
          </a:xfrm>
        </p:spPr>
        <p:txBody>
          <a:bodyPr/>
          <a:lstStyle/>
          <a:p>
            <a:pPr algn="ctr"/>
            <a:r>
              <a:rPr lang="en-US" dirty="0"/>
              <a:t>2026 Free Throw Contest </a:t>
            </a:r>
          </a:p>
        </p:txBody>
      </p:sp>
      <p:sp>
        <p:nvSpPr>
          <p:cNvPr id="5" name="Content Placeholder 2">
            <a:extLst>
              <a:ext uri="{FF2B5EF4-FFF2-40B4-BE49-F238E27FC236}">
                <a16:creationId xmlns:a16="http://schemas.microsoft.com/office/drawing/2014/main" id="{0AE8F1B7-62D3-2113-22F8-6F13268B9F84}"/>
              </a:ext>
            </a:extLst>
          </p:cNvPr>
          <p:cNvSpPr>
            <a:spLocks noGrp="1"/>
          </p:cNvSpPr>
          <p:nvPr>
            <p:ph idx="1"/>
          </p:nvPr>
        </p:nvSpPr>
        <p:spPr>
          <a:xfrm>
            <a:off x="787400" y="1186541"/>
            <a:ext cx="10566400" cy="4746171"/>
          </a:xfrm>
        </p:spPr>
        <p:txBody>
          <a:bodyPr>
            <a:normAutofit/>
          </a:bodyPr>
          <a:lstStyle/>
          <a:p>
            <a:r>
              <a:rPr lang="en-US" sz="2000" b="1" dirty="0"/>
              <a:t>Diocese of Marquette Free Throw Competition Policy</a:t>
            </a:r>
            <a:endParaRPr lang="en-US" sz="2000" dirty="0"/>
          </a:p>
          <a:p>
            <a:r>
              <a:rPr lang="en-US" sz="2000" dirty="0"/>
              <a:t>Several years ago, the State Deputy at the time and the Supreme Program Director reached an understanding, allowing the Diocese of Marquette to conduct a separate competition for the State Free Throw Championship. This decision was made primarily due to the significant travel distance involved and the potential hazards of crossing the Mackinac Bridge in March.</a:t>
            </a:r>
          </a:p>
          <a:p>
            <a:r>
              <a:rPr lang="en-US" sz="2000" dirty="0"/>
              <a:t>It was agreed that the Diocese of Marquette would hold a second competition for its Diocesan winners, following the same rules and procedures as the State-level event. Scoresheets from this competition will be forwarded to the State Community Director for inclusion in the State competition results. The event will be administered by the current State Deputy’s representative.</a:t>
            </a:r>
          </a:p>
          <a:p>
            <a:r>
              <a:rPr lang="en-US" sz="2000" dirty="0"/>
              <a:t>Each participant will take the required number of shots, with an additional five shots used to determine a winner in the event of a tie. If the State competition proceeds beyond five tie-breaker shots, the participant present at the State event will advance.</a:t>
            </a:r>
          </a:p>
          <a:p>
            <a:r>
              <a:rPr lang="en-US" sz="2000" dirty="0"/>
              <a:t>This arrangement was reviewed and verified by the State Community Director at the beginning of the 2025–2026 fraternal year</a:t>
            </a:r>
          </a:p>
          <a:p>
            <a:endParaRPr lang="en-US" sz="2000" dirty="0"/>
          </a:p>
        </p:txBody>
      </p:sp>
    </p:spTree>
    <p:extLst>
      <p:ext uri="{BB962C8B-B14F-4D97-AF65-F5344CB8AC3E}">
        <p14:creationId xmlns:p14="http://schemas.microsoft.com/office/powerpoint/2010/main" val="1754853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6962BF-3539-C067-0C68-DB790C9CA2C5}"/>
              </a:ext>
            </a:extLst>
          </p:cNvPr>
          <p:cNvSpPr>
            <a:spLocks noGrp="1"/>
          </p:cNvSpPr>
          <p:nvPr>
            <p:ph type="title"/>
          </p:nvPr>
        </p:nvSpPr>
        <p:spPr>
          <a:xfrm>
            <a:off x="0" y="381000"/>
            <a:ext cx="12192000" cy="1143000"/>
          </a:xfrm>
        </p:spPr>
        <p:txBody>
          <a:bodyPr/>
          <a:lstStyle/>
          <a:p>
            <a:pPr algn="ctr"/>
            <a:r>
              <a:rPr lang="en-US" dirty="0"/>
              <a:t>Coats for Kids</a:t>
            </a:r>
          </a:p>
        </p:txBody>
      </p:sp>
      <p:pic>
        <p:nvPicPr>
          <p:cNvPr id="5" name="Picture 2">
            <a:extLst>
              <a:ext uri="{FF2B5EF4-FFF2-40B4-BE49-F238E27FC236}">
                <a16:creationId xmlns:a16="http://schemas.microsoft.com/office/drawing/2014/main" id="{DFCDC6D5-01D4-CDA0-34B8-D7D571F0C89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43000"/>
            <a:ext cx="310896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DD1C7E0-FCA7-7AA7-517C-917716EA40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1520" y="1131455"/>
            <a:ext cx="310896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087C68-4C5A-CF9C-2ED4-4C7FD0D6A5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0040" y="1094510"/>
            <a:ext cx="329184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2D35C92A-2DC9-4509-4EEB-9CB66F1574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429" y="3048000"/>
            <a:ext cx="3108960"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670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79252F-A4BF-6777-A76C-E7991C5834DE}"/>
              </a:ext>
            </a:extLst>
          </p:cNvPr>
          <p:cNvSpPr>
            <a:spLocks noGrp="1"/>
          </p:cNvSpPr>
          <p:nvPr>
            <p:ph type="title"/>
          </p:nvPr>
        </p:nvSpPr>
        <p:spPr>
          <a:xfrm>
            <a:off x="0" y="381000"/>
            <a:ext cx="12192000" cy="1066800"/>
          </a:xfrm>
        </p:spPr>
        <p:txBody>
          <a:bodyPr/>
          <a:lstStyle/>
          <a:p>
            <a:pPr algn="ctr"/>
            <a:r>
              <a:rPr lang="en-US" dirty="0"/>
              <a:t>Coats for Kids</a:t>
            </a:r>
          </a:p>
        </p:txBody>
      </p:sp>
      <p:sp>
        <p:nvSpPr>
          <p:cNvPr id="5" name="Content Placeholder 2">
            <a:extLst>
              <a:ext uri="{FF2B5EF4-FFF2-40B4-BE49-F238E27FC236}">
                <a16:creationId xmlns:a16="http://schemas.microsoft.com/office/drawing/2014/main" id="{C986C565-D928-A313-4909-A23DA142CA96}"/>
              </a:ext>
            </a:extLst>
          </p:cNvPr>
          <p:cNvSpPr>
            <a:spLocks noGrp="1"/>
          </p:cNvSpPr>
          <p:nvPr>
            <p:ph idx="1"/>
          </p:nvPr>
        </p:nvSpPr>
        <p:spPr>
          <a:xfrm>
            <a:off x="1219200" y="1295400"/>
            <a:ext cx="9448800" cy="3749040"/>
          </a:xfrm>
        </p:spPr>
        <p:txBody>
          <a:bodyPr/>
          <a:lstStyle/>
          <a:p>
            <a:r>
              <a:rPr lang="en-US" dirty="0"/>
              <a:t>Very Successful Year!!</a:t>
            </a:r>
          </a:p>
          <a:p>
            <a:r>
              <a:rPr kumimoji="0" lang="en-US" sz="3200" b="0" i="0" u="none" strike="noStrike" kern="0" cap="none" spc="0" normalizeH="0" baseline="0" noProof="0" dirty="0">
                <a:ln>
                  <a:noFill/>
                </a:ln>
                <a:solidFill>
                  <a:srgbClr val="000000"/>
                </a:solidFill>
                <a:effectLst/>
                <a:uLnTx/>
                <a:uFillTx/>
                <a:latin typeface="Trump Mediaeval"/>
                <a:ea typeface="+mn-ea"/>
                <a:cs typeface="+mn-cs"/>
              </a:rPr>
              <a:t>Distributions are complete</a:t>
            </a:r>
            <a:endParaRPr lang="en-US" dirty="0"/>
          </a:p>
        </p:txBody>
      </p:sp>
      <p:sp>
        <p:nvSpPr>
          <p:cNvPr id="6" name="AutoShape 2" descr="1">
            <a:extLst>
              <a:ext uri="{FF2B5EF4-FFF2-40B4-BE49-F238E27FC236}">
                <a16:creationId xmlns:a16="http://schemas.microsoft.com/office/drawing/2014/main" id="{292F8EEF-33F0-28A3-145A-C88B352363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a:extLst>
              <a:ext uri="{FF2B5EF4-FFF2-40B4-BE49-F238E27FC236}">
                <a16:creationId xmlns:a16="http://schemas.microsoft.com/office/drawing/2014/main" id="{4D1EBAF8-2678-C0CD-650B-7AD0D8653E77}"/>
              </a:ext>
            </a:extLst>
          </p:cNvPr>
          <p:cNvSpPr>
            <a:spLocks noChangeAspect="1" noChangeArrowheads="1"/>
          </p:cNvSpPr>
          <p:nvPr/>
        </p:nvSpPr>
        <p:spPr bwMode="auto">
          <a:xfrm>
            <a:off x="6096000" y="3429000"/>
            <a:ext cx="1752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group of people standing in a room with a pile of blankets&#10;&#10;AI-generated content may be incorrect.">
            <a:extLst>
              <a:ext uri="{FF2B5EF4-FFF2-40B4-BE49-F238E27FC236}">
                <a16:creationId xmlns:a16="http://schemas.microsoft.com/office/drawing/2014/main" id="{E5DCE1B3-D756-652B-307F-A94D21F15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259" y="1341120"/>
            <a:ext cx="4727268" cy="4480560"/>
          </a:xfrm>
          <a:prstGeom prst="rect">
            <a:avLst/>
          </a:prstGeom>
        </p:spPr>
      </p:pic>
      <p:pic>
        <p:nvPicPr>
          <p:cNvPr id="9" name="Picture 8" descr="A person helping another person to put coats on a table&#10;&#10;AI-generated content may be incorrect.">
            <a:extLst>
              <a:ext uri="{FF2B5EF4-FFF2-40B4-BE49-F238E27FC236}">
                <a16:creationId xmlns:a16="http://schemas.microsoft.com/office/drawing/2014/main" id="{D3B06A70-2C19-1543-8C73-C036F2BCD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540" y="2362200"/>
            <a:ext cx="3749040" cy="3749040"/>
          </a:xfrm>
          <a:prstGeom prst="rect">
            <a:avLst/>
          </a:prstGeom>
        </p:spPr>
      </p:pic>
    </p:spTree>
    <p:extLst>
      <p:ext uri="{BB962C8B-B14F-4D97-AF65-F5344CB8AC3E}">
        <p14:creationId xmlns:p14="http://schemas.microsoft.com/office/powerpoint/2010/main" val="238381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ED55CA-8CB7-7144-D7A8-C8245A28F061}"/>
              </a:ext>
            </a:extLst>
          </p:cNvPr>
          <p:cNvSpPr txBox="1">
            <a:spLocks/>
          </p:cNvSpPr>
          <p:nvPr/>
        </p:nvSpPr>
        <p:spPr bwMode="auto">
          <a:xfrm>
            <a:off x="1155700" y="381000"/>
            <a:ext cx="9969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Trump Mediaeval"/>
                <a:ea typeface="+mj-ea"/>
                <a:cs typeface="+mj-cs"/>
              </a:rPr>
              <a:t>Let's take a look at the 10784 Submissions</a:t>
            </a:r>
            <a:endParaRPr kumimoji="0" lang="en-US" sz="4400" b="1" i="0" u="none" strike="noStrike" kern="0" cap="none" spc="0" normalizeH="0" baseline="0" noProof="0" dirty="0">
              <a:ln>
                <a:noFill/>
              </a:ln>
              <a:solidFill>
                <a:srgbClr val="000000"/>
              </a:solidFill>
              <a:effectLst/>
              <a:uLnTx/>
              <a:uFillTx/>
              <a:latin typeface="Trump Mediaeval"/>
              <a:ea typeface="+mj-ea"/>
              <a:cs typeface="+mj-cs"/>
            </a:endParaRPr>
          </a:p>
        </p:txBody>
      </p:sp>
      <p:graphicFrame>
        <p:nvGraphicFramePr>
          <p:cNvPr id="5" name="Table 4">
            <a:extLst>
              <a:ext uri="{FF2B5EF4-FFF2-40B4-BE49-F238E27FC236}">
                <a16:creationId xmlns:a16="http://schemas.microsoft.com/office/drawing/2014/main" id="{380DAD12-74E2-A9E3-EC76-C047D14DBFEB}"/>
              </a:ext>
            </a:extLst>
          </p:cNvPr>
          <p:cNvGraphicFramePr>
            <a:graphicFrameLocks noGrp="1"/>
          </p:cNvGraphicFramePr>
          <p:nvPr>
            <p:extLst>
              <p:ext uri="{D42A27DB-BD31-4B8C-83A1-F6EECF244321}">
                <p14:modId xmlns:p14="http://schemas.microsoft.com/office/powerpoint/2010/main" val="4214659727"/>
              </p:ext>
            </p:extLst>
          </p:nvPr>
        </p:nvGraphicFramePr>
        <p:xfrm>
          <a:off x="2032000" y="2413575"/>
          <a:ext cx="8128000" cy="1828800"/>
        </p:xfrm>
        <a:graphic>
          <a:graphicData uri="http://schemas.openxmlformats.org/drawingml/2006/table">
            <a:tbl>
              <a:tblPr firstRow="1" bandRow="1"/>
              <a:tblGrid>
                <a:gridCol w="4064000">
                  <a:extLst>
                    <a:ext uri="{9D8B030D-6E8A-4147-A177-3AD203B41FA5}">
                      <a16:colId xmlns:a16="http://schemas.microsoft.com/office/drawing/2014/main" val="2504830194"/>
                    </a:ext>
                  </a:extLst>
                </a:gridCol>
                <a:gridCol w="4064000">
                  <a:extLst>
                    <a:ext uri="{9D8B030D-6E8A-4147-A177-3AD203B41FA5}">
                      <a16:colId xmlns:a16="http://schemas.microsoft.com/office/drawing/2014/main" val="2636783992"/>
                    </a:ext>
                  </a:extLst>
                </a:gridCol>
              </a:tblGrid>
              <a:tr h="370840">
                <a:tc>
                  <a:txBody>
                    <a:bodyPr/>
                    <a:lstStyle>
                      <a:lvl1pPr marL="0" algn="l" defTabSz="914400" rtl="0" eaLnBrk="1" latinLnBrk="0" hangingPunct="1">
                        <a:defRPr sz="1800" b="1" kern="1200">
                          <a:solidFill>
                            <a:schemeClr val="lt1"/>
                          </a:solidFill>
                          <a:latin typeface="Trump Mediaeval"/>
                        </a:defRPr>
                      </a:lvl1pPr>
                      <a:lvl2pPr marL="457200" algn="l" defTabSz="914400" rtl="0" eaLnBrk="1" latinLnBrk="0" hangingPunct="1">
                        <a:defRPr sz="1800" b="1" kern="1200">
                          <a:solidFill>
                            <a:schemeClr val="lt1"/>
                          </a:solidFill>
                          <a:latin typeface="Trump Mediaeval"/>
                        </a:defRPr>
                      </a:lvl2pPr>
                      <a:lvl3pPr marL="914400" algn="l" defTabSz="914400" rtl="0" eaLnBrk="1" latinLnBrk="0" hangingPunct="1">
                        <a:defRPr sz="1800" b="1" kern="1200">
                          <a:solidFill>
                            <a:schemeClr val="lt1"/>
                          </a:solidFill>
                          <a:latin typeface="Trump Mediaeval"/>
                        </a:defRPr>
                      </a:lvl3pPr>
                      <a:lvl4pPr marL="1371600" algn="l" defTabSz="914400" rtl="0" eaLnBrk="1" latinLnBrk="0" hangingPunct="1">
                        <a:defRPr sz="1800" b="1" kern="1200">
                          <a:solidFill>
                            <a:schemeClr val="lt1"/>
                          </a:solidFill>
                          <a:latin typeface="Trump Mediaeval"/>
                        </a:defRPr>
                      </a:lvl4pPr>
                      <a:lvl5pPr marL="1828800" algn="l" defTabSz="914400" rtl="0" eaLnBrk="1" latinLnBrk="0" hangingPunct="1">
                        <a:defRPr sz="1800" b="1" kern="1200">
                          <a:solidFill>
                            <a:schemeClr val="lt1"/>
                          </a:solidFill>
                          <a:latin typeface="Trump Mediaeval"/>
                        </a:defRPr>
                      </a:lvl5pPr>
                      <a:lvl6pPr marL="2286000" algn="l" defTabSz="914400" rtl="0" eaLnBrk="1" latinLnBrk="0" hangingPunct="1">
                        <a:defRPr sz="1800" b="1" kern="1200">
                          <a:solidFill>
                            <a:schemeClr val="lt1"/>
                          </a:solidFill>
                          <a:latin typeface="Trump Mediaeval"/>
                        </a:defRPr>
                      </a:lvl6pPr>
                      <a:lvl7pPr marL="2743200" algn="l" defTabSz="914400" rtl="0" eaLnBrk="1" latinLnBrk="0" hangingPunct="1">
                        <a:defRPr sz="1800" b="1" kern="1200">
                          <a:solidFill>
                            <a:schemeClr val="lt1"/>
                          </a:solidFill>
                          <a:latin typeface="Trump Mediaeval"/>
                        </a:defRPr>
                      </a:lvl7pPr>
                      <a:lvl8pPr marL="3200400" algn="l" defTabSz="914400" rtl="0" eaLnBrk="1" latinLnBrk="0" hangingPunct="1">
                        <a:defRPr sz="1800" b="1" kern="1200">
                          <a:solidFill>
                            <a:schemeClr val="lt1"/>
                          </a:solidFill>
                          <a:latin typeface="Trump Mediaeval"/>
                        </a:defRPr>
                      </a:lvl8pPr>
                      <a:lvl9pPr marL="3657600" algn="l" defTabSz="914400" rtl="0" eaLnBrk="1" latinLnBrk="0" hangingPunct="1">
                        <a:defRPr sz="1800" b="1" kern="1200">
                          <a:solidFill>
                            <a:schemeClr val="lt1"/>
                          </a:solidFill>
                          <a:latin typeface="Trump Mediaeval"/>
                        </a:defRPr>
                      </a:lvl9pPr>
                    </a:lstStyle>
                    <a:p>
                      <a:pPr algn="ctr"/>
                      <a:r>
                        <a:rPr lang="en-US" sz="2400" dirty="0">
                          <a:solidFill>
                            <a:schemeClr val="tx1"/>
                          </a:solidFill>
                        </a:rPr>
                        <a:t>Faith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rump Mediaeval"/>
                        </a:defRPr>
                      </a:lvl1pPr>
                      <a:lvl2pPr marL="457200" algn="l" defTabSz="914400" rtl="0" eaLnBrk="1" latinLnBrk="0" hangingPunct="1">
                        <a:defRPr sz="1800" b="1" kern="1200">
                          <a:solidFill>
                            <a:schemeClr val="lt1"/>
                          </a:solidFill>
                          <a:latin typeface="Trump Mediaeval"/>
                        </a:defRPr>
                      </a:lvl2pPr>
                      <a:lvl3pPr marL="914400" algn="l" defTabSz="914400" rtl="0" eaLnBrk="1" latinLnBrk="0" hangingPunct="1">
                        <a:defRPr sz="1800" b="1" kern="1200">
                          <a:solidFill>
                            <a:schemeClr val="lt1"/>
                          </a:solidFill>
                          <a:latin typeface="Trump Mediaeval"/>
                        </a:defRPr>
                      </a:lvl3pPr>
                      <a:lvl4pPr marL="1371600" algn="l" defTabSz="914400" rtl="0" eaLnBrk="1" latinLnBrk="0" hangingPunct="1">
                        <a:defRPr sz="1800" b="1" kern="1200">
                          <a:solidFill>
                            <a:schemeClr val="lt1"/>
                          </a:solidFill>
                          <a:latin typeface="Trump Mediaeval"/>
                        </a:defRPr>
                      </a:lvl4pPr>
                      <a:lvl5pPr marL="1828800" algn="l" defTabSz="914400" rtl="0" eaLnBrk="1" latinLnBrk="0" hangingPunct="1">
                        <a:defRPr sz="1800" b="1" kern="1200">
                          <a:solidFill>
                            <a:schemeClr val="lt1"/>
                          </a:solidFill>
                          <a:latin typeface="Trump Mediaeval"/>
                        </a:defRPr>
                      </a:lvl5pPr>
                      <a:lvl6pPr marL="2286000" algn="l" defTabSz="914400" rtl="0" eaLnBrk="1" latinLnBrk="0" hangingPunct="1">
                        <a:defRPr sz="1800" b="1" kern="1200">
                          <a:solidFill>
                            <a:schemeClr val="lt1"/>
                          </a:solidFill>
                          <a:latin typeface="Trump Mediaeval"/>
                        </a:defRPr>
                      </a:lvl6pPr>
                      <a:lvl7pPr marL="2743200" algn="l" defTabSz="914400" rtl="0" eaLnBrk="1" latinLnBrk="0" hangingPunct="1">
                        <a:defRPr sz="1800" b="1" kern="1200">
                          <a:solidFill>
                            <a:schemeClr val="lt1"/>
                          </a:solidFill>
                          <a:latin typeface="Trump Mediaeval"/>
                        </a:defRPr>
                      </a:lvl7pPr>
                      <a:lvl8pPr marL="3200400" algn="l" defTabSz="914400" rtl="0" eaLnBrk="1" latinLnBrk="0" hangingPunct="1">
                        <a:defRPr sz="1800" b="1" kern="1200">
                          <a:solidFill>
                            <a:schemeClr val="lt1"/>
                          </a:solidFill>
                          <a:latin typeface="Trump Mediaeval"/>
                        </a:defRPr>
                      </a:lvl8pPr>
                      <a:lvl9pPr marL="3657600" algn="l" defTabSz="914400" rtl="0" eaLnBrk="1" latinLnBrk="0" hangingPunct="1">
                        <a:defRPr sz="1800" b="1" kern="1200">
                          <a:solidFill>
                            <a:schemeClr val="lt1"/>
                          </a:solidFill>
                          <a:latin typeface="Trump Mediaeval"/>
                        </a:defRPr>
                      </a:lvl9pPr>
                    </a:lstStyle>
                    <a:p>
                      <a:pPr algn="ctr"/>
                      <a:r>
                        <a:rPr lang="en-US" sz="2400" b="1" dirty="0">
                          <a:solidFill>
                            <a:schemeClr val="tx1"/>
                          </a:solidFill>
                        </a:rPr>
                        <a:t>695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3025453"/>
                  </a:ext>
                </a:extLst>
              </a:tr>
              <a:tr h="370840">
                <a:tc>
                  <a:txBody>
                    <a:bodyPr/>
                    <a:lstStyle>
                      <a:lvl1pPr marL="0" algn="l" defTabSz="914400" rtl="0" eaLnBrk="1" latinLnBrk="0" hangingPunct="1">
                        <a:defRPr sz="1800" kern="1200">
                          <a:solidFill>
                            <a:schemeClr val="dk1"/>
                          </a:solidFill>
                          <a:latin typeface="Trump Mediaeval"/>
                        </a:defRPr>
                      </a:lvl1pPr>
                      <a:lvl2pPr marL="457200" algn="l" defTabSz="914400" rtl="0" eaLnBrk="1" latinLnBrk="0" hangingPunct="1">
                        <a:defRPr sz="1800" kern="1200">
                          <a:solidFill>
                            <a:schemeClr val="dk1"/>
                          </a:solidFill>
                          <a:latin typeface="Trump Mediaeval"/>
                        </a:defRPr>
                      </a:lvl2pPr>
                      <a:lvl3pPr marL="914400" algn="l" defTabSz="914400" rtl="0" eaLnBrk="1" latinLnBrk="0" hangingPunct="1">
                        <a:defRPr sz="1800" kern="1200">
                          <a:solidFill>
                            <a:schemeClr val="dk1"/>
                          </a:solidFill>
                          <a:latin typeface="Trump Mediaeval"/>
                        </a:defRPr>
                      </a:lvl3pPr>
                      <a:lvl4pPr marL="1371600" algn="l" defTabSz="914400" rtl="0" eaLnBrk="1" latinLnBrk="0" hangingPunct="1">
                        <a:defRPr sz="1800" kern="1200">
                          <a:solidFill>
                            <a:schemeClr val="dk1"/>
                          </a:solidFill>
                          <a:latin typeface="Trump Mediaeval"/>
                        </a:defRPr>
                      </a:lvl4pPr>
                      <a:lvl5pPr marL="1828800" algn="l" defTabSz="914400" rtl="0" eaLnBrk="1" latinLnBrk="0" hangingPunct="1">
                        <a:defRPr sz="1800" kern="1200">
                          <a:solidFill>
                            <a:schemeClr val="dk1"/>
                          </a:solidFill>
                          <a:latin typeface="Trump Mediaeval"/>
                        </a:defRPr>
                      </a:lvl5pPr>
                      <a:lvl6pPr marL="2286000" algn="l" defTabSz="914400" rtl="0" eaLnBrk="1" latinLnBrk="0" hangingPunct="1">
                        <a:defRPr sz="1800" kern="1200">
                          <a:solidFill>
                            <a:schemeClr val="dk1"/>
                          </a:solidFill>
                          <a:latin typeface="Trump Mediaeval"/>
                        </a:defRPr>
                      </a:lvl6pPr>
                      <a:lvl7pPr marL="2743200" algn="l" defTabSz="914400" rtl="0" eaLnBrk="1" latinLnBrk="0" hangingPunct="1">
                        <a:defRPr sz="1800" kern="1200">
                          <a:solidFill>
                            <a:schemeClr val="dk1"/>
                          </a:solidFill>
                          <a:latin typeface="Trump Mediaeval"/>
                        </a:defRPr>
                      </a:lvl7pPr>
                      <a:lvl8pPr marL="3200400" algn="l" defTabSz="914400" rtl="0" eaLnBrk="1" latinLnBrk="0" hangingPunct="1">
                        <a:defRPr sz="1800" kern="1200">
                          <a:solidFill>
                            <a:schemeClr val="dk1"/>
                          </a:solidFill>
                          <a:latin typeface="Trump Mediaeval"/>
                        </a:defRPr>
                      </a:lvl8pPr>
                      <a:lvl9pPr marL="3657600" algn="l" defTabSz="914400" rtl="0" eaLnBrk="1" latinLnBrk="0" hangingPunct="1">
                        <a:defRPr sz="1800" kern="1200">
                          <a:solidFill>
                            <a:schemeClr val="dk1"/>
                          </a:solidFill>
                          <a:latin typeface="Trump Mediaeval"/>
                        </a:defRPr>
                      </a:lvl9pPr>
                    </a:lstStyle>
                    <a:p>
                      <a:pPr algn="ctr"/>
                      <a:r>
                        <a:rPr lang="en-US" sz="2400" b="1" dirty="0"/>
                        <a:t>Family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ump Mediaeval"/>
                        </a:defRPr>
                      </a:lvl1pPr>
                      <a:lvl2pPr marL="457200" algn="l" defTabSz="914400" rtl="0" eaLnBrk="1" latinLnBrk="0" hangingPunct="1">
                        <a:defRPr sz="1800" kern="1200">
                          <a:solidFill>
                            <a:schemeClr val="dk1"/>
                          </a:solidFill>
                          <a:latin typeface="Trump Mediaeval"/>
                        </a:defRPr>
                      </a:lvl2pPr>
                      <a:lvl3pPr marL="914400" algn="l" defTabSz="914400" rtl="0" eaLnBrk="1" latinLnBrk="0" hangingPunct="1">
                        <a:defRPr sz="1800" kern="1200">
                          <a:solidFill>
                            <a:schemeClr val="dk1"/>
                          </a:solidFill>
                          <a:latin typeface="Trump Mediaeval"/>
                        </a:defRPr>
                      </a:lvl3pPr>
                      <a:lvl4pPr marL="1371600" algn="l" defTabSz="914400" rtl="0" eaLnBrk="1" latinLnBrk="0" hangingPunct="1">
                        <a:defRPr sz="1800" kern="1200">
                          <a:solidFill>
                            <a:schemeClr val="dk1"/>
                          </a:solidFill>
                          <a:latin typeface="Trump Mediaeval"/>
                        </a:defRPr>
                      </a:lvl4pPr>
                      <a:lvl5pPr marL="1828800" algn="l" defTabSz="914400" rtl="0" eaLnBrk="1" latinLnBrk="0" hangingPunct="1">
                        <a:defRPr sz="1800" kern="1200">
                          <a:solidFill>
                            <a:schemeClr val="dk1"/>
                          </a:solidFill>
                          <a:latin typeface="Trump Mediaeval"/>
                        </a:defRPr>
                      </a:lvl5pPr>
                      <a:lvl6pPr marL="2286000" algn="l" defTabSz="914400" rtl="0" eaLnBrk="1" latinLnBrk="0" hangingPunct="1">
                        <a:defRPr sz="1800" kern="1200">
                          <a:solidFill>
                            <a:schemeClr val="dk1"/>
                          </a:solidFill>
                          <a:latin typeface="Trump Mediaeval"/>
                        </a:defRPr>
                      </a:lvl6pPr>
                      <a:lvl7pPr marL="2743200" algn="l" defTabSz="914400" rtl="0" eaLnBrk="1" latinLnBrk="0" hangingPunct="1">
                        <a:defRPr sz="1800" kern="1200">
                          <a:solidFill>
                            <a:schemeClr val="dk1"/>
                          </a:solidFill>
                          <a:latin typeface="Trump Mediaeval"/>
                        </a:defRPr>
                      </a:lvl7pPr>
                      <a:lvl8pPr marL="3200400" algn="l" defTabSz="914400" rtl="0" eaLnBrk="1" latinLnBrk="0" hangingPunct="1">
                        <a:defRPr sz="1800" kern="1200">
                          <a:solidFill>
                            <a:schemeClr val="dk1"/>
                          </a:solidFill>
                          <a:latin typeface="Trump Mediaeval"/>
                        </a:defRPr>
                      </a:lvl8pPr>
                      <a:lvl9pPr marL="3657600" algn="l" defTabSz="914400" rtl="0" eaLnBrk="1" latinLnBrk="0" hangingPunct="1">
                        <a:defRPr sz="1800" kern="1200">
                          <a:solidFill>
                            <a:schemeClr val="dk1"/>
                          </a:solidFill>
                          <a:latin typeface="Trump Mediaeval"/>
                        </a:defRPr>
                      </a:lvl9pPr>
                    </a:lstStyle>
                    <a:p>
                      <a:pPr algn="ctr"/>
                      <a:r>
                        <a:rPr lang="en-US" sz="2400" b="1" dirty="0">
                          <a:solidFill>
                            <a:schemeClr val="tx1"/>
                          </a:solidFill>
                        </a:rPr>
                        <a:t>620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035385"/>
                  </a:ext>
                </a:extLst>
              </a:tr>
              <a:tr h="370840">
                <a:tc>
                  <a:txBody>
                    <a:bodyPr/>
                    <a:lstStyle>
                      <a:lvl1pPr marL="0" algn="l" defTabSz="914400" rtl="0" eaLnBrk="1" latinLnBrk="0" hangingPunct="1">
                        <a:defRPr sz="1800" kern="1200">
                          <a:solidFill>
                            <a:schemeClr val="dk1"/>
                          </a:solidFill>
                          <a:latin typeface="Trump Mediaeval"/>
                        </a:defRPr>
                      </a:lvl1pPr>
                      <a:lvl2pPr marL="457200" algn="l" defTabSz="914400" rtl="0" eaLnBrk="1" latinLnBrk="0" hangingPunct="1">
                        <a:defRPr sz="1800" kern="1200">
                          <a:solidFill>
                            <a:schemeClr val="dk1"/>
                          </a:solidFill>
                          <a:latin typeface="Trump Mediaeval"/>
                        </a:defRPr>
                      </a:lvl2pPr>
                      <a:lvl3pPr marL="914400" algn="l" defTabSz="914400" rtl="0" eaLnBrk="1" latinLnBrk="0" hangingPunct="1">
                        <a:defRPr sz="1800" kern="1200">
                          <a:solidFill>
                            <a:schemeClr val="dk1"/>
                          </a:solidFill>
                          <a:latin typeface="Trump Mediaeval"/>
                        </a:defRPr>
                      </a:lvl3pPr>
                      <a:lvl4pPr marL="1371600" algn="l" defTabSz="914400" rtl="0" eaLnBrk="1" latinLnBrk="0" hangingPunct="1">
                        <a:defRPr sz="1800" kern="1200">
                          <a:solidFill>
                            <a:schemeClr val="dk1"/>
                          </a:solidFill>
                          <a:latin typeface="Trump Mediaeval"/>
                        </a:defRPr>
                      </a:lvl4pPr>
                      <a:lvl5pPr marL="1828800" algn="l" defTabSz="914400" rtl="0" eaLnBrk="1" latinLnBrk="0" hangingPunct="1">
                        <a:defRPr sz="1800" kern="1200">
                          <a:solidFill>
                            <a:schemeClr val="dk1"/>
                          </a:solidFill>
                          <a:latin typeface="Trump Mediaeval"/>
                        </a:defRPr>
                      </a:lvl5pPr>
                      <a:lvl6pPr marL="2286000" algn="l" defTabSz="914400" rtl="0" eaLnBrk="1" latinLnBrk="0" hangingPunct="1">
                        <a:defRPr sz="1800" kern="1200">
                          <a:solidFill>
                            <a:schemeClr val="dk1"/>
                          </a:solidFill>
                          <a:latin typeface="Trump Mediaeval"/>
                        </a:defRPr>
                      </a:lvl6pPr>
                      <a:lvl7pPr marL="2743200" algn="l" defTabSz="914400" rtl="0" eaLnBrk="1" latinLnBrk="0" hangingPunct="1">
                        <a:defRPr sz="1800" kern="1200">
                          <a:solidFill>
                            <a:schemeClr val="dk1"/>
                          </a:solidFill>
                          <a:latin typeface="Trump Mediaeval"/>
                        </a:defRPr>
                      </a:lvl7pPr>
                      <a:lvl8pPr marL="3200400" algn="l" defTabSz="914400" rtl="0" eaLnBrk="1" latinLnBrk="0" hangingPunct="1">
                        <a:defRPr sz="1800" kern="1200">
                          <a:solidFill>
                            <a:schemeClr val="dk1"/>
                          </a:solidFill>
                          <a:latin typeface="Trump Mediaeval"/>
                        </a:defRPr>
                      </a:lvl8pPr>
                      <a:lvl9pPr marL="3657600" algn="l" defTabSz="914400" rtl="0" eaLnBrk="1" latinLnBrk="0" hangingPunct="1">
                        <a:defRPr sz="1800" kern="1200">
                          <a:solidFill>
                            <a:schemeClr val="dk1"/>
                          </a:solidFill>
                          <a:latin typeface="Trump Mediaeval"/>
                        </a:defRPr>
                      </a:lvl9pPr>
                    </a:lstStyle>
                    <a:p>
                      <a:pPr algn="ctr"/>
                      <a:r>
                        <a:rPr lang="en-US" sz="2400" b="1" dirty="0"/>
                        <a:t>Community</a:t>
                      </a:r>
                      <a:endParaRPr lang="en-US" sz="2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ump Mediaeval"/>
                        </a:defRPr>
                      </a:lvl1pPr>
                      <a:lvl2pPr marL="457200" algn="l" defTabSz="914400" rtl="0" eaLnBrk="1" latinLnBrk="0" hangingPunct="1">
                        <a:defRPr sz="1800" kern="1200">
                          <a:solidFill>
                            <a:schemeClr val="dk1"/>
                          </a:solidFill>
                          <a:latin typeface="Trump Mediaeval"/>
                        </a:defRPr>
                      </a:lvl2pPr>
                      <a:lvl3pPr marL="914400" algn="l" defTabSz="914400" rtl="0" eaLnBrk="1" latinLnBrk="0" hangingPunct="1">
                        <a:defRPr sz="1800" kern="1200">
                          <a:solidFill>
                            <a:schemeClr val="dk1"/>
                          </a:solidFill>
                          <a:latin typeface="Trump Mediaeval"/>
                        </a:defRPr>
                      </a:lvl3pPr>
                      <a:lvl4pPr marL="1371600" algn="l" defTabSz="914400" rtl="0" eaLnBrk="1" latinLnBrk="0" hangingPunct="1">
                        <a:defRPr sz="1800" kern="1200">
                          <a:solidFill>
                            <a:schemeClr val="dk1"/>
                          </a:solidFill>
                          <a:latin typeface="Trump Mediaeval"/>
                        </a:defRPr>
                      </a:lvl4pPr>
                      <a:lvl5pPr marL="1828800" algn="l" defTabSz="914400" rtl="0" eaLnBrk="1" latinLnBrk="0" hangingPunct="1">
                        <a:defRPr sz="1800" kern="1200">
                          <a:solidFill>
                            <a:schemeClr val="dk1"/>
                          </a:solidFill>
                          <a:latin typeface="Trump Mediaeval"/>
                        </a:defRPr>
                      </a:lvl5pPr>
                      <a:lvl6pPr marL="2286000" algn="l" defTabSz="914400" rtl="0" eaLnBrk="1" latinLnBrk="0" hangingPunct="1">
                        <a:defRPr sz="1800" kern="1200">
                          <a:solidFill>
                            <a:schemeClr val="dk1"/>
                          </a:solidFill>
                          <a:latin typeface="Trump Mediaeval"/>
                        </a:defRPr>
                      </a:lvl6pPr>
                      <a:lvl7pPr marL="2743200" algn="l" defTabSz="914400" rtl="0" eaLnBrk="1" latinLnBrk="0" hangingPunct="1">
                        <a:defRPr sz="1800" kern="1200">
                          <a:solidFill>
                            <a:schemeClr val="dk1"/>
                          </a:solidFill>
                          <a:latin typeface="Trump Mediaeval"/>
                        </a:defRPr>
                      </a:lvl7pPr>
                      <a:lvl8pPr marL="3200400" algn="l" defTabSz="914400" rtl="0" eaLnBrk="1" latinLnBrk="0" hangingPunct="1">
                        <a:defRPr sz="1800" kern="1200">
                          <a:solidFill>
                            <a:schemeClr val="dk1"/>
                          </a:solidFill>
                          <a:latin typeface="Trump Mediaeval"/>
                        </a:defRPr>
                      </a:lvl8pPr>
                      <a:lvl9pPr marL="3657600" algn="l" defTabSz="914400" rtl="0" eaLnBrk="1" latinLnBrk="0" hangingPunct="1">
                        <a:defRPr sz="1800" kern="1200">
                          <a:solidFill>
                            <a:schemeClr val="dk1"/>
                          </a:solidFill>
                          <a:latin typeface="Trump Mediaeval"/>
                        </a:defRPr>
                      </a:lvl9pPr>
                    </a:lstStyle>
                    <a:p>
                      <a:pPr algn="ctr"/>
                      <a:r>
                        <a:rPr lang="en-US" sz="2400" b="1" dirty="0">
                          <a:solidFill>
                            <a:schemeClr val="tx1"/>
                          </a:solidFill>
                        </a:rPr>
                        <a:t>281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5836480"/>
                  </a:ext>
                </a:extLst>
              </a:tr>
              <a:tr h="370840">
                <a:tc>
                  <a:txBody>
                    <a:bodyPr/>
                    <a:lstStyle>
                      <a:lvl1pPr marL="0" algn="l" defTabSz="914400" rtl="0" eaLnBrk="1" latinLnBrk="0" hangingPunct="1">
                        <a:defRPr sz="1800" kern="1200">
                          <a:solidFill>
                            <a:schemeClr val="dk1"/>
                          </a:solidFill>
                          <a:latin typeface="Trump Mediaeval"/>
                        </a:defRPr>
                      </a:lvl1pPr>
                      <a:lvl2pPr marL="457200" algn="l" defTabSz="914400" rtl="0" eaLnBrk="1" latinLnBrk="0" hangingPunct="1">
                        <a:defRPr sz="1800" kern="1200">
                          <a:solidFill>
                            <a:schemeClr val="dk1"/>
                          </a:solidFill>
                          <a:latin typeface="Trump Mediaeval"/>
                        </a:defRPr>
                      </a:lvl2pPr>
                      <a:lvl3pPr marL="914400" algn="l" defTabSz="914400" rtl="0" eaLnBrk="1" latinLnBrk="0" hangingPunct="1">
                        <a:defRPr sz="1800" kern="1200">
                          <a:solidFill>
                            <a:schemeClr val="dk1"/>
                          </a:solidFill>
                          <a:latin typeface="Trump Mediaeval"/>
                        </a:defRPr>
                      </a:lvl3pPr>
                      <a:lvl4pPr marL="1371600" algn="l" defTabSz="914400" rtl="0" eaLnBrk="1" latinLnBrk="0" hangingPunct="1">
                        <a:defRPr sz="1800" kern="1200">
                          <a:solidFill>
                            <a:schemeClr val="dk1"/>
                          </a:solidFill>
                          <a:latin typeface="Trump Mediaeval"/>
                        </a:defRPr>
                      </a:lvl4pPr>
                      <a:lvl5pPr marL="1828800" algn="l" defTabSz="914400" rtl="0" eaLnBrk="1" latinLnBrk="0" hangingPunct="1">
                        <a:defRPr sz="1800" kern="1200">
                          <a:solidFill>
                            <a:schemeClr val="dk1"/>
                          </a:solidFill>
                          <a:latin typeface="Trump Mediaeval"/>
                        </a:defRPr>
                      </a:lvl5pPr>
                      <a:lvl6pPr marL="2286000" algn="l" defTabSz="914400" rtl="0" eaLnBrk="1" latinLnBrk="0" hangingPunct="1">
                        <a:defRPr sz="1800" kern="1200">
                          <a:solidFill>
                            <a:schemeClr val="dk1"/>
                          </a:solidFill>
                          <a:latin typeface="Trump Mediaeval"/>
                        </a:defRPr>
                      </a:lvl6pPr>
                      <a:lvl7pPr marL="2743200" algn="l" defTabSz="914400" rtl="0" eaLnBrk="1" latinLnBrk="0" hangingPunct="1">
                        <a:defRPr sz="1800" kern="1200">
                          <a:solidFill>
                            <a:schemeClr val="dk1"/>
                          </a:solidFill>
                          <a:latin typeface="Trump Mediaeval"/>
                        </a:defRPr>
                      </a:lvl7pPr>
                      <a:lvl8pPr marL="3200400" algn="l" defTabSz="914400" rtl="0" eaLnBrk="1" latinLnBrk="0" hangingPunct="1">
                        <a:defRPr sz="1800" kern="1200">
                          <a:solidFill>
                            <a:schemeClr val="dk1"/>
                          </a:solidFill>
                          <a:latin typeface="Trump Mediaeval"/>
                        </a:defRPr>
                      </a:lvl8pPr>
                      <a:lvl9pPr marL="3657600" algn="l" defTabSz="914400" rtl="0" eaLnBrk="1" latinLnBrk="0" hangingPunct="1">
                        <a:defRPr sz="1800" kern="1200">
                          <a:solidFill>
                            <a:schemeClr val="dk1"/>
                          </a:solidFill>
                          <a:latin typeface="Trump Mediaeval"/>
                        </a:defRPr>
                      </a:lvl9pPr>
                    </a:lstStyle>
                    <a:p>
                      <a:pPr algn="ctr"/>
                      <a:r>
                        <a:rPr lang="en-US" sz="2400" b="1" dirty="0"/>
                        <a:t>Life</a:t>
                      </a:r>
                      <a:endParaRPr lang="en-US" sz="2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ump Mediaeval"/>
                        </a:defRPr>
                      </a:lvl1pPr>
                      <a:lvl2pPr marL="457200" algn="l" defTabSz="914400" rtl="0" eaLnBrk="1" latinLnBrk="0" hangingPunct="1">
                        <a:defRPr sz="1800" kern="1200">
                          <a:solidFill>
                            <a:schemeClr val="dk1"/>
                          </a:solidFill>
                          <a:latin typeface="Trump Mediaeval"/>
                        </a:defRPr>
                      </a:lvl2pPr>
                      <a:lvl3pPr marL="914400" algn="l" defTabSz="914400" rtl="0" eaLnBrk="1" latinLnBrk="0" hangingPunct="1">
                        <a:defRPr sz="1800" kern="1200">
                          <a:solidFill>
                            <a:schemeClr val="dk1"/>
                          </a:solidFill>
                          <a:latin typeface="Trump Mediaeval"/>
                        </a:defRPr>
                      </a:lvl3pPr>
                      <a:lvl4pPr marL="1371600" algn="l" defTabSz="914400" rtl="0" eaLnBrk="1" latinLnBrk="0" hangingPunct="1">
                        <a:defRPr sz="1800" kern="1200">
                          <a:solidFill>
                            <a:schemeClr val="dk1"/>
                          </a:solidFill>
                          <a:latin typeface="Trump Mediaeval"/>
                        </a:defRPr>
                      </a:lvl4pPr>
                      <a:lvl5pPr marL="1828800" algn="l" defTabSz="914400" rtl="0" eaLnBrk="1" latinLnBrk="0" hangingPunct="1">
                        <a:defRPr sz="1800" kern="1200">
                          <a:solidFill>
                            <a:schemeClr val="dk1"/>
                          </a:solidFill>
                          <a:latin typeface="Trump Mediaeval"/>
                        </a:defRPr>
                      </a:lvl5pPr>
                      <a:lvl6pPr marL="2286000" algn="l" defTabSz="914400" rtl="0" eaLnBrk="1" latinLnBrk="0" hangingPunct="1">
                        <a:defRPr sz="1800" kern="1200">
                          <a:solidFill>
                            <a:schemeClr val="dk1"/>
                          </a:solidFill>
                          <a:latin typeface="Trump Mediaeval"/>
                        </a:defRPr>
                      </a:lvl6pPr>
                      <a:lvl7pPr marL="2743200" algn="l" defTabSz="914400" rtl="0" eaLnBrk="1" latinLnBrk="0" hangingPunct="1">
                        <a:defRPr sz="1800" kern="1200">
                          <a:solidFill>
                            <a:schemeClr val="dk1"/>
                          </a:solidFill>
                          <a:latin typeface="Trump Mediaeval"/>
                        </a:defRPr>
                      </a:lvl7pPr>
                      <a:lvl8pPr marL="3200400" algn="l" defTabSz="914400" rtl="0" eaLnBrk="1" latinLnBrk="0" hangingPunct="1">
                        <a:defRPr sz="1800" kern="1200">
                          <a:solidFill>
                            <a:schemeClr val="dk1"/>
                          </a:solidFill>
                          <a:latin typeface="Trump Mediaeval"/>
                        </a:defRPr>
                      </a:lvl8pPr>
                      <a:lvl9pPr marL="3657600" algn="l" defTabSz="914400" rtl="0" eaLnBrk="1" latinLnBrk="0" hangingPunct="1">
                        <a:defRPr sz="1800" kern="1200">
                          <a:solidFill>
                            <a:schemeClr val="dk1"/>
                          </a:solidFill>
                          <a:latin typeface="Trump Mediaeval"/>
                        </a:defRPr>
                      </a:lvl9pPr>
                    </a:lstStyle>
                    <a:p>
                      <a:pPr algn="ctr"/>
                      <a:r>
                        <a:rPr lang="en-US" sz="2400" b="1" dirty="0">
                          <a:solidFill>
                            <a:schemeClr val="tx1"/>
                          </a:solidFill>
                        </a:rPr>
                        <a:t>836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329764"/>
                  </a:ext>
                </a:extLst>
              </a:tr>
            </a:tbl>
          </a:graphicData>
        </a:graphic>
      </p:graphicFrame>
      <p:sp>
        <p:nvSpPr>
          <p:cNvPr id="6" name="TextBox 5">
            <a:extLst>
              <a:ext uri="{FF2B5EF4-FFF2-40B4-BE49-F238E27FC236}">
                <a16:creationId xmlns:a16="http://schemas.microsoft.com/office/drawing/2014/main" id="{11CD2F93-48FB-D89B-0936-8A6F1EA3418B}"/>
              </a:ext>
            </a:extLst>
          </p:cNvPr>
          <p:cNvSpPr txBox="1"/>
          <p:nvPr/>
        </p:nvSpPr>
        <p:spPr>
          <a:xfrm>
            <a:off x="4724400" y="1676400"/>
            <a:ext cx="3048000" cy="584775"/>
          </a:xfrm>
          <a:prstGeom prst="rect">
            <a:avLst/>
          </a:prstGeom>
          <a:noFill/>
        </p:spPr>
        <p:txBody>
          <a:bodyPr wrap="square" rtlCol="0">
            <a:spAutoFit/>
          </a:bodyPr>
          <a:lstStyle/>
          <a:p>
            <a:r>
              <a:rPr lang="en-US" sz="3200" b="1" dirty="0">
                <a:solidFill>
                  <a:srgbClr val="000000"/>
                </a:solidFill>
                <a:latin typeface="Trump Mediaeval"/>
              </a:rPr>
              <a:t>Across the State:</a:t>
            </a:r>
          </a:p>
        </p:txBody>
      </p:sp>
      <p:sp>
        <p:nvSpPr>
          <p:cNvPr id="7" name="TextBox 6">
            <a:extLst>
              <a:ext uri="{FF2B5EF4-FFF2-40B4-BE49-F238E27FC236}">
                <a16:creationId xmlns:a16="http://schemas.microsoft.com/office/drawing/2014/main" id="{88D97A0E-8D55-008F-EA35-3382C077AF86}"/>
              </a:ext>
            </a:extLst>
          </p:cNvPr>
          <p:cNvSpPr txBox="1"/>
          <p:nvPr/>
        </p:nvSpPr>
        <p:spPr>
          <a:xfrm>
            <a:off x="2397739" y="4394775"/>
            <a:ext cx="7396521" cy="1938992"/>
          </a:xfrm>
          <a:prstGeom prst="rect">
            <a:avLst/>
          </a:prstGeom>
          <a:noFill/>
        </p:spPr>
        <p:txBody>
          <a:bodyPr wrap="square" rtlCol="0">
            <a:spAutoFit/>
          </a:bodyPr>
          <a:lstStyle/>
          <a:p>
            <a:r>
              <a:rPr lang="en-US" sz="3200" b="1" dirty="0">
                <a:solidFill>
                  <a:srgbClr val="000000"/>
                </a:solidFill>
                <a:latin typeface="Trump Mediaeval"/>
              </a:rPr>
              <a:t>Total Submissions Statewide (2025): 2432</a:t>
            </a:r>
          </a:p>
          <a:p>
            <a:r>
              <a:rPr lang="en-US" sz="3200" b="1" dirty="0">
                <a:solidFill>
                  <a:srgbClr val="000000"/>
                </a:solidFill>
                <a:latin typeface="Trump Mediaeval"/>
              </a:rPr>
              <a:t>Total Submissions Statewide (2024): 1786</a:t>
            </a:r>
          </a:p>
          <a:p>
            <a:pPr algn="ctr"/>
            <a:r>
              <a:rPr lang="en-US" sz="3200" b="1" dirty="0">
                <a:solidFill>
                  <a:srgbClr val="00B050"/>
                </a:solidFill>
                <a:latin typeface="Trump Mediaeval"/>
              </a:rPr>
              <a:t>36.17% Increase</a:t>
            </a:r>
          </a:p>
          <a:p>
            <a:endParaRPr lang="en-US" sz="2400" b="1" dirty="0">
              <a:solidFill>
                <a:srgbClr val="FF0000"/>
              </a:solidFill>
              <a:latin typeface="Trump Mediaeval"/>
            </a:endParaRPr>
          </a:p>
        </p:txBody>
      </p:sp>
    </p:spTree>
    <p:extLst>
      <p:ext uri="{BB962C8B-B14F-4D97-AF65-F5344CB8AC3E}">
        <p14:creationId xmlns:p14="http://schemas.microsoft.com/office/powerpoint/2010/main" val="1657102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0D6D5A-BF70-B768-AE2A-1DA0DE79B969}"/>
              </a:ext>
            </a:extLst>
          </p:cNvPr>
          <p:cNvSpPr>
            <a:spLocks noGrp="1"/>
          </p:cNvSpPr>
          <p:nvPr>
            <p:ph type="title"/>
          </p:nvPr>
        </p:nvSpPr>
        <p:spPr>
          <a:xfrm>
            <a:off x="0" y="381000"/>
            <a:ext cx="12192000" cy="1143000"/>
          </a:xfrm>
        </p:spPr>
        <p:txBody>
          <a:bodyPr/>
          <a:lstStyle/>
          <a:p>
            <a:pPr algn="ctr"/>
            <a:r>
              <a:rPr lang="en-US" dirty="0"/>
              <a:t>Coats for Kids</a:t>
            </a:r>
          </a:p>
        </p:txBody>
      </p:sp>
      <p:sp>
        <p:nvSpPr>
          <p:cNvPr id="5" name="Content Placeholder 2">
            <a:extLst>
              <a:ext uri="{FF2B5EF4-FFF2-40B4-BE49-F238E27FC236}">
                <a16:creationId xmlns:a16="http://schemas.microsoft.com/office/drawing/2014/main" id="{C438DAE9-3FE9-9ACE-CEAF-3270823E9722}"/>
              </a:ext>
            </a:extLst>
          </p:cNvPr>
          <p:cNvSpPr>
            <a:spLocks noGrp="1"/>
          </p:cNvSpPr>
          <p:nvPr>
            <p:ph idx="1"/>
          </p:nvPr>
        </p:nvSpPr>
        <p:spPr>
          <a:xfrm>
            <a:off x="1224038" y="1295400"/>
            <a:ext cx="9448800" cy="4114800"/>
          </a:xfrm>
        </p:spPr>
        <p:txBody>
          <a:bodyPr/>
          <a:lstStyle/>
          <a:p>
            <a:r>
              <a:rPr lang="en-US" dirty="0"/>
              <a:t>In 2022 - $54,000 was collected through the BOGO (Buy One Get One Free) program</a:t>
            </a:r>
          </a:p>
          <a:p>
            <a:r>
              <a:rPr lang="en-US" dirty="0"/>
              <a:t>In 2023 over $139,000 was raised!</a:t>
            </a:r>
          </a:p>
          <a:p>
            <a:r>
              <a:rPr lang="en-US" dirty="0"/>
              <a:t>In 2024 over $185,000 was raised!</a:t>
            </a:r>
          </a:p>
          <a:p>
            <a:pPr marL="0" indent="0">
              <a:buNone/>
            </a:pPr>
            <a:endParaRPr lang="en-US" dirty="0"/>
          </a:p>
          <a:p>
            <a:endParaRPr lang="en-US" dirty="0"/>
          </a:p>
        </p:txBody>
      </p:sp>
      <p:pic>
        <p:nvPicPr>
          <p:cNvPr id="6" name="Picture 2">
            <a:extLst>
              <a:ext uri="{FF2B5EF4-FFF2-40B4-BE49-F238E27FC236}">
                <a16:creationId xmlns:a16="http://schemas.microsoft.com/office/drawing/2014/main" id="{70510FEF-36C5-91DB-ED6E-F4F9F28E9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75" y="3352800"/>
            <a:ext cx="2676525" cy="273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01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DD4276-9C22-AF21-DAFD-63314EFCBA99}"/>
              </a:ext>
            </a:extLst>
          </p:cNvPr>
          <p:cNvSpPr>
            <a:spLocks noGrp="1"/>
          </p:cNvSpPr>
          <p:nvPr>
            <p:ph type="title"/>
          </p:nvPr>
        </p:nvSpPr>
        <p:spPr>
          <a:xfrm>
            <a:off x="0" y="381000"/>
            <a:ext cx="12192000" cy="1143000"/>
          </a:xfrm>
        </p:spPr>
        <p:txBody>
          <a:bodyPr/>
          <a:lstStyle/>
          <a:p>
            <a:pPr algn="ctr"/>
            <a:r>
              <a:rPr lang="en-US" dirty="0"/>
              <a:t>Coats for Kids</a:t>
            </a:r>
          </a:p>
        </p:txBody>
      </p:sp>
      <p:sp>
        <p:nvSpPr>
          <p:cNvPr id="8" name="Content Placeholder 2">
            <a:extLst>
              <a:ext uri="{FF2B5EF4-FFF2-40B4-BE49-F238E27FC236}">
                <a16:creationId xmlns:a16="http://schemas.microsoft.com/office/drawing/2014/main" id="{A420EFD4-3EF7-B947-3D72-5A14F3299DEB}"/>
              </a:ext>
            </a:extLst>
          </p:cNvPr>
          <p:cNvSpPr>
            <a:spLocks noGrp="1"/>
          </p:cNvSpPr>
          <p:nvPr>
            <p:ph idx="1"/>
          </p:nvPr>
        </p:nvSpPr>
        <p:spPr>
          <a:xfrm>
            <a:off x="1224038" y="1295400"/>
            <a:ext cx="9448800" cy="4114800"/>
          </a:xfrm>
        </p:spPr>
        <p:txBody>
          <a:bodyPr/>
          <a:lstStyle/>
          <a:p>
            <a:r>
              <a:rPr lang="en-US" dirty="0"/>
              <a:t>2025 over $260,000 was raised</a:t>
            </a:r>
          </a:p>
          <a:p>
            <a:r>
              <a:rPr lang="en-US" dirty="0"/>
              <a:t>1,429 cases ordered or 17,148 coats for Michigan Kids </a:t>
            </a:r>
          </a:p>
          <a:p>
            <a:r>
              <a:rPr lang="en-US" dirty="0"/>
              <a:t>Councils purchased over 880 cases of coats in 2025, this was a 140-case increase over last year</a:t>
            </a:r>
          </a:p>
          <a:p>
            <a:r>
              <a:rPr lang="en-US" dirty="0"/>
              <a:t>As of October 28, Michigan was in 1</a:t>
            </a:r>
            <a:r>
              <a:rPr lang="en-US" baseline="30000" dirty="0"/>
              <a:t>st</a:t>
            </a:r>
            <a:r>
              <a:rPr lang="en-US" dirty="0"/>
              <a:t> place </a:t>
            </a:r>
          </a:p>
        </p:txBody>
      </p:sp>
      <p:pic>
        <p:nvPicPr>
          <p:cNvPr id="9" name="Picture 4" descr="Clothes Rack Clip Art Images – Browse 2,316 Stock Photos ...">
            <a:extLst>
              <a:ext uri="{FF2B5EF4-FFF2-40B4-BE49-F238E27FC236}">
                <a16:creationId xmlns:a16="http://schemas.microsoft.com/office/drawing/2014/main" id="{17FA5910-7104-914E-F644-F37359389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920168"/>
            <a:ext cx="1628775" cy="210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967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49B655F-ABE4-C141-C0C7-AC83E1D0F997}"/>
              </a:ext>
            </a:extLst>
          </p:cNvPr>
          <p:cNvSpPr>
            <a:spLocks noGrp="1"/>
          </p:cNvSpPr>
          <p:nvPr>
            <p:ph type="title"/>
          </p:nvPr>
        </p:nvSpPr>
        <p:spPr>
          <a:xfrm>
            <a:off x="0" y="13305"/>
            <a:ext cx="12192000" cy="1143000"/>
          </a:xfrm>
        </p:spPr>
        <p:txBody>
          <a:bodyPr/>
          <a:lstStyle/>
          <a:p>
            <a:pPr algn="ctr"/>
            <a:r>
              <a:rPr lang="en-US" dirty="0"/>
              <a:t>Coats for Kids By The Numbers</a:t>
            </a:r>
          </a:p>
        </p:txBody>
      </p:sp>
      <p:sp>
        <p:nvSpPr>
          <p:cNvPr id="11" name="Content Placeholder 2">
            <a:extLst>
              <a:ext uri="{FF2B5EF4-FFF2-40B4-BE49-F238E27FC236}">
                <a16:creationId xmlns:a16="http://schemas.microsoft.com/office/drawing/2014/main" id="{8E0E0BF3-387E-2A3D-3D8F-48854DC34FEE}"/>
              </a:ext>
            </a:extLst>
          </p:cNvPr>
          <p:cNvSpPr>
            <a:spLocks noGrp="1"/>
          </p:cNvSpPr>
          <p:nvPr>
            <p:ph idx="1"/>
          </p:nvPr>
        </p:nvSpPr>
        <p:spPr>
          <a:xfrm>
            <a:off x="1219200" y="990600"/>
            <a:ext cx="9448800" cy="4114800"/>
          </a:xfrm>
        </p:spPr>
        <p:txBody>
          <a:bodyPr/>
          <a:lstStyle/>
          <a:p>
            <a:r>
              <a:rPr lang="en-US" dirty="0">
                <a:solidFill>
                  <a:srgbClr val="000000"/>
                </a:solidFill>
                <a:latin typeface="Trump Mediaeval"/>
              </a:rPr>
              <a:t>Amount Collected</a:t>
            </a:r>
          </a:p>
          <a:p>
            <a:pPr marL="0" indent="0">
              <a:buNone/>
            </a:pPr>
            <a:r>
              <a:rPr lang="en-US" sz="2400" dirty="0">
                <a:solidFill>
                  <a:srgbClr val="000000"/>
                </a:solidFill>
                <a:latin typeface="Trump Mediaeval"/>
              </a:rPr>
              <a:t>			2024		2025</a:t>
            </a:r>
          </a:p>
          <a:p>
            <a:pPr lvl="1"/>
            <a:r>
              <a:rPr lang="en-US" dirty="0">
                <a:solidFill>
                  <a:srgbClr val="000000"/>
                </a:solidFill>
                <a:latin typeface="Trump Mediaeval"/>
              </a:rPr>
              <a:t>Detroit		$93,079	$142,985.54</a:t>
            </a:r>
          </a:p>
          <a:p>
            <a:pPr lvl="1"/>
            <a:r>
              <a:rPr lang="en-US" dirty="0">
                <a:solidFill>
                  <a:srgbClr val="000000"/>
                </a:solidFill>
                <a:latin typeface="Trump Mediaeval"/>
              </a:rPr>
              <a:t>Gaylord		$4,299		$6,009.34	</a:t>
            </a:r>
          </a:p>
          <a:p>
            <a:pPr lvl="1"/>
            <a:r>
              <a:rPr lang="en-US" dirty="0">
                <a:solidFill>
                  <a:srgbClr val="000000"/>
                </a:solidFill>
                <a:latin typeface="Trump Mediaeval"/>
              </a:rPr>
              <a:t>Grand Rapids	$39,841	$54,165.12</a:t>
            </a:r>
          </a:p>
          <a:p>
            <a:pPr lvl="1"/>
            <a:r>
              <a:rPr lang="en-US" dirty="0">
                <a:solidFill>
                  <a:srgbClr val="000000"/>
                </a:solidFill>
                <a:latin typeface="Trump Mediaeval"/>
              </a:rPr>
              <a:t>Kalamazoo	$6,583		$2,914.66</a:t>
            </a:r>
          </a:p>
          <a:p>
            <a:pPr lvl="1"/>
            <a:r>
              <a:rPr lang="en-US" dirty="0">
                <a:solidFill>
                  <a:srgbClr val="000000"/>
                </a:solidFill>
                <a:latin typeface="Trump Mediaeval"/>
              </a:rPr>
              <a:t>Lansing		$25,484	$34,051.98</a:t>
            </a:r>
          </a:p>
          <a:p>
            <a:pPr lvl="1"/>
            <a:r>
              <a:rPr lang="en-US" dirty="0">
                <a:solidFill>
                  <a:srgbClr val="000000"/>
                </a:solidFill>
                <a:latin typeface="Trump Mediaeval"/>
              </a:rPr>
              <a:t>Marquette	$10,140	$11,054.58</a:t>
            </a:r>
          </a:p>
          <a:p>
            <a:pPr lvl="1"/>
            <a:r>
              <a:rPr lang="en-US" dirty="0">
                <a:solidFill>
                  <a:srgbClr val="000000"/>
                </a:solidFill>
                <a:latin typeface="Trump Mediaeval"/>
              </a:rPr>
              <a:t>Saginaw		$8,678		$15,828.57</a:t>
            </a:r>
            <a:endParaRPr lang="en-US" dirty="0"/>
          </a:p>
        </p:txBody>
      </p:sp>
      <p:sp>
        <p:nvSpPr>
          <p:cNvPr id="12" name="AutoShape 2" descr="Word 'well done' with cloud explosion background Stock Vector Image &amp; Art -  Alamy">
            <a:extLst>
              <a:ext uri="{FF2B5EF4-FFF2-40B4-BE49-F238E27FC236}">
                <a16:creationId xmlns:a16="http://schemas.microsoft.com/office/drawing/2014/main" id="{282205FA-3E64-2FC3-627C-A03A0C9274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6" descr="Word 'well done' with cloud explosion background Stock Vector Image &amp; Art -  Alamy">
            <a:extLst>
              <a:ext uri="{FF2B5EF4-FFF2-40B4-BE49-F238E27FC236}">
                <a16:creationId xmlns:a16="http://schemas.microsoft.com/office/drawing/2014/main" id="{62A3916C-FB8F-311C-35A6-2BC83F3D7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2965" y="1981200"/>
            <a:ext cx="196469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002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51B58A-0BA3-5602-6E96-9313C1B82731}"/>
              </a:ext>
            </a:extLst>
          </p:cNvPr>
          <p:cNvSpPr>
            <a:spLocks noGrp="1"/>
          </p:cNvSpPr>
          <p:nvPr>
            <p:ph type="title"/>
          </p:nvPr>
        </p:nvSpPr>
        <p:spPr>
          <a:xfrm>
            <a:off x="0" y="13305"/>
            <a:ext cx="12192000" cy="1143000"/>
          </a:xfrm>
        </p:spPr>
        <p:txBody>
          <a:bodyPr/>
          <a:lstStyle/>
          <a:p>
            <a:pPr algn="ctr"/>
            <a:r>
              <a:rPr lang="en-US" dirty="0"/>
              <a:t>Coats for Kids By The Numbers</a:t>
            </a:r>
          </a:p>
        </p:txBody>
      </p:sp>
      <p:sp>
        <p:nvSpPr>
          <p:cNvPr id="5" name="Content Placeholder 2">
            <a:extLst>
              <a:ext uri="{FF2B5EF4-FFF2-40B4-BE49-F238E27FC236}">
                <a16:creationId xmlns:a16="http://schemas.microsoft.com/office/drawing/2014/main" id="{6A003A8A-9A6E-4BEB-D258-CDEAA8E1EA81}"/>
              </a:ext>
            </a:extLst>
          </p:cNvPr>
          <p:cNvSpPr>
            <a:spLocks noGrp="1"/>
          </p:cNvSpPr>
          <p:nvPr>
            <p:ph idx="1"/>
          </p:nvPr>
        </p:nvSpPr>
        <p:spPr>
          <a:xfrm>
            <a:off x="1208314" y="1156305"/>
            <a:ext cx="9448800" cy="4114800"/>
          </a:xfrm>
        </p:spPr>
        <p:txBody>
          <a:bodyPr>
            <a:normAutofit/>
          </a:bodyPr>
          <a:lstStyle/>
          <a:p>
            <a:r>
              <a:rPr lang="en-US" sz="2400" dirty="0">
                <a:latin typeface="Times New Roman" panose="02020603050405020304" pitchFamily="18" charset="0"/>
                <a:cs typeface="Times New Roman" panose="02020603050405020304" pitchFamily="18" charset="0"/>
              </a:rPr>
              <a:t>Detroit Council 4401 St Francis of Assisi 			$17,972.18</a:t>
            </a:r>
          </a:p>
          <a:p>
            <a:r>
              <a:rPr lang="en-US" sz="2400" dirty="0">
                <a:latin typeface="Times New Roman" panose="02020603050405020304" pitchFamily="18" charset="0"/>
                <a:cs typeface="Times New Roman" panose="02020603050405020304" pitchFamily="18" charset="0"/>
              </a:rPr>
              <a:t>Grand Rapids Council 706 Dan M Kennedy	</a:t>
            </a:r>
            <a:r>
              <a:rPr lang="en-US" sz="2400" b="0" i="0" dirty="0">
                <a:solidFill>
                  <a:srgbClr val="000000"/>
                </a:solidFill>
                <a:effectLst/>
                <a:latin typeface="Times New Roman" panose="02020603050405020304" pitchFamily="18" charset="0"/>
                <a:cs typeface="Times New Roman" panose="02020603050405020304" pitchFamily="18" charset="0"/>
              </a:rPr>
              <a:t> 	$7,143.20</a:t>
            </a:r>
          </a:p>
          <a:p>
            <a:r>
              <a:rPr lang="en-US" sz="2400" dirty="0">
                <a:solidFill>
                  <a:srgbClr val="000000"/>
                </a:solidFill>
                <a:latin typeface="Times New Roman" panose="02020603050405020304" pitchFamily="18" charset="0"/>
                <a:cs typeface="Times New Roman" panose="02020603050405020304" pitchFamily="18" charset="0"/>
              </a:rPr>
              <a:t>Lansing Council 788 Richard				$3,061.24</a:t>
            </a:r>
          </a:p>
          <a:p>
            <a:r>
              <a:rPr lang="en-US" sz="2400" dirty="0">
                <a:solidFill>
                  <a:srgbClr val="000000"/>
                </a:solidFill>
                <a:latin typeface="Times New Roman" panose="02020603050405020304" pitchFamily="18" charset="0"/>
                <a:cs typeface="Times New Roman" panose="02020603050405020304" pitchFamily="18" charset="0"/>
              </a:rPr>
              <a:t>Marquette Council 2300 Iron River 			$3,288.68</a:t>
            </a:r>
          </a:p>
          <a:p>
            <a:r>
              <a:rPr lang="en-US" sz="2400" dirty="0">
                <a:solidFill>
                  <a:srgbClr val="000000"/>
                </a:solidFill>
                <a:latin typeface="Times New Roman" panose="02020603050405020304" pitchFamily="18" charset="0"/>
                <a:cs typeface="Times New Roman" panose="02020603050405020304" pitchFamily="18" charset="0"/>
              </a:rPr>
              <a:t>Kalamazoo Council 3798 Paw </a:t>
            </a:r>
            <a:r>
              <a:rPr lang="en-US" sz="2400" dirty="0" err="1">
                <a:solidFill>
                  <a:srgbClr val="000000"/>
                </a:solidFill>
                <a:latin typeface="Times New Roman" panose="02020603050405020304" pitchFamily="18" charset="0"/>
                <a:cs typeface="Times New Roman" panose="02020603050405020304" pitchFamily="18" charset="0"/>
              </a:rPr>
              <a:t>Paw</a:t>
            </a:r>
            <a:r>
              <a:rPr lang="en-US" sz="2400" dirty="0">
                <a:solidFill>
                  <a:srgbClr val="000000"/>
                </a:solidFill>
                <a:latin typeface="Times New Roman" panose="02020603050405020304" pitchFamily="18" charset="0"/>
                <a:cs typeface="Times New Roman" panose="02020603050405020304" pitchFamily="18" charset="0"/>
              </a:rPr>
              <a:t>				$1,149.52</a:t>
            </a:r>
          </a:p>
          <a:p>
            <a:r>
              <a:rPr lang="en-US" sz="2400" dirty="0">
                <a:solidFill>
                  <a:srgbClr val="000000"/>
                </a:solidFill>
                <a:latin typeface="Times New Roman" panose="02020603050405020304" pitchFamily="18" charset="0"/>
                <a:cs typeface="Times New Roman" panose="02020603050405020304" pitchFamily="18" charset="0"/>
              </a:rPr>
              <a:t>Saginaw Council 8043 </a:t>
            </a:r>
            <a:r>
              <a:rPr lang="en-US" sz="2400" dirty="0">
                <a:latin typeface="Times New Roman" panose="02020603050405020304" pitchFamily="18" charset="0"/>
                <a:cs typeface="Times New Roman" panose="02020603050405020304" pitchFamily="18" charset="0"/>
              </a:rPr>
              <a:t>Fr. Vernon J. Sierminski</a:t>
            </a:r>
            <a:r>
              <a:rPr lang="en-US" sz="2400" dirty="0">
                <a:solidFill>
                  <a:srgbClr val="000000"/>
                </a:solidFill>
                <a:latin typeface="Times New Roman" panose="02020603050405020304" pitchFamily="18" charset="0"/>
                <a:cs typeface="Times New Roman" panose="02020603050405020304" pitchFamily="18" charset="0"/>
              </a:rPr>
              <a:t>		$3,344.62</a:t>
            </a:r>
          </a:p>
          <a:p>
            <a:r>
              <a:rPr lang="en-US" sz="2400" dirty="0">
                <a:solidFill>
                  <a:srgbClr val="000000"/>
                </a:solidFill>
                <a:latin typeface="Times New Roman" panose="02020603050405020304" pitchFamily="18" charset="0"/>
                <a:cs typeface="Times New Roman" panose="02020603050405020304" pitchFamily="18" charset="0"/>
              </a:rPr>
              <a:t>Saginaw </a:t>
            </a:r>
            <a:r>
              <a:rPr lang="en-US" sz="2400" dirty="0" err="1">
                <a:solidFill>
                  <a:srgbClr val="000000"/>
                </a:solidFill>
                <a:latin typeface="Times New Roman" panose="02020603050405020304" pitchFamily="18" charset="0"/>
                <a:cs typeface="Times New Roman" panose="02020603050405020304" pitchFamily="18" charset="0"/>
              </a:rPr>
              <a:t>Coucil</a:t>
            </a:r>
            <a:r>
              <a:rPr lang="en-US" sz="2400" dirty="0">
                <a:solidFill>
                  <a:srgbClr val="000000"/>
                </a:solidFill>
                <a:latin typeface="Times New Roman" panose="02020603050405020304" pitchFamily="18" charset="0"/>
                <a:cs typeface="Times New Roman" panose="02020603050405020304" pitchFamily="18" charset="0"/>
              </a:rPr>
              <a:t> 414 Bay City				$3,230.90</a:t>
            </a:r>
          </a:p>
          <a:p>
            <a:r>
              <a:rPr lang="en-US" sz="2400" dirty="0">
                <a:solidFill>
                  <a:srgbClr val="000000"/>
                </a:solidFill>
                <a:latin typeface="Times New Roman" panose="02020603050405020304" pitchFamily="18" charset="0"/>
                <a:cs typeface="Times New Roman" panose="02020603050405020304" pitchFamily="18" charset="0"/>
              </a:rPr>
              <a:t>Gaylord Council 15937 St Francis of Assisi		$3,458.00</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874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63A7FD-9B34-9ADA-A46A-BE07B14CC89A}"/>
              </a:ext>
            </a:extLst>
          </p:cNvPr>
          <p:cNvSpPr>
            <a:spLocks noGrp="1"/>
          </p:cNvSpPr>
          <p:nvPr>
            <p:ph type="title"/>
          </p:nvPr>
        </p:nvSpPr>
        <p:spPr>
          <a:xfrm>
            <a:off x="1219200" y="381000"/>
            <a:ext cx="10566400" cy="1143000"/>
          </a:xfrm>
        </p:spPr>
        <p:txBody>
          <a:bodyPr/>
          <a:lstStyle/>
          <a:p>
            <a:pPr algn="ctr"/>
            <a:r>
              <a:rPr lang="en-US" dirty="0"/>
              <a:t>Preparing for BOGO in 2026</a:t>
            </a:r>
          </a:p>
        </p:txBody>
      </p:sp>
      <p:sp>
        <p:nvSpPr>
          <p:cNvPr id="5" name="Content Placeholder 2">
            <a:extLst>
              <a:ext uri="{FF2B5EF4-FFF2-40B4-BE49-F238E27FC236}">
                <a16:creationId xmlns:a16="http://schemas.microsoft.com/office/drawing/2014/main" id="{34386E8A-35FD-76E1-B33F-31A225EF4B02}"/>
              </a:ext>
            </a:extLst>
          </p:cNvPr>
          <p:cNvSpPr>
            <a:spLocks noGrp="1"/>
          </p:cNvSpPr>
          <p:nvPr>
            <p:ph idx="1"/>
          </p:nvPr>
        </p:nvSpPr>
        <p:spPr>
          <a:xfrm>
            <a:off x="1219200" y="1828800"/>
            <a:ext cx="9448800" cy="4114800"/>
          </a:xfrm>
        </p:spPr>
        <p:txBody>
          <a:bodyPr/>
          <a:lstStyle/>
          <a:p>
            <a:r>
              <a:rPr lang="en-US" dirty="0"/>
              <a:t>New guidelines for BOGO 2026-2027</a:t>
            </a:r>
          </a:p>
          <a:p>
            <a:r>
              <a:rPr lang="en-US" dirty="0"/>
              <a:t>Supreme will reach out to start planning Spring 2026</a:t>
            </a:r>
          </a:p>
          <a:p>
            <a:pPr lvl="1"/>
            <a:r>
              <a:rPr lang="en-US" dirty="0"/>
              <a:t>Once I receive the new guidelines, I will meet with the State Deputy, State Secretary and the State Program Director to streamline the program for 2026.</a:t>
            </a:r>
          </a:p>
        </p:txBody>
      </p:sp>
    </p:spTree>
    <p:extLst>
      <p:ext uri="{BB962C8B-B14F-4D97-AF65-F5344CB8AC3E}">
        <p14:creationId xmlns:p14="http://schemas.microsoft.com/office/powerpoint/2010/main" val="35455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87218A-346A-5B46-B901-F6AD81747A35}"/>
              </a:ext>
            </a:extLst>
          </p:cNvPr>
          <p:cNvSpPr>
            <a:spLocks noGrp="1"/>
          </p:cNvSpPr>
          <p:nvPr>
            <p:ph type="title"/>
          </p:nvPr>
        </p:nvSpPr>
        <p:spPr>
          <a:xfrm>
            <a:off x="1219200" y="381000"/>
            <a:ext cx="10566400" cy="1143000"/>
          </a:xfrm>
        </p:spPr>
        <p:txBody>
          <a:bodyPr/>
          <a:lstStyle/>
          <a:p>
            <a:pPr algn="ctr"/>
            <a:r>
              <a:rPr lang="en-US" dirty="0"/>
              <a:t>Global Wheelchair Mission</a:t>
            </a:r>
          </a:p>
        </p:txBody>
      </p:sp>
      <p:sp>
        <p:nvSpPr>
          <p:cNvPr id="5" name="Content Placeholder 2">
            <a:extLst>
              <a:ext uri="{FF2B5EF4-FFF2-40B4-BE49-F238E27FC236}">
                <a16:creationId xmlns:a16="http://schemas.microsoft.com/office/drawing/2014/main" id="{405CC29A-1A52-EBC1-DECB-361C8977C8EF}"/>
              </a:ext>
            </a:extLst>
          </p:cNvPr>
          <p:cNvSpPr>
            <a:spLocks noGrp="1"/>
          </p:cNvSpPr>
          <p:nvPr>
            <p:ph idx="1"/>
          </p:nvPr>
        </p:nvSpPr>
        <p:spPr>
          <a:xfrm>
            <a:off x="1371600" y="1524000"/>
            <a:ext cx="9448800" cy="4572000"/>
          </a:xfrm>
        </p:spPr>
        <p:txBody>
          <a:bodyPr/>
          <a:lstStyle/>
          <a:p>
            <a:r>
              <a:rPr lang="en-US" dirty="0"/>
              <a:t>State Wheelchair Chairman Role Created</a:t>
            </a:r>
          </a:p>
          <a:p>
            <a:r>
              <a:rPr lang="en-US" dirty="0"/>
              <a:t>Resource</a:t>
            </a:r>
          </a:p>
          <a:p>
            <a:pPr lvl="1"/>
            <a:r>
              <a:rPr lang="en-US" dirty="0"/>
              <a:t>Wheelchair Sunday Booklet</a:t>
            </a:r>
          </a:p>
          <a:p>
            <a:pPr lvl="1"/>
            <a:r>
              <a:rPr lang="en-US" dirty="0"/>
              <a:t>Free on Supplies online</a:t>
            </a:r>
          </a:p>
          <a:p>
            <a:r>
              <a:rPr lang="en-US" dirty="0"/>
              <a:t>Containers of Wheelchairs</a:t>
            </a:r>
          </a:p>
          <a:p>
            <a:pPr lvl="1"/>
            <a:r>
              <a:rPr lang="en-US" dirty="0"/>
              <a:t>$42K</a:t>
            </a:r>
          </a:p>
          <a:p>
            <a:pPr lvl="1"/>
            <a:r>
              <a:rPr lang="en-US" dirty="0"/>
              <a:t>280 wheelchairs, $150 per wheelchair</a:t>
            </a:r>
          </a:p>
          <a:p>
            <a:pPr lvl="1"/>
            <a:r>
              <a:rPr lang="en-US" dirty="0"/>
              <a:t>District or Diocese project</a:t>
            </a:r>
          </a:p>
          <a:p>
            <a:pPr marL="457200" lvl="1" indent="0">
              <a:buNone/>
            </a:pPr>
            <a:endParaRPr lang="en-US" dirty="0"/>
          </a:p>
          <a:p>
            <a:pPr marL="457200" lvl="1" indent="0">
              <a:buNone/>
            </a:pPr>
            <a:r>
              <a:rPr lang="en-US" dirty="0"/>
              <a:t>More information to come</a:t>
            </a:r>
          </a:p>
          <a:p>
            <a:pPr marL="457200" lvl="1" indent="0">
              <a:buNone/>
            </a:pPr>
            <a:endParaRPr lang="en-US" dirty="0"/>
          </a:p>
        </p:txBody>
      </p:sp>
    </p:spTree>
    <p:extLst>
      <p:ext uri="{BB962C8B-B14F-4D97-AF65-F5344CB8AC3E}">
        <p14:creationId xmlns:p14="http://schemas.microsoft.com/office/powerpoint/2010/main" val="3915230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F99DF-24FB-9E9D-BB3D-1A66163F1EBF}"/>
              </a:ext>
            </a:extLst>
          </p:cNvPr>
          <p:cNvSpPr>
            <a:spLocks noGrp="1"/>
          </p:cNvSpPr>
          <p:nvPr>
            <p:ph type="title"/>
          </p:nvPr>
        </p:nvSpPr>
        <p:spPr>
          <a:xfrm>
            <a:off x="1219200" y="381000"/>
            <a:ext cx="10566400" cy="1143000"/>
          </a:xfrm>
        </p:spPr>
        <p:txBody>
          <a:bodyPr/>
          <a:lstStyle/>
          <a:p>
            <a:pPr algn="ctr"/>
            <a:r>
              <a:rPr lang="en-US" dirty="0"/>
              <a:t>Celebrating Our Catholic Heritage</a:t>
            </a:r>
          </a:p>
        </p:txBody>
      </p:sp>
      <p:sp>
        <p:nvSpPr>
          <p:cNvPr id="5" name="Content Placeholder 2">
            <a:extLst>
              <a:ext uri="{FF2B5EF4-FFF2-40B4-BE49-F238E27FC236}">
                <a16:creationId xmlns:a16="http://schemas.microsoft.com/office/drawing/2014/main" id="{5A2ED85F-3839-3904-F632-B0606BCC79A8}"/>
              </a:ext>
            </a:extLst>
          </p:cNvPr>
          <p:cNvSpPr>
            <a:spLocks noGrp="1"/>
          </p:cNvSpPr>
          <p:nvPr>
            <p:ph idx="1"/>
          </p:nvPr>
        </p:nvSpPr>
        <p:spPr>
          <a:xfrm>
            <a:off x="990600" y="1349829"/>
            <a:ext cx="9448800" cy="4953000"/>
          </a:xfrm>
        </p:spPr>
        <p:txBody>
          <a:bodyPr/>
          <a:lstStyle/>
          <a:p>
            <a:r>
              <a:rPr lang="en-US" sz="2800" dirty="0"/>
              <a:t>Promote the rich culture of local parish communities and celebrate the unique aspects of their heritage and faith</a:t>
            </a:r>
          </a:p>
          <a:p>
            <a:r>
              <a:rPr lang="en-US" sz="2800" dirty="0"/>
              <a:t>Councils can organize devotions or parish festivals featuring acts of piety that are relevant to the cultural groups in their parish</a:t>
            </a:r>
          </a:p>
          <a:p>
            <a:r>
              <a:rPr lang="en-US" sz="2800" dirty="0"/>
              <a:t>Suggested dates for this program are around the feast day of relevant saints to cultural groups of the parish</a:t>
            </a:r>
          </a:p>
          <a:p>
            <a:pPr lvl="1"/>
            <a:r>
              <a:rPr lang="en-US" dirty="0"/>
              <a:t>Examples</a:t>
            </a:r>
          </a:p>
          <a:p>
            <a:pPr lvl="2"/>
            <a:r>
              <a:rPr lang="en-US" sz="2000" dirty="0"/>
              <a:t>Our Lady of Guadalupe – December 12</a:t>
            </a:r>
          </a:p>
          <a:p>
            <a:pPr lvl="2"/>
            <a:r>
              <a:rPr lang="en-US" sz="2000" dirty="0"/>
              <a:t>St Joseph – March 19</a:t>
            </a:r>
          </a:p>
          <a:p>
            <a:pPr lvl="2"/>
            <a:r>
              <a:rPr lang="en-US" sz="2000" dirty="0"/>
              <a:t>St Patrick – March 17</a:t>
            </a:r>
          </a:p>
        </p:txBody>
      </p:sp>
    </p:spTree>
    <p:extLst>
      <p:ext uri="{BB962C8B-B14F-4D97-AF65-F5344CB8AC3E}">
        <p14:creationId xmlns:p14="http://schemas.microsoft.com/office/powerpoint/2010/main" val="2243023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4DA42F-B7AE-9213-F611-A92BF5BA2CC7}"/>
              </a:ext>
            </a:extLst>
          </p:cNvPr>
          <p:cNvSpPr>
            <a:spLocks noGrp="1"/>
          </p:cNvSpPr>
          <p:nvPr>
            <p:ph type="title"/>
          </p:nvPr>
        </p:nvSpPr>
        <p:spPr>
          <a:xfrm>
            <a:off x="1219200" y="381000"/>
            <a:ext cx="10566400" cy="1143000"/>
          </a:xfrm>
        </p:spPr>
        <p:txBody>
          <a:bodyPr/>
          <a:lstStyle/>
          <a:p>
            <a:pPr algn="ctr"/>
            <a:r>
              <a:rPr lang="en-US" dirty="0"/>
              <a:t>Bright Futures</a:t>
            </a:r>
          </a:p>
        </p:txBody>
      </p:sp>
      <p:sp>
        <p:nvSpPr>
          <p:cNvPr id="5" name="Content Placeholder 2">
            <a:extLst>
              <a:ext uri="{FF2B5EF4-FFF2-40B4-BE49-F238E27FC236}">
                <a16:creationId xmlns:a16="http://schemas.microsoft.com/office/drawing/2014/main" id="{2A5E2D5F-11E9-1248-9E3A-4BD7A623B4BB}"/>
              </a:ext>
            </a:extLst>
          </p:cNvPr>
          <p:cNvSpPr>
            <a:spLocks noGrp="1"/>
          </p:cNvSpPr>
          <p:nvPr>
            <p:ph idx="1"/>
          </p:nvPr>
        </p:nvSpPr>
        <p:spPr>
          <a:xfrm>
            <a:off x="1524000" y="1524000"/>
            <a:ext cx="9448800" cy="4419600"/>
          </a:xfrm>
        </p:spPr>
        <p:txBody>
          <a:bodyPr/>
          <a:lstStyle/>
          <a:p>
            <a:r>
              <a:rPr lang="en-US" dirty="0"/>
              <a:t>Catholic Schools need support</a:t>
            </a:r>
          </a:p>
          <a:p>
            <a:r>
              <a:rPr lang="en-US" dirty="0"/>
              <a:t>Organize fundraisers, create parish libraries featuring Hispanic authors and saints, and collaborate on school beautification and other projects</a:t>
            </a:r>
          </a:p>
          <a:p>
            <a:r>
              <a:rPr lang="en-US" dirty="0"/>
              <a:t>Suggested Dates</a:t>
            </a:r>
          </a:p>
          <a:p>
            <a:pPr lvl="1"/>
            <a:r>
              <a:rPr lang="en-US" dirty="0"/>
              <a:t>Black Friday</a:t>
            </a:r>
          </a:p>
          <a:p>
            <a:pPr lvl="1"/>
            <a:r>
              <a:rPr lang="en-US" dirty="0"/>
              <a:t>Catholic Schools Week</a:t>
            </a:r>
          </a:p>
          <a:p>
            <a:pPr lvl="1"/>
            <a:r>
              <a:rPr lang="en-US" dirty="0"/>
              <a:t>Back To School Week</a:t>
            </a:r>
          </a:p>
        </p:txBody>
      </p:sp>
    </p:spTree>
    <p:extLst>
      <p:ext uri="{BB962C8B-B14F-4D97-AF65-F5344CB8AC3E}">
        <p14:creationId xmlns:p14="http://schemas.microsoft.com/office/powerpoint/2010/main" val="2469197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E78290-06EB-4493-2C8D-63EC280C8354}"/>
              </a:ext>
            </a:extLst>
          </p:cNvPr>
          <p:cNvSpPr>
            <a:spLocks noGrp="1"/>
          </p:cNvSpPr>
          <p:nvPr>
            <p:ph type="title"/>
          </p:nvPr>
        </p:nvSpPr>
        <p:spPr>
          <a:xfrm>
            <a:off x="-522514" y="318105"/>
            <a:ext cx="12192000" cy="1143000"/>
          </a:xfrm>
        </p:spPr>
        <p:txBody>
          <a:bodyPr/>
          <a:lstStyle/>
          <a:p>
            <a:pPr algn="ctr"/>
            <a:r>
              <a:rPr lang="en-US" dirty="0"/>
              <a:t>Casey Bears</a:t>
            </a:r>
          </a:p>
        </p:txBody>
      </p:sp>
      <p:sp>
        <p:nvSpPr>
          <p:cNvPr id="5" name="Content Placeholder 2">
            <a:extLst>
              <a:ext uri="{FF2B5EF4-FFF2-40B4-BE49-F238E27FC236}">
                <a16:creationId xmlns:a16="http://schemas.microsoft.com/office/drawing/2014/main" id="{0DA023B5-BFC8-DD65-105B-A9D55B625BBE}"/>
              </a:ext>
            </a:extLst>
          </p:cNvPr>
          <p:cNvSpPr>
            <a:spLocks noGrp="1"/>
          </p:cNvSpPr>
          <p:nvPr>
            <p:ph idx="1"/>
          </p:nvPr>
        </p:nvSpPr>
        <p:spPr>
          <a:xfrm>
            <a:off x="849086" y="1181100"/>
            <a:ext cx="9448800" cy="5105400"/>
          </a:xfrm>
        </p:spPr>
        <p:txBody>
          <a:bodyPr/>
          <a:lstStyle/>
          <a:p>
            <a:r>
              <a:rPr lang="en-US" dirty="0"/>
              <a:t>Orders have not dropped</a:t>
            </a:r>
          </a:p>
          <a:p>
            <a:r>
              <a:rPr lang="en-US" dirty="0"/>
              <a:t>26 cases shipped in the last 6 months</a:t>
            </a:r>
          </a:p>
          <a:p>
            <a:r>
              <a:rPr lang="en-US" dirty="0"/>
              <a:t>Please support this program</a:t>
            </a:r>
          </a:p>
          <a:p>
            <a:r>
              <a:rPr lang="en-US" dirty="0"/>
              <a:t>We are currently extremely low on </a:t>
            </a:r>
          </a:p>
          <a:p>
            <a:pPr marL="0" indent="0">
              <a:buNone/>
            </a:pPr>
            <a:r>
              <a:rPr lang="en-US" dirty="0"/>
              <a:t>inventory, please contact me before </a:t>
            </a:r>
          </a:p>
          <a:p>
            <a:pPr marL="0" indent="0">
              <a:buNone/>
            </a:pPr>
            <a:r>
              <a:rPr lang="en-US" dirty="0"/>
              <a:t>ordering. I am working on a new </a:t>
            </a:r>
          </a:p>
          <a:p>
            <a:pPr marL="0" indent="0">
              <a:buNone/>
            </a:pPr>
            <a:r>
              <a:rPr lang="en-US" dirty="0"/>
              <a:t>supplier and hope to have inventory</a:t>
            </a:r>
          </a:p>
          <a:p>
            <a:pPr marL="0" indent="0">
              <a:buNone/>
            </a:pPr>
            <a:r>
              <a:rPr lang="en-US" dirty="0"/>
              <a:t>soon</a:t>
            </a:r>
          </a:p>
        </p:txBody>
      </p:sp>
      <p:pic>
        <p:nvPicPr>
          <p:cNvPr id="6" name="Picture 5" descr="A stuffed bear with a blue shirt&#10;&#10;AI-generated content may be incorrect.">
            <a:extLst>
              <a:ext uri="{FF2B5EF4-FFF2-40B4-BE49-F238E27FC236}">
                <a16:creationId xmlns:a16="http://schemas.microsoft.com/office/drawing/2014/main" id="{427E3E1E-4B8B-137C-B069-1F70C5F5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0120" y="1461105"/>
            <a:ext cx="3552794" cy="4114800"/>
          </a:xfrm>
          <a:prstGeom prst="rect">
            <a:avLst/>
          </a:prstGeom>
        </p:spPr>
      </p:pic>
    </p:spTree>
    <p:extLst>
      <p:ext uri="{BB962C8B-B14F-4D97-AF65-F5344CB8AC3E}">
        <p14:creationId xmlns:p14="http://schemas.microsoft.com/office/powerpoint/2010/main" val="197059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B75D4-0639-14FF-453E-EA042D5700C5}"/>
              </a:ext>
            </a:extLst>
          </p:cNvPr>
          <p:cNvSpPr>
            <a:spLocks noGrp="1"/>
          </p:cNvSpPr>
          <p:nvPr>
            <p:ph type="title"/>
          </p:nvPr>
        </p:nvSpPr>
        <p:spPr>
          <a:xfrm>
            <a:off x="1219200" y="381000"/>
            <a:ext cx="10566400" cy="1143000"/>
          </a:xfrm>
        </p:spPr>
        <p:txBody>
          <a:bodyPr/>
          <a:lstStyle/>
          <a:p>
            <a:pPr algn="ctr"/>
            <a:r>
              <a:rPr lang="en-US" dirty="0"/>
              <a:t>Knight of the Month / Year</a:t>
            </a:r>
          </a:p>
        </p:txBody>
      </p:sp>
      <p:sp>
        <p:nvSpPr>
          <p:cNvPr id="5" name="Content Placeholder 2">
            <a:extLst>
              <a:ext uri="{FF2B5EF4-FFF2-40B4-BE49-F238E27FC236}">
                <a16:creationId xmlns:a16="http://schemas.microsoft.com/office/drawing/2014/main" id="{7176CDDB-D502-867B-1235-112570550748}"/>
              </a:ext>
            </a:extLst>
          </p:cNvPr>
          <p:cNvSpPr>
            <a:spLocks noGrp="1"/>
          </p:cNvSpPr>
          <p:nvPr>
            <p:ph idx="1"/>
          </p:nvPr>
        </p:nvSpPr>
        <p:spPr>
          <a:xfrm>
            <a:off x="1219200" y="1295400"/>
            <a:ext cx="9448800" cy="4114800"/>
          </a:xfrm>
        </p:spPr>
        <p:txBody>
          <a:bodyPr/>
          <a:lstStyle/>
          <a:p>
            <a:r>
              <a:rPr lang="en-US" dirty="0"/>
              <a:t>Increase participation to at least 57% of active councils.</a:t>
            </a:r>
          </a:p>
          <a:p>
            <a:r>
              <a:rPr lang="en-US" dirty="0"/>
              <a:t>mikofc.org/resources/community-support-materials</a:t>
            </a:r>
          </a:p>
          <a:p>
            <a:r>
              <a:rPr lang="en-US" dirty="0"/>
              <a:t>This recognition is important to the individual Knight.</a:t>
            </a:r>
          </a:p>
          <a:p>
            <a:r>
              <a:rPr lang="en-US" dirty="0"/>
              <a:t>Use Recognition as a recruiting tool.</a:t>
            </a:r>
          </a:p>
          <a:p>
            <a:r>
              <a:rPr lang="en-US" dirty="0"/>
              <a:t>SEND FORMS TO:  </a:t>
            </a:r>
            <a:r>
              <a:rPr lang="en-US" dirty="0">
                <a:hlinkClick r:id="rId2"/>
              </a:rPr>
              <a:t>l.herman@mikofc.org</a:t>
            </a:r>
            <a:r>
              <a:rPr lang="en-US" dirty="0"/>
              <a:t> and </a:t>
            </a:r>
            <a:r>
              <a:rPr lang="en-US" dirty="0">
                <a:hlinkClick r:id="rId3"/>
              </a:rPr>
              <a:t>g.kolbicz@mikofc.org</a:t>
            </a:r>
            <a:r>
              <a:rPr lang="en-US" dirty="0"/>
              <a:t> </a:t>
            </a:r>
          </a:p>
        </p:txBody>
      </p:sp>
    </p:spTree>
    <p:extLst>
      <p:ext uri="{BB962C8B-B14F-4D97-AF65-F5344CB8AC3E}">
        <p14:creationId xmlns:p14="http://schemas.microsoft.com/office/powerpoint/2010/main" val="45661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6605E5-2911-9858-699A-56CF228FA1B8}"/>
              </a:ext>
            </a:extLst>
          </p:cNvPr>
          <p:cNvSpPr>
            <a:spLocks noGrp="1"/>
          </p:cNvSpPr>
          <p:nvPr>
            <p:ph type="title"/>
          </p:nvPr>
        </p:nvSpPr>
        <p:spPr>
          <a:xfrm>
            <a:off x="1155700" y="381000"/>
            <a:ext cx="9969500" cy="1143000"/>
          </a:xfrm>
        </p:spPr>
        <p:txBody>
          <a:bodyPr/>
          <a:lstStyle/>
          <a:p>
            <a:r>
              <a:rPr lang="en-US" dirty="0"/>
              <a:t>Let's take a look at the 10784 Submissions</a:t>
            </a:r>
          </a:p>
        </p:txBody>
      </p:sp>
      <p:graphicFrame>
        <p:nvGraphicFramePr>
          <p:cNvPr id="5" name="Table 4">
            <a:extLst>
              <a:ext uri="{FF2B5EF4-FFF2-40B4-BE49-F238E27FC236}">
                <a16:creationId xmlns:a16="http://schemas.microsoft.com/office/drawing/2014/main" id="{9001E719-9CDD-9FA2-1823-39993C28A9B9}"/>
              </a:ext>
            </a:extLst>
          </p:cNvPr>
          <p:cNvGraphicFramePr>
            <a:graphicFrameLocks noGrp="1"/>
          </p:cNvGraphicFramePr>
          <p:nvPr>
            <p:extLst>
              <p:ext uri="{D42A27DB-BD31-4B8C-83A1-F6EECF244321}">
                <p14:modId xmlns:p14="http://schemas.microsoft.com/office/powerpoint/2010/main" val="66304176"/>
              </p:ext>
            </p:extLst>
          </p:nvPr>
        </p:nvGraphicFramePr>
        <p:xfrm>
          <a:off x="2032000" y="2413575"/>
          <a:ext cx="8128000" cy="2286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04830194"/>
                    </a:ext>
                  </a:extLst>
                </a:gridCol>
                <a:gridCol w="2032000">
                  <a:extLst>
                    <a:ext uri="{9D8B030D-6E8A-4147-A177-3AD203B41FA5}">
                      <a16:colId xmlns:a16="http://schemas.microsoft.com/office/drawing/2014/main" val="2636783992"/>
                    </a:ext>
                  </a:extLst>
                </a:gridCol>
                <a:gridCol w="2032000">
                  <a:extLst>
                    <a:ext uri="{9D8B030D-6E8A-4147-A177-3AD203B41FA5}">
                      <a16:colId xmlns:a16="http://schemas.microsoft.com/office/drawing/2014/main" val="1386401391"/>
                    </a:ext>
                  </a:extLst>
                </a:gridCol>
              </a:tblGrid>
              <a:tr h="370840">
                <a:tc>
                  <a:txBody>
                    <a:bodyPr/>
                    <a:lstStyle/>
                    <a:p>
                      <a:pPr algn="ct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025453"/>
                  </a:ext>
                </a:extLst>
              </a:tr>
              <a:tr h="370840">
                <a:tc>
                  <a:txBody>
                    <a:bodyPr/>
                    <a:lstStyle/>
                    <a:p>
                      <a:pPr algn="ctr"/>
                      <a:r>
                        <a:rPr lang="en-US" sz="2400" dirty="0">
                          <a:solidFill>
                            <a:srgbClr val="FF0000"/>
                          </a:solidFill>
                        </a:rPr>
                        <a:t>0 Submissions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rgbClr val="FF0000"/>
                          </a:solidFill>
                        </a:rPr>
                        <a:t>229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rgbClr val="FF0000"/>
                          </a:solidFill>
                        </a:rPr>
                        <a:t>222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6035385"/>
                  </a:ext>
                </a:extLst>
              </a:tr>
              <a:tr h="370840">
                <a:tc>
                  <a:txBody>
                    <a:bodyPr/>
                    <a:lstStyle/>
                    <a:p>
                      <a:pPr algn="ctr"/>
                      <a:r>
                        <a:rPr lang="en-US" sz="2400" b="1" dirty="0"/>
                        <a:t>1-5 Submissions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836480"/>
                  </a:ext>
                </a:extLst>
              </a:tr>
              <a:tr h="370840">
                <a:tc>
                  <a:txBody>
                    <a:bodyPr/>
                    <a:lstStyle/>
                    <a:p>
                      <a:pPr algn="ctr"/>
                      <a:r>
                        <a:rPr lang="en-US" sz="2400" b="1" dirty="0"/>
                        <a:t>6-10 Submissions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329764"/>
                  </a:ext>
                </a:extLst>
              </a:tr>
              <a:tr h="370840">
                <a:tc>
                  <a:txBody>
                    <a:bodyPr/>
                    <a:lstStyle/>
                    <a:p>
                      <a:pPr algn="ctr"/>
                      <a:r>
                        <a:rPr lang="en-US" sz="2400" b="1" dirty="0"/>
                        <a:t>11+ Submissions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8293189"/>
                  </a:ext>
                </a:extLst>
              </a:tr>
            </a:tbl>
          </a:graphicData>
        </a:graphic>
      </p:graphicFrame>
      <p:sp>
        <p:nvSpPr>
          <p:cNvPr id="6" name="TextBox 5">
            <a:extLst>
              <a:ext uri="{FF2B5EF4-FFF2-40B4-BE49-F238E27FC236}">
                <a16:creationId xmlns:a16="http://schemas.microsoft.com/office/drawing/2014/main" id="{89624AC7-DDD7-7F5D-90A3-025E99C545E0}"/>
              </a:ext>
            </a:extLst>
          </p:cNvPr>
          <p:cNvSpPr txBox="1"/>
          <p:nvPr/>
        </p:nvSpPr>
        <p:spPr>
          <a:xfrm>
            <a:off x="2376487" y="1676400"/>
            <a:ext cx="7439025" cy="584775"/>
          </a:xfrm>
          <a:prstGeom prst="rect">
            <a:avLst/>
          </a:prstGeom>
          <a:noFill/>
        </p:spPr>
        <p:txBody>
          <a:bodyPr wrap="square" rtlCol="0">
            <a:spAutoFit/>
          </a:bodyPr>
          <a:lstStyle/>
          <a:p>
            <a:r>
              <a:rPr lang="en-US" sz="3200" b="1" dirty="0"/>
              <a:t>Council Submissions Across the State:</a:t>
            </a:r>
          </a:p>
        </p:txBody>
      </p:sp>
      <p:sp>
        <p:nvSpPr>
          <p:cNvPr id="8" name="TextBox 7">
            <a:extLst>
              <a:ext uri="{FF2B5EF4-FFF2-40B4-BE49-F238E27FC236}">
                <a16:creationId xmlns:a16="http://schemas.microsoft.com/office/drawing/2014/main" id="{2EB9C243-5C07-C7C2-3EA7-074E86639F3E}"/>
              </a:ext>
            </a:extLst>
          </p:cNvPr>
          <p:cNvSpPr txBox="1"/>
          <p:nvPr/>
        </p:nvSpPr>
        <p:spPr>
          <a:xfrm>
            <a:off x="2376487" y="4927430"/>
            <a:ext cx="8029166" cy="1323439"/>
          </a:xfrm>
          <a:prstGeom prst="rect">
            <a:avLst/>
          </a:prstGeom>
          <a:noFill/>
        </p:spPr>
        <p:txBody>
          <a:bodyPr wrap="square" rtlCol="0">
            <a:spAutoFit/>
          </a:bodyPr>
          <a:lstStyle/>
          <a:p>
            <a:r>
              <a:rPr lang="en-US" sz="2800" b="1" i="1" dirty="0">
                <a:solidFill>
                  <a:srgbClr val="FF0000"/>
                </a:solidFill>
                <a:latin typeface="Trump Mediaeval"/>
              </a:rPr>
              <a:t>*Although more submissions submitted, more councils have not submitted a single 10784 so far.</a:t>
            </a:r>
          </a:p>
          <a:p>
            <a:endParaRPr lang="en-US" sz="2400" b="1" dirty="0">
              <a:solidFill>
                <a:srgbClr val="FF0000"/>
              </a:solidFill>
              <a:latin typeface="Trump Mediaeval"/>
            </a:endParaRPr>
          </a:p>
        </p:txBody>
      </p:sp>
    </p:spTree>
    <p:extLst>
      <p:ext uri="{BB962C8B-B14F-4D97-AF65-F5344CB8AC3E}">
        <p14:creationId xmlns:p14="http://schemas.microsoft.com/office/powerpoint/2010/main" val="3778937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20AE82-5913-ED62-AF4E-420E02DC401F}"/>
              </a:ext>
            </a:extLst>
          </p:cNvPr>
          <p:cNvSpPr>
            <a:spLocks noGrp="1"/>
          </p:cNvSpPr>
          <p:nvPr>
            <p:ph type="title"/>
          </p:nvPr>
        </p:nvSpPr>
        <p:spPr>
          <a:xfrm>
            <a:off x="1219200" y="381000"/>
            <a:ext cx="10566400" cy="1143000"/>
          </a:xfrm>
        </p:spPr>
        <p:txBody>
          <a:bodyPr/>
          <a:lstStyle/>
          <a:p>
            <a:pPr algn="ctr"/>
            <a:r>
              <a:rPr lang="en-US" dirty="0"/>
              <a:t>Hockey Challenge</a:t>
            </a:r>
          </a:p>
        </p:txBody>
      </p:sp>
      <p:sp>
        <p:nvSpPr>
          <p:cNvPr id="11" name="Content Placeholder 2">
            <a:extLst>
              <a:ext uri="{FF2B5EF4-FFF2-40B4-BE49-F238E27FC236}">
                <a16:creationId xmlns:a16="http://schemas.microsoft.com/office/drawing/2014/main" id="{F327A66B-F053-CDE4-7598-1FB7568CB941}"/>
              </a:ext>
            </a:extLst>
          </p:cNvPr>
          <p:cNvSpPr>
            <a:spLocks noGrp="1"/>
          </p:cNvSpPr>
          <p:nvPr>
            <p:ph idx="1"/>
          </p:nvPr>
        </p:nvSpPr>
        <p:spPr>
          <a:xfrm>
            <a:off x="1524000" y="1371600"/>
            <a:ext cx="9448800" cy="4572000"/>
          </a:xfrm>
        </p:spPr>
        <p:txBody>
          <a:bodyPr/>
          <a:lstStyle/>
          <a:p>
            <a:r>
              <a:rPr lang="en-US" dirty="0"/>
              <a:t>Council – March / April</a:t>
            </a:r>
          </a:p>
          <a:p>
            <a:r>
              <a:rPr lang="en-US" dirty="0"/>
              <a:t>District / Diocese – May</a:t>
            </a:r>
          </a:p>
          <a:p>
            <a:r>
              <a:rPr lang="en-US" dirty="0"/>
              <a:t>State – May 30, 2026</a:t>
            </a:r>
          </a:p>
          <a:p>
            <a:r>
              <a:rPr lang="en-US" dirty="0"/>
              <a:t>Each level should be played in a gym, local park, ice rink, or another location approved by the Council</a:t>
            </a:r>
          </a:p>
          <a:p>
            <a:pPr marL="0" indent="0">
              <a:buNone/>
            </a:pPr>
            <a:endParaRPr lang="en-US" dirty="0"/>
          </a:p>
        </p:txBody>
      </p:sp>
    </p:spTree>
    <p:extLst>
      <p:ext uri="{BB962C8B-B14F-4D97-AF65-F5344CB8AC3E}">
        <p14:creationId xmlns:p14="http://schemas.microsoft.com/office/powerpoint/2010/main" val="596616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A9F687-D1A4-C165-6CB6-602F0D8211F5}"/>
              </a:ext>
            </a:extLst>
          </p:cNvPr>
          <p:cNvSpPr>
            <a:spLocks noGrp="1"/>
          </p:cNvSpPr>
          <p:nvPr>
            <p:ph type="title"/>
          </p:nvPr>
        </p:nvSpPr>
        <p:spPr>
          <a:xfrm>
            <a:off x="1219200" y="381000"/>
            <a:ext cx="10566400" cy="1143000"/>
          </a:xfrm>
        </p:spPr>
        <p:txBody>
          <a:bodyPr/>
          <a:lstStyle/>
          <a:p>
            <a:pPr algn="ctr"/>
            <a:r>
              <a:rPr lang="en-US" dirty="0"/>
              <a:t>New for 2026 – 2027 </a:t>
            </a:r>
          </a:p>
        </p:txBody>
      </p:sp>
      <p:sp>
        <p:nvSpPr>
          <p:cNvPr id="5" name="Content Placeholder 2">
            <a:extLst>
              <a:ext uri="{FF2B5EF4-FFF2-40B4-BE49-F238E27FC236}">
                <a16:creationId xmlns:a16="http://schemas.microsoft.com/office/drawing/2014/main" id="{FF29E11F-0742-686B-F8E9-F1C39629F89D}"/>
              </a:ext>
            </a:extLst>
          </p:cNvPr>
          <p:cNvSpPr>
            <a:spLocks noGrp="1"/>
          </p:cNvSpPr>
          <p:nvPr>
            <p:ph idx="1"/>
          </p:nvPr>
        </p:nvSpPr>
        <p:spPr>
          <a:xfrm>
            <a:off x="1219200" y="1828800"/>
            <a:ext cx="9448800" cy="4114800"/>
          </a:xfrm>
        </p:spPr>
        <p:txBody>
          <a:bodyPr/>
          <a:lstStyle/>
          <a:p>
            <a:r>
              <a:rPr lang="en-US" sz="3600" b="1" dirty="0"/>
              <a:t>Starting next Fraternal Year, the Hockey Challenge will offer an International Challenge</a:t>
            </a:r>
          </a:p>
          <a:p>
            <a:endParaRPr lang="en-US" sz="3600" b="1" dirty="0"/>
          </a:p>
          <a:p>
            <a:r>
              <a:rPr lang="en-US" sz="3600" dirty="0"/>
              <a:t> Use the second half of this fraternal year to promote the Hockey Challenge and send participants to the State Competition in May</a:t>
            </a:r>
          </a:p>
        </p:txBody>
      </p:sp>
    </p:spTree>
    <p:extLst>
      <p:ext uri="{BB962C8B-B14F-4D97-AF65-F5344CB8AC3E}">
        <p14:creationId xmlns:p14="http://schemas.microsoft.com/office/powerpoint/2010/main" val="2543374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1866D-194F-A026-3355-76508B39BBD1}"/>
              </a:ext>
            </a:extLst>
          </p:cNvPr>
          <p:cNvSpPr>
            <a:spLocks noGrp="1"/>
          </p:cNvSpPr>
          <p:nvPr>
            <p:ph type="title"/>
          </p:nvPr>
        </p:nvSpPr>
        <p:spPr>
          <a:xfrm>
            <a:off x="1219200" y="381000"/>
            <a:ext cx="10566400" cy="1143000"/>
          </a:xfrm>
        </p:spPr>
        <p:txBody>
          <a:bodyPr/>
          <a:lstStyle/>
          <a:p>
            <a:pPr algn="ctr"/>
            <a:r>
              <a:rPr lang="en-US" dirty="0"/>
              <a:t>Who Plans these Events?</a:t>
            </a:r>
          </a:p>
        </p:txBody>
      </p:sp>
      <p:sp>
        <p:nvSpPr>
          <p:cNvPr id="5" name="Content Placeholder 2">
            <a:extLst>
              <a:ext uri="{FF2B5EF4-FFF2-40B4-BE49-F238E27FC236}">
                <a16:creationId xmlns:a16="http://schemas.microsoft.com/office/drawing/2014/main" id="{8E0B33C4-D5CA-93CD-213B-267BA1CB74CD}"/>
              </a:ext>
            </a:extLst>
          </p:cNvPr>
          <p:cNvSpPr>
            <a:spLocks noGrp="1"/>
          </p:cNvSpPr>
          <p:nvPr>
            <p:ph idx="1"/>
          </p:nvPr>
        </p:nvSpPr>
        <p:spPr>
          <a:xfrm>
            <a:off x="1219200" y="1828800"/>
            <a:ext cx="9448800" cy="4114800"/>
          </a:xfrm>
        </p:spPr>
        <p:txBody>
          <a:bodyPr/>
          <a:lstStyle/>
          <a:p>
            <a:r>
              <a:rPr lang="en-US" dirty="0"/>
              <a:t>State Community Director plans State events</a:t>
            </a:r>
          </a:p>
          <a:p>
            <a:r>
              <a:rPr lang="en-US" dirty="0"/>
              <a:t>Diocesan Program Directors plan Diocesan events</a:t>
            </a:r>
          </a:p>
          <a:p>
            <a:r>
              <a:rPr lang="en-US" dirty="0"/>
              <a:t>District Deputies plan District events</a:t>
            </a:r>
          </a:p>
          <a:p>
            <a:r>
              <a:rPr lang="en-US" dirty="0"/>
              <a:t>E-mail to l.herman@mikofc.org</a:t>
            </a:r>
          </a:p>
        </p:txBody>
      </p:sp>
      <p:pic>
        <p:nvPicPr>
          <p:cNvPr id="6" name="Picture 5" descr="A baby pointing at the camera&#10;&#10;Description automatically generated with medium confidence">
            <a:extLst>
              <a:ext uri="{FF2B5EF4-FFF2-40B4-BE49-F238E27FC236}">
                <a16:creationId xmlns:a16="http://schemas.microsoft.com/office/drawing/2014/main" id="{BE252A31-FBAF-0CEC-2519-D0E4B14144C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88971" y="4223446"/>
            <a:ext cx="2737449" cy="1813560"/>
          </a:xfrm>
          <a:prstGeom prst="rect">
            <a:avLst/>
          </a:prstGeom>
        </p:spPr>
      </p:pic>
    </p:spTree>
    <p:extLst>
      <p:ext uri="{BB962C8B-B14F-4D97-AF65-F5344CB8AC3E}">
        <p14:creationId xmlns:p14="http://schemas.microsoft.com/office/powerpoint/2010/main" val="3455114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C30AE3-1E41-2977-FA15-912A3E32DC3A}"/>
              </a:ext>
            </a:extLst>
          </p:cNvPr>
          <p:cNvSpPr>
            <a:spLocks noGrp="1"/>
          </p:cNvSpPr>
          <p:nvPr>
            <p:ph type="title"/>
          </p:nvPr>
        </p:nvSpPr>
        <p:spPr>
          <a:xfrm>
            <a:off x="1219200" y="381000"/>
            <a:ext cx="10566400" cy="1143000"/>
          </a:xfrm>
        </p:spPr>
        <p:txBody>
          <a:bodyPr/>
          <a:lstStyle/>
          <a:p>
            <a:pPr algn="ctr"/>
            <a:r>
              <a:rPr lang="en-US" dirty="0"/>
              <a:t>Thank You!</a:t>
            </a:r>
          </a:p>
        </p:txBody>
      </p:sp>
      <p:sp>
        <p:nvSpPr>
          <p:cNvPr id="5" name="Content Placeholder 2">
            <a:extLst>
              <a:ext uri="{FF2B5EF4-FFF2-40B4-BE49-F238E27FC236}">
                <a16:creationId xmlns:a16="http://schemas.microsoft.com/office/drawing/2014/main" id="{30B3B645-9AE0-068B-34B7-61FCB588CE99}"/>
              </a:ext>
            </a:extLst>
          </p:cNvPr>
          <p:cNvSpPr>
            <a:spLocks noGrp="1"/>
          </p:cNvSpPr>
          <p:nvPr>
            <p:ph idx="1"/>
          </p:nvPr>
        </p:nvSpPr>
        <p:spPr>
          <a:xfrm>
            <a:off x="1219200" y="1828800"/>
            <a:ext cx="9448800" cy="4114800"/>
          </a:xfrm>
        </p:spPr>
        <p:txBody>
          <a:bodyPr/>
          <a:lstStyle/>
          <a:p>
            <a:r>
              <a:rPr lang="en-US" dirty="0"/>
              <a:t>Thank your Districts and Councils frequently</a:t>
            </a:r>
          </a:p>
          <a:p>
            <a:r>
              <a:rPr lang="en-US" dirty="0"/>
              <a:t>Thank the participants in the events</a:t>
            </a:r>
          </a:p>
          <a:p>
            <a:r>
              <a:rPr lang="en-US" dirty="0"/>
              <a:t>Thank your Parish priests</a:t>
            </a:r>
          </a:p>
          <a:p>
            <a:endParaRPr lang="en-US" dirty="0"/>
          </a:p>
          <a:p>
            <a:r>
              <a:rPr lang="en-US" dirty="0"/>
              <a:t>PS Don’t forget to do the 10784 for </a:t>
            </a:r>
            <a:r>
              <a:rPr lang="en-US"/>
              <a:t>the project…..</a:t>
            </a:r>
            <a:endParaRPr lang="en-US" dirty="0"/>
          </a:p>
        </p:txBody>
      </p:sp>
    </p:spTree>
    <p:extLst>
      <p:ext uri="{BB962C8B-B14F-4D97-AF65-F5344CB8AC3E}">
        <p14:creationId xmlns:p14="http://schemas.microsoft.com/office/powerpoint/2010/main" val="3146106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F22CCE-0FF1-D6EA-6629-02E16E0F95B2}"/>
              </a:ext>
            </a:extLst>
          </p:cNvPr>
          <p:cNvSpPr txBox="1">
            <a:spLocks/>
          </p:cNvSpPr>
          <p:nvPr/>
        </p:nvSpPr>
        <p:spPr bwMode="auto">
          <a:xfrm>
            <a:off x="1219200" y="381000"/>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1">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rump Mediaeval"/>
                <a:ea typeface="+mj-ea"/>
                <a:cs typeface="+mj-cs"/>
              </a:rPr>
              <a:t>Faith </a:t>
            </a:r>
            <a:endParaRPr kumimoji="0" lang="en-US" sz="44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rump Mediaeval"/>
              <a:ea typeface="+mj-ea"/>
              <a:cs typeface="+mj-cs"/>
            </a:endParaRPr>
          </a:p>
        </p:txBody>
      </p:sp>
      <p:pic>
        <p:nvPicPr>
          <p:cNvPr id="5" name="Picture 4" descr="A cross on a book&#10;&#10;Description automatically generated">
            <a:extLst>
              <a:ext uri="{FF2B5EF4-FFF2-40B4-BE49-F238E27FC236}">
                <a16:creationId xmlns:a16="http://schemas.microsoft.com/office/drawing/2014/main" id="{7B17A805-ED10-E238-0B7F-72A9F825FAA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95898" y="1924050"/>
            <a:ext cx="6705600" cy="3745656"/>
          </a:xfrm>
          <a:prstGeom prst="rect">
            <a:avLst/>
          </a:prstGeom>
          <a:noFill/>
        </p:spPr>
      </p:pic>
      <p:pic>
        <p:nvPicPr>
          <p:cNvPr id="6" name="Picture 5">
            <a:extLst>
              <a:ext uri="{FF2B5EF4-FFF2-40B4-BE49-F238E27FC236}">
                <a16:creationId xmlns:a16="http://schemas.microsoft.com/office/drawing/2014/main" id="{6B22D45D-3D6C-167F-C15B-73045A6A3166}"/>
              </a:ext>
            </a:extLst>
          </p:cNvPr>
          <p:cNvPicPr>
            <a:picLocks noChangeAspect="1"/>
          </p:cNvPicPr>
          <p:nvPr/>
        </p:nvPicPr>
        <p:blipFill>
          <a:blip r:embed="rId4"/>
          <a:stretch>
            <a:fillRect/>
          </a:stretch>
        </p:blipFill>
        <p:spPr>
          <a:xfrm>
            <a:off x="914399" y="381000"/>
            <a:ext cx="1009791" cy="1000265"/>
          </a:xfrm>
          <a:prstGeom prst="rect">
            <a:avLst/>
          </a:prstGeom>
        </p:spPr>
      </p:pic>
      <p:sp>
        <p:nvSpPr>
          <p:cNvPr id="7" name="TextBox 6">
            <a:extLst>
              <a:ext uri="{FF2B5EF4-FFF2-40B4-BE49-F238E27FC236}">
                <a16:creationId xmlns:a16="http://schemas.microsoft.com/office/drawing/2014/main" id="{3CEBAE88-227A-33A8-1640-8920EB6914FA}"/>
              </a:ext>
            </a:extLst>
          </p:cNvPr>
          <p:cNvSpPr txBox="1"/>
          <p:nvPr/>
        </p:nvSpPr>
        <p:spPr>
          <a:xfrm>
            <a:off x="1419295" y="2916798"/>
            <a:ext cx="2724009" cy="1569660"/>
          </a:xfrm>
          <a:prstGeom prst="rect">
            <a:avLst/>
          </a:prstGeom>
          <a:noFill/>
        </p:spPr>
        <p:txBody>
          <a:bodyPr wrap="square" rtlCol="0">
            <a:spAutoFit/>
          </a:bodyPr>
          <a:lstStyle/>
          <a:p>
            <a:r>
              <a:rPr lang="en-US" sz="2400" dirty="0">
                <a:solidFill>
                  <a:srgbClr val="000000"/>
                </a:solidFill>
                <a:latin typeface="Trump Mediaeval"/>
              </a:rPr>
              <a:t>Robert Bagley</a:t>
            </a:r>
          </a:p>
          <a:p>
            <a:r>
              <a:rPr lang="en-US" sz="2400" dirty="0">
                <a:solidFill>
                  <a:srgbClr val="000000"/>
                </a:solidFill>
                <a:latin typeface="Trump Mediaeval"/>
              </a:rPr>
              <a:t>State Faith Director</a:t>
            </a:r>
          </a:p>
          <a:p>
            <a:r>
              <a:rPr lang="en-US" sz="2400" dirty="0">
                <a:solidFill>
                  <a:srgbClr val="000000"/>
                </a:solidFill>
                <a:latin typeface="Trump Mediaeval"/>
                <a:hlinkClick r:id="rId5"/>
              </a:rPr>
              <a:t>r.bagley@mikofc.org</a:t>
            </a:r>
            <a:endParaRPr lang="en-US" sz="2400" dirty="0">
              <a:solidFill>
                <a:srgbClr val="000000"/>
              </a:solidFill>
              <a:latin typeface="Trump Mediaeval"/>
            </a:endParaRPr>
          </a:p>
          <a:p>
            <a:r>
              <a:rPr lang="en-US" sz="2400" dirty="0">
                <a:solidFill>
                  <a:srgbClr val="000000"/>
                </a:solidFill>
                <a:latin typeface="Trump Mediaeval"/>
              </a:rPr>
              <a:t>269.806.3883</a:t>
            </a:r>
          </a:p>
        </p:txBody>
      </p:sp>
    </p:spTree>
    <p:extLst>
      <p:ext uri="{BB962C8B-B14F-4D97-AF65-F5344CB8AC3E}">
        <p14:creationId xmlns:p14="http://schemas.microsoft.com/office/powerpoint/2010/main" val="323041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B886-78CF-2863-E5CF-2B3C5AA6A93B}"/>
              </a:ext>
            </a:extLst>
          </p:cNvPr>
          <p:cNvSpPr>
            <a:spLocks noGrp="1"/>
          </p:cNvSpPr>
          <p:nvPr>
            <p:ph type="ctrTitle"/>
          </p:nvPr>
        </p:nvSpPr>
        <p:spPr/>
        <p:txBody>
          <a:bodyPr/>
          <a:lstStyle/>
          <a:p>
            <a:r>
              <a:rPr lang="en-US" dirty="0"/>
              <a:t>Featured Programs Minimum Requirements</a:t>
            </a:r>
          </a:p>
        </p:txBody>
      </p:sp>
    </p:spTree>
    <p:extLst>
      <p:ext uri="{BB962C8B-B14F-4D97-AF65-F5344CB8AC3E}">
        <p14:creationId xmlns:p14="http://schemas.microsoft.com/office/powerpoint/2010/main" val="70436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FA94B-C3A0-F556-4BC8-A4B816B7305B}"/>
              </a:ext>
            </a:extLst>
          </p:cNvPr>
          <p:cNvSpPr txBox="1"/>
          <p:nvPr/>
        </p:nvSpPr>
        <p:spPr>
          <a:xfrm>
            <a:off x="766916" y="822961"/>
            <a:ext cx="10677832" cy="1938992"/>
          </a:xfrm>
          <a:prstGeom prst="rect">
            <a:avLst/>
          </a:prstGeom>
          <a:noFill/>
        </p:spPr>
        <p:txBody>
          <a:bodyPr wrap="square">
            <a:spAutoFit/>
          </a:bodyPr>
          <a:lstStyle/>
          <a:p>
            <a:r>
              <a:rPr lang="en-US" sz="2400" b="1" dirty="0"/>
              <a:t>FAITH REFUND SUPPORT VOCATIONS PROGRAM (RSVP) Councils are required to donate at least $500 to an individual seminarian or religious aspirant. For every $500 donated, Supreme will refund the council or assembly $100, with a maximum refund of $400 per individual supported. Report activity using the RSVP Refund Application (#2863)</a:t>
            </a:r>
          </a:p>
        </p:txBody>
      </p:sp>
      <p:sp>
        <p:nvSpPr>
          <p:cNvPr id="5" name="TextBox 4">
            <a:extLst>
              <a:ext uri="{FF2B5EF4-FFF2-40B4-BE49-F238E27FC236}">
                <a16:creationId xmlns:a16="http://schemas.microsoft.com/office/drawing/2014/main" id="{37EC6559-D60C-CF65-8062-707D38A535B9}"/>
              </a:ext>
            </a:extLst>
          </p:cNvPr>
          <p:cNvSpPr txBox="1"/>
          <p:nvPr/>
        </p:nvSpPr>
        <p:spPr>
          <a:xfrm>
            <a:off x="752168" y="3429000"/>
            <a:ext cx="10687664" cy="1569660"/>
          </a:xfrm>
          <a:prstGeom prst="rect">
            <a:avLst/>
          </a:prstGeom>
          <a:noFill/>
        </p:spPr>
        <p:txBody>
          <a:bodyPr wrap="square">
            <a:spAutoFit/>
          </a:bodyPr>
          <a:lstStyle/>
          <a:p>
            <a:r>
              <a:rPr lang="en-US" sz="2400" b="1" dirty="0"/>
              <a:t>HOLY HOUR Councils are required to hold at least four Holy Hours (quarterly) or organize and support two Holy Hours and at least one Eucharistic Procession. Report activity using the Program Report Form (#10784)</a:t>
            </a:r>
          </a:p>
        </p:txBody>
      </p:sp>
    </p:spTree>
    <p:extLst>
      <p:ext uri="{BB962C8B-B14F-4D97-AF65-F5344CB8AC3E}">
        <p14:creationId xmlns:p14="http://schemas.microsoft.com/office/powerpoint/2010/main" val="4267765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712CA-7E3E-FF9C-B38B-151407ACA95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D445873-4138-F8CE-1255-1E11D125F96E}"/>
              </a:ext>
            </a:extLst>
          </p:cNvPr>
          <p:cNvSpPr txBox="1"/>
          <p:nvPr/>
        </p:nvSpPr>
        <p:spPr>
          <a:xfrm>
            <a:off x="766917" y="648710"/>
            <a:ext cx="10668000" cy="1569660"/>
          </a:xfrm>
          <a:prstGeom prst="rect">
            <a:avLst/>
          </a:prstGeom>
          <a:noFill/>
        </p:spPr>
        <p:txBody>
          <a:bodyPr wrap="square">
            <a:spAutoFit/>
          </a:bodyPr>
          <a:lstStyle/>
          <a:p>
            <a:pPr algn="just"/>
            <a:r>
              <a:rPr lang="en-US" sz="2400" b="1" dirty="0"/>
              <a:t>INTO THE BREACH Councils are required to hold eight sessions to discuss the content of the original Into the Breach video series or apostolic exhortation (#340) or five sessions of Into the Breach: The Mission of the Family video series. Report activity using the Program Report Form (#10784). </a:t>
            </a:r>
          </a:p>
        </p:txBody>
      </p:sp>
      <p:sp>
        <p:nvSpPr>
          <p:cNvPr id="9" name="TextBox 8">
            <a:extLst>
              <a:ext uri="{FF2B5EF4-FFF2-40B4-BE49-F238E27FC236}">
                <a16:creationId xmlns:a16="http://schemas.microsoft.com/office/drawing/2014/main" id="{D6061BC1-5461-F0D8-957F-777CD234963C}"/>
              </a:ext>
            </a:extLst>
          </p:cNvPr>
          <p:cNvSpPr txBox="1"/>
          <p:nvPr/>
        </p:nvSpPr>
        <p:spPr>
          <a:xfrm>
            <a:off x="766917" y="3802358"/>
            <a:ext cx="10668000" cy="1569660"/>
          </a:xfrm>
          <a:prstGeom prst="rect">
            <a:avLst/>
          </a:prstGeom>
          <a:noFill/>
        </p:spPr>
        <p:txBody>
          <a:bodyPr wrap="square">
            <a:spAutoFit/>
          </a:bodyPr>
          <a:lstStyle/>
          <a:p>
            <a:pPr algn="just"/>
            <a:r>
              <a:rPr lang="en-US" sz="2400" b="1" dirty="0"/>
              <a:t>SPIRITUAL REFLECTION Councils are required to host or attend a Spiritual Reflection for the men of the council and the parish that is at least a day long and is attended by 10 men or 10% of your council, whichever is fewer. Report activity using the Program Report Form (#10784)</a:t>
            </a:r>
          </a:p>
        </p:txBody>
      </p:sp>
    </p:spTree>
    <p:extLst>
      <p:ext uri="{BB962C8B-B14F-4D97-AF65-F5344CB8AC3E}">
        <p14:creationId xmlns:p14="http://schemas.microsoft.com/office/powerpoint/2010/main" val="1649351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seph and Mary, holding the baby Jesus for the Building the Domestic Church initiative.">
            <a:extLst>
              <a:ext uri="{FF2B5EF4-FFF2-40B4-BE49-F238E27FC236}">
                <a16:creationId xmlns:a16="http://schemas.microsoft.com/office/drawing/2014/main" id="{4D2B2481-60B7-BF11-7C61-A64296F79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019" y="565098"/>
            <a:ext cx="10089791" cy="5530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44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4412B46-70CF-EAD6-90AB-F3720A24B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84" y="333062"/>
            <a:ext cx="10050305" cy="5782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832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11EBCF-E398-C618-7C06-59AC17EEF61E}"/>
              </a:ext>
            </a:extLst>
          </p:cNvPr>
          <p:cNvSpPr txBox="1">
            <a:spLocks/>
          </p:cNvSpPr>
          <p:nvPr/>
        </p:nvSpPr>
        <p:spPr bwMode="auto">
          <a:xfrm>
            <a:off x="1155700" y="381000"/>
            <a:ext cx="9969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rump Mediaeval"/>
                <a:ea typeface="+mj-ea"/>
                <a:cs typeface="+mj-cs"/>
              </a:rPr>
              <a:t>10784 Program Submissions</a:t>
            </a:r>
          </a:p>
        </p:txBody>
      </p:sp>
      <p:sp>
        <p:nvSpPr>
          <p:cNvPr id="5" name="TextBox 4">
            <a:extLst>
              <a:ext uri="{FF2B5EF4-FFF2-40B4-BE49-F238E27FC236}">
                <a16:creationId xmlns:a16="http://schemas.microsoft.com/office/drawing/2014/main" id="{1CA59A69-610E-81B0-BF91-71F73B6DAD94}"/>
              </a:ext>
            </a:extLst>
          </p:cNvPr>
          <p:cNvSpPr txBox="1"/>
          <p:nvPr/>
        </p:nvSpPr>
        <p:spPr>
          <a:xfrm>
            <a:off x="1155700" y="1828800"/>
            <a:ext cx="10210800" cy="4154984"/>
          </a:xfrm>
          <a:prstGeom prst="rect">
            <a:avLst/>
          </a:prstGeom>
          <a:noFill/>
        </p:spPr>
        <p:txBody>
          <a:bodyPr wrap="square" rtlCol="0">
            <a:spAutoFit/>
          </a:bodyPr>
          <a:lstStyle/>
          <a:p>
            <a:r>
              <a:rPr lang="en-US" sz="2400" b="1" dirty="0">
                <a:solidFill>
                  <a:srgbClr val="000000"/>
                </a:solidFill>
                <a:latin typeface="Trump Mediaeval"/>
              </a:rPr>
              <a:t>Question to ask (for those who have not submitted a 10784)</a:t>
            </a:r>
          </a:p>
          <a:p>
            <a:endParaRPr lang="en-US" sz="2400" b="1" dirty="0">
              <a:solidFill>
                <a:srgbClr val="000000"/>
              </a:solidFill>
              <a:latin typeface="Trump Mediaeval"/>
            </a:endParaRPr>
          </a:p>
          <a:p>
            <a:r>
              <a:rPr lang="en-US" sz="2400" b="1" dirty="0">
                <a:solidFill>
                  <a:srgbClr val="000000"/>
                </a:solidFill>
                <a:latin typeface="Trump Mediaeval"/>
              </a:rPr>
              <a:t>Are the councils doing programs?  If so, what is the underlying reason they are not spending the 10-15 minutes to submit a 10784 form after?</a:t>
            </a:r>
          </a:p>
          <a:p>
            <a:endParaRPr lang="en-US" sz="2400" b="1" dirty="0">
              <a:solidFill>
                <a:srgbClr val="000000"/>
              </a:solidFill>
              <a:latin typeface="Trump Mediaeval"/>
            </a:endParaRPr>
          </a:p>
          <a:p>
            <a:r>
              <a:rPr lang="en-US" sz="2400" b="1" dirty="0">
                <a:solidFill>
                  <a:srgbClr val="000000"/>
                </a:solidFill>
                <a:latin typeface="Trump Mediaeval"/>
              </a:rPr>
              <a:t>Do they understand where to complete the 10784? Do they have the skills to navigate and complete this form? If not, please provide guidance as needed.</a:t>
            </a:r>
          </a:p>
          <a:p>
            <a:endParaRPr lang="en-US" sz="2400" b="1" dirty="0">
              <a:solidFill>
                <a:srgbClr val="000000"/>
              </a:solidFill>
              <a:latin typeface="Trump Mediaeval"/>
            </a:endParaRPr>
          </a:p>
          <a:p>
            <a:r>
              <a:rPr lang="en-US" sz="2400" b="1" dirty="0">
                <a:solidFill>
                  <a:srgbClr val="000000"/>
                </a:solidFill>
                <a:latin typeface="Trump Mediaeval"/>
                <a:hlinkClick r:id="rId2"/>
              </a:rPr>
              <a:t>https://tinyurl.com/kofc-10784</a:t>
            </a:r>
            <a:r>
              <a:rPr lang="en-US" sz="2400" b="1" dirty="0">
                <a:solidFill>
                  <a:srgbClr val="000000"/>
                </a:solidFill>
                <a:latin typeface="Trump Mediaeval"/>
              </a:rPr>
              <a:t> &lt;-- </a:t>
            </a:r>
            <a:r>
              <a:rPr lang="en-US" sz="2400" b="1" u="sng" dirty="0">
                <a:solidFill>
                  <a:srgbClr val="FF0000"/>
                </a:solidFill>
                <a:latin typeface="Trump Mediaeval"/>
              </a:rPr>
              <a:t>TRAINING VIDEO</a:t>
            </a:r>
          </a:p>
          <a:p>
            <a:endParaRPr lang="en-US" sz="2400" b="1" u="sng" dirty="0">
              <a:solidFill>
                <a:srgbClr val="FF0000"/>
              </a:solidFill>
              <a:latin typeface="Trump Mediaeval"/>
            </a:endParaRPr>
          </a:p>
          <a:p>
            <a:r>
              <a:rPr lang="en-US" sz="2400" b="1" u="sng" dirty="0">
                <a:solidFill>
                  <a:srgbClr val="FF0000"/>
                </a:solidFill>
                <a:latin typeface="Trump Mediaeval"/>
              </a:rPr>
              <a:t>Why is the 10784 so important? Why do I need to do this form?</a:t>
            </a:r>
          </a:p>
        </p:txBody>
      </p:sp>
    </p:spTree>
    <p:extLst>
      <p:ext uri="{BB962C8B-B14F-4D97-AF65-F5344CB8AC3E}">
        <p14:creationId xmlns:p14="http://schemas.microsoft.com/office/powerpoint/2010/main" val="838419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holding a rosary and praying">
            <a:extLst>
              <a:ext uri="{FF2B5EF4-FFF2-40B4-BE49-F238E27FC236}">
                <a16:creationId xmlns:a16="http://schemas.microsoft.com/office/drawing/2014/main" id="{4ECB69EB-FFE0-1EE8-6E3C-6BB113AA1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052" y="621177"/>
            <a:ext cx="10099033" cy="5464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8703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rents holding their infant during Baptism">
            <a:extLst>
              <a:ext uri="{FF2B5EF4-FFF2-40B4-BE49-F238E27FC236}">
                <a16:creationId xmlns:a16="http://schemas.microsoft.com/office/drawing/2014/main" id="{8E34A5AA-DF37-E417-E0EA-C0E80E8A9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073" y="617546"/>
            <a:ext cx="10079843" cy="54587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39879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92448F2-4B5A-4D1A-9F0D-D1D2D6BCE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299" y="1347020"/>
            <a:ext cx="10004974" cy="47686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360876-0562-F72E-BFD1-11E0417EBB20}"/>
              </a:ext>
            </a:extLst>
          </p:cNvPr>
          <p:cNvSpPr txBox="1"/>
          <p:nvPr/>
        </p:nvSpPr>
        <p:spPr>
          <a:xfrm>
            <a:off x="4474194" y="419168"/>
            <a:ext cx="5358063" cy="646331"/>
          </a:xfrm>
          <a:prstGeom prst="rect">
            <a:avLst/>
          </a:prstGeom>
          <a:noFill/>
        </p:spPr>
        <p:txBody>
          <a:bodyPr wrap="square">
            <a:spAutoFit/>
          </a:bodyPr>
          <a:lstStyle/>
          <a:p>
            <a:pPr algn="l">
              <a:buNone/>
            </a:pPr>
            <a:r>
              <a:rPr lang="en-US" sz="3600" b="1" i="0" cap="all" dirty="0">
                <a:solidFill>
                  <a:srgbClr val="000000"/>
                </a:solidFill>
                <a:effectLst/>
                <a:latin typeface="proxima-nova-extra-condensed"/>
              </a:rPr>
              <a:t>¡Viva Cristo Rey!</a:t>
            </a:r>
          </a:p>
        </p:txBody>
      </p:sp>
    </p:spTree>
    <p:extLst>
      <p:ext uri="{BB962C8B-B14F-4D97-AF65-F5344CB8AC3E}">
        <p14:creationId xmlns:p14="http://schemas.microsoft.com/office/powerpoint/2010/main" val="3067578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D700C6-86D5-FE12-E786-9D0EA65E9711}"/>
              </a:ext>
            </a:extLst>
          </p:cNvPr>
          <p:cNvSpPr txBox="1"/>
          <p:nvPr/>
        </p:nvSpPr>
        <p:spPr>
          <a:xfrm>
            <a:off x="727587" y="699232"/>
            <a:ext cx="10687665" cy="4767972"/>
          </a:xfrm>
          <a:prstGeom prst="rect">
            <a:avLst/>
          </a:prstGeom>
          <a:noFill/>
        </p:spPr>
        <p:txBody>
          <a:bodyPr wrap="square">
            <a:spAutoFit/>
          </a:bodyPr>
          <a:lstStyle/>
          <a:p>
            <a:pPr algn="ctr">
              <a:spcAft>
                <a:spcPts val="1875"/>
              </a:spcAft>
              <a:buNone/>
            </a:pPr>
            <a:r>
              <a:rPr lang="en-US" sz="2400" b="1" i="0" dirty="0">
                <a:solidFill>
                  <a:srgbClr val="000000"/>
                </a:solidFill>
                <a:effectLst/>
                <a:latin typeface="proxima-nova-extra-condensed"/>
              </a:rPr>
              <a:t>A HIGHER PURPOSE</a:t>
            </a:r>
          </a:p>
          <a:p>
            <a:pPr algn="just">
              <a:spcAft>
                <a:spcPts val="1500"/>
              </a:spcAft>
              <a:buNone/>
            </a:pPr>
            <a:r>
              <a:rPr lang="en-US" sz="2400" b="1" dirty="0">
                <a:solidFill>
                  <a:srgbClr val="000000"/>
                </a:solidFill>
                <a:effectLst/>
                <a:latin typeface="Arial" panose="020B0604020202020204" pitchFamily="34" charset="0"/>
              </a:rPr>
              <a:t>The ¡Viva Cristo Rey! program celebrates the sanctity of the </a:t>
            </a:r>
            <a:br>
              <a:rPr lang="en-US" sz="2400" b="1" dirty="0">
                <a:solidFill>
                  <a:srgbClr val="000000"/>
                </a:solidFill>
                <a:effectLst/>
                <a:latin typeface="Arial" panose="020B0604020202020204" pitchFamily="34" charset="0"/>
              </a:rPr>
            </a:br>
            <a:r>
              <a:rPr lang="en-US" sz="2400" b="1" dirty="0">
                <a:solidFill>
                  <a:srgbClr val="000000"/>
                </a:solidFill>
                <a:effectLst/>
                <a:latin typeface="Arial" panose="020B0604020202020204" pitchFamily="34" charset="0"/>
              </a:rPr>
              <a:t>Mexican Martyrs, including members of the Knights of </a:t>
            </a:r>
            <a:br>
              <a:rPr lang="en-US" sz="2400" b="1" dirty="0">
                <a:solidFill>
                  <a:srgbClr val="000000"/>
                </a:solidFill>
                <a:effectLst/>
                <a:latin typeface="Arial" panose="020B0604020202020204" pitchFamily="34" charset="0"/>
              </a:rPr>
            </a:br>
            <a:r>
              <a:rPr lang="en-US" sz="2400" b="1" dirty="0">
                <a:solidFill>
                  <a:srgbClr val="000000"/>
                </a:solidFill>
                <a:effectLst/>
                <a:latin typeface="Arial" panose="020B0604020202020204" pitchFamily="34" charset="0"/>
              </a:rPr>
              <a:t>Columbus, who were killed for their faith during the religious persecution of Catholics by the Mexican government in the early 20th century. During the persecution, which led to “La </a:t>
            </a:r>
            <a:r>
              <a:rPr lang="en-US" sz="2400" b="1" dirty="0" err="1">
                <a:solidFill>
                  <a:srgbClr val="000000"/>
                </a:solidFill>
                <a:effectLst/>
                <a:latin typeface="Arial" panose="020B0604020202020204" pitchFamily="34" charset="0"/>
              </a:rPr>
              <a:t>Cristiada</a:t>
            </a:r>
            <a:r>
              <a:rPr lang="en-US" sz="2400" b="1" dirty="0">
                <a:solidFill>
                  <a:srgbClr val="000000"/>
                </a:solidFill>
                <a:effectLst/>
                <a:latin typeface="Arial" panose="020B0604020202020204" pitchFamily="34" charset="0"/>
              </a:rPr>
              <a:t>,” or the “</a:t>
            </a:r>
            <a:r>
              <a:rPr lang="en-US" sz="2400" b="1" dirty="0" err="1">
                <a:solidFill>
                  <a:srgbClr val="000000"/>
                </a:solidFill>
                <a:effectLst/>
                <a:latin typeface="Arial" panose="020B0604020202020204" pitchFamily="34" charset="0"/>
              </a:rPr>
              <a:t>Cristero</a:t>
            </a:r>
            <a:r>
              <a:rPr lang="en-US" sz="2400" b="1" dirty="0">
                <a:solidFill>
                  <a:srgbClr val="000000"/>
                </a:solidFill>
                <a:effectLst/>
                <a:latin typeface="Arial" panose="020B0604020202020204" pitchFamily="34" charset="0"/>
              </a:rPr>
              <a:t> War,” priests, missionaries and members of religious orders were expelled from the country, more than a million Mexicans migrated to the United States seeking refuge and others spontaneously organized to defend themselves against government oppression, some peacefully and others taking up arms under the banner of “Cristo Rey y Santa María de Guadalupe” or “Christ the King and Holy Mary of Guadalupe.”</a:t>
            </a:r>
          </a:p>
        </p:txBody>
      </p:sp>
    </p:spTree>
    <p:extLst>
      <p:ext uri="{BB962C8B-B14F-4D97-AF65-F5344CB8AC3E}">
        <p14:creationId xmlns:p14="http://schemas.microsoft.com/office/powerpoint/2010/main" val="1772716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55C03-51F8-E03B-D09B-EC3BF0769B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4F7C1A7-2C50-2CD6-875F-1FD6C5273093}"/>
              </a:ext>
            </a:extLst>
          </p:cNvPr>
          <p:cNvSpPr txBox="1"/>
          <p:nvPr/>
        </p:nvSpPr>
        <p:spPr>
          <a:xfrm>
            <a:off x="698090" y="385246"/>
            <a:ext cx="10707329" cy="4834657"/>
          </a:xfrm>
          <a:prstGeom prst="rect">
            <a:avLst/>
          </a:prstGeom>
          <a:noFill/>
        </p:spPr>
        <p:txBody>
          <a:bodyPr wrap="square">
            <a:spAutoFit/>
          </a:bodyPr>
          <a:lstStyle/>
          <a:p>
            <a:pPr algn="ctr">
              <a:spcAft>
                <a:spcPts val="1875"/>
              </a:spcAft>
              <a:buNone/>
            </a:pPr>
            <a:r>
              <a:rPr lang="en-US" sz="2400" b="1" i="1" u="sng" dirty="0">
                <a:solidFill>
                  <a:srgbClr val="000000"/>
                </a:solidFill>
                <a:effectLst/>
                <a:latin typeface="proxima-nova-extra-condensed"/>
              </a:rPr>
              <a:t>OVERVIEW</a:t>
            </a:r>
          </a:p>
          <a:p>
            <a:pPr algn="l">
              <a:spcAft>
                <a:spcPts val="1500"/>
              </a:spcAft>
              <a:buNone/>
            </a:pPr>
            <a:r>
              <a:rPr lang="en-US" sz="2400" b="1" dirty="0">
                <a:solidFill>
                  <a:srgbClr val="000000"/>
                </a:solidFill>
                <a:effectLst/>
                <a:latin typeface="Arial" panose="020B0604020202020204" pitchFamily="34" charset="0"/>
              </a:rPr>
              <a:t>Councils are encouraged to ask for the intercession of the Mexican Martyrs by going to Mass, praying the novena leading up to their feast days, and spreading devotion to these saints and </a:t>
            </a:r>
            <a:r>
              <a:rPr lang="en-US" sz="2400" b="1" dirty="0" err="1">
                <a:solidFill>
                  <a:srgbClr val="000000"/>
                </a:solidFill>
                <a:effectLst/>
                <a:latin typeface="Arial" panose="020B0604020202020204" pitchFamily="34" charset="0"/>
              </a:rPr>
              <a:t>blesseds</a:t>
            </a:r>
            <a:r>
              <a:rPr lang="en-US" sz="2400" b="1" dirty="0">
                <a:solidFill>
                  <a:srgbClr val="000000"/>
                </a:solidFill>
                <a:effectLst/>
                <a:latin typeface="Arial" panose="020B0604020202020204" pitchFamily="34" charset="0"/>
              </a:rPr>
              <a:t> throughout their community.</a:t>
            </a:r>
          </a:p>
          <a:p>
            <a:pPr algn="ctr">
              <a:spcAft>
                <a:spcPts val="1875"/>
              </a:spcAft>
              <a:buNone/>
            </a:pPr>
            <a:r>
              <a:rPr lang="en-US" sz="2400" b="1" i="1" u="sng" dirty="0">
                <a:solidFill>
                  <a:srgbClr val="000000"/>
                </a:solidFill>
                <a:effectLst/>
                <a:latin typeface="proxima-nova-extra-condensed"/>
              </a:rPr>
              <a:t>SUGGESTED PROGRAM DATES</a:t>
            </a:r>
          </a:p>
          <a:p>
            <a:pPr algn="l">
              <a:buNone/>
            </a:pPr>
            <a:r>
              <a:rPr lang="en-US" sz="2400" b="1" dirty="0">
                <a:solidFill>
                  <a:srgbClr val="000000"/>
                </a:solidFill>
                <a:effectLst/>
                <a:latin typeface="Arial" panose="020B0604020202020204" pitchFamily="34" charset="0"/>
              </a:rPr>
              <a:t>The May 21 feast of the Mexican Martyrs (Optional Memorial of Saint Christopher Magallanes, Priest, and Companions, Martyrs), the Solemnity of Christ the King, and the Nov. 20 (in some dioceses) feast commemorating the following Knights of Columbus: Bl. José Trinidad Rangel Montaño, Bl. Andrés Solá y </a:t>
            </a:r>
            <a:r>
              <a:rPr lang="en-US" sz="2400" b="1" dirty="0" err="1">
                <a:solidFill>
                  <a:srgbClr val="000000"/>
                </a:solidFill>
                <a:effectLst/>
                <a:latin typeface="Arial" panose="020B0604020202020204" pitchFamily="34" charset="0"/>
              </a:rPr>
              <a:t>Molist</a:t>
            </a:r>
            <a:r>
              <a:rPr lang="en-US" sz="2400" b="1" dirty="0">
                <a:solidFill>
                  <a:srgbClr val="000000"/>
                </a:solidFill>
                <a:effectLst/>
                <a:latin typeface="Arial" panose="020B0604020202020204" pitchFamily="34" charset="0"/>
              </a:rPr>
              <a:t>, Bl. Leonardo Pérez Larios.</a:t>
            </a:r>
          </a:p>
        </p:txBody>
      </p:sp>
    </p:spTree>
    <p:extLst>
      <p:ext uri="{BB962C8B-B14F-4D97-AF65-F5344CB8AC3E}">
        <p14:creationId xmlns:p14="http://schemas.microsoft.com/office/powerpoint/2010/main" val="2245077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5243-18BE-2746-7152-873E23361211}"/>
              </a:ext>
            </a:extLst>
          </p:cNvPr>
          <p:cNvSpPr>
            <a:spLocks noGrp="1"/>
          </p:cNvSpPr>
          <p:nvPr>
            <p:ph type="title"/>
          </p:nvPr>
        </p:nvSpPr>
        <p:spPr>
          <a:xfrm>
            <a:off x="766916" y="2963946"/>
            <a:ext cx="10677832" cy="1325563"/>
          </a:xfrm>
        </p:spPr>
        <p:txBody>
          <a:bodyPr>
            <a:normAutofit fontScale="90000"/>
          </a:bodyPr>
          <a:lstStyle/>
          <a:p>
            <a:pPr algn="ctr">
              <a:spcBef>
                <a:spcPts val="1200"/>
              </a:spcBef>
              <a:spcAft>
                <a:spcPts val="1875"/>
              </a:spcAft>
            </a:pPr>
            <a:r>
              <a:rPr lang="en-US" b="1" i="0" cap="all" dirty="0">
                <a:effectLst/>
                <a:latin typeface="proxima-nova-extra-condensed"/>
              </a:rPr>
              <a:t>Imitating Saint Juan Diego</a:t>
            </a:r>
            <a:br>
              <a:rPr lang="en-US" b="1" i="0" cap="all" dirty="0">
                <a:effectLst/>
                <a:latin typeface="proxima-nova-extra-condensed"/>
              </a:rPr>
            </a:br>
            <a:br>
              <a:rPr lang="en-US" b="0" i="0" dirty="0">
                <a:solidFill>
                  <a:srgbClr val="000000"/>
                </a:solidFill>
                <a:effectLst/>
                <a:latin typeface="proxima-nova"/>
              </a:rPr>
            </a:br>
            <a:endParaRPr lang="en-US" dirty="0"/>
          </a:p>
        </p:txBody>
      </p:sp>
    </p:spTree>
    <p:extLst>
      <p:ext uri="{BB962C8B-B14F-4D97-AF65-F5344CB8AC3E}">
        <p14:creationId xmlns:p14="http://schemas.microsoft.com/office/powerpoint/2010/main" val="19783653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is image depicts the awe of encountering Our Lady of Guadalupe. He admires the vibrant colors of her cloak, her dress, her hair, and her face, realizing that she represents a blend of two worlds. She unites and symbolizes harmony between these two cultures, showing that they can coexist peacefully.">
            <a:extLst>
              <a:ext uri="{FF2B5EF4-FFF2-40B4-BE49-F238E27FC236}">
                <a16:creationId xmlns:a16="http://schemas.microsoft.com/office/drawing/2014/main" id="{CF942ED3-07EC-9BCA-884F-7D33DB450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060" y="561066"/>
            <a:ext cx="9902198" cy="542678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45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5AB31E-3CFC-3B66-8D55-BB4B32148C5E}"/>
              </a:ext>
            </a:extLst>
          </p:cNvPr>
          <p:cNvSpPr txBox="1"/>
          <p:nvPr/>
        </p:nvSpPr>
        <p:spPr>
          <a:xfrm>
            <a:off x="786581" y="1267326"/>
            <a:ext cx="10628671" cy="2982868"/>
          </a:xfrm>
          <a:prstGeom prst="rect">
            <a:avLst/>
          </a:prstGeom>
          <a:noFill/>
        </p:spPr>
        <p:txBody>
          <a:bodyPr wrap="square">
            <a:spAutoFit/>
          </a:bodyPr>
          <a:lstStyle/>
          <a:p>
            <a:pPr algn="ctr">
              <a:spcAft>
                <a:spcPts val="1875"/>
              </a:spcAft>
              <a:buNone/>
            </a:pPr>
            <a:r>
              <a:rPr lang="en-US" sz="3200" b="1" i="0" dirty="0">
                <a:solidFill>
                  <a:srgbClr val="000000"/>
                </a:solidFill>
                <a:effectLst/>
                <a:latin typeface="proxima-nova-extra-condensed"/>
              </a:rPr>
              <a:t>A HIGHER PURPOSE</a:t>
            </a:r>
          </a:p>
          <a:p>
            <a:pPr algn="l">
              <a:spcAft>
                <a:spcPts val="1500"/>
              </a:spcAft>
              <a:buNone/>
            </a:pPr>
            <a:r>
              <a:rPr lang="en-US" sz="2800" b="0" dirty="0">
                <a:solidFill>
                  <a:srgbClr val="000000"/>
                </a:solidFill>
                <a:effectLst/>
                <a:latin typeface="Arial" panose="020B0604020202020204" pitchFamily="34" charset="0"/>
              </a:rPr>
              <a:t>The Imitating Saint Juan Diego program encourages councils to promote devotion to St. Juan Diego and Our Lady of Guadalupe. As Knights of </a:t>
            </a:r>
            <a:r>
              <a:rPr lang="en-US" sz="2800" b="1" dirty="0">
                <a:solidFill>
                  <a:srgbClr val="000000"/>
                </a:solidFill>
                <a:effectLst/>
                <a:latin typeface="Arial" panose="020B0604020202020204" pitchFamily="34" charset="0"/>
              </a:rPr>
              <a:t>Columbus</a:t>
            </a:r>
            <a:r>
              <a:rPr lang="en-US" sz="2800" b="0" dirty="0">
                <a:solidFill>
                  <a:srgbClr val="000000"/>
                </a:solidFill>
                <a:effectLst/>
                <a:latin typeface="Arial" panose="020B0604020202020204" pitchFamily="34" charset="0"/>
              </a:rPr>
              <a:t>, whose patroness is Our Lady of Guadalupe, we are called to be her messengers, just as St. Juan Diego was throughout his life.</a:t>
            </a:r>
          </a:p>
        </p:txBody>
      </p:sp>
    </p:spTree>
    <p:extLst>
      <p:ext uri="{BB962C8B-B14F-4D97-AF65-F5344CB8AC3E}">
        <p14:creationId xmlns:p14="http://schemas.microsoft.com/office/powerpoint/2010/main" val="2601012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9A6DA6-E0A9-E5D2-0746-EB6DEC14A0DD}"/>
              </a:ext>
            </a:extLst>
          </p:cNvPr>
          <p:cNvSpPr txBox="1"/>
          <p:nvPr/>
        </p:nvSpPr>
        <p:spPr>
          <a:xfrm>
            <a:off x="776747" y="1010819"/>
            <a:ext cx="10559847" cy="3783087"/>
          </a:xfrm>
          <a:prstGeom prst="rect">
            <a:avLst/>
          </a:prstGeom>
          <a:noFill/>
        </p:spPr>
        <p:txBody>
          <a:bodyPr wrap="square">
            <a:spAutoFit/>
          </a:bodyPr>
          <a:lstStyle/>
          <a:p>
            <a:pPr algn="ctr">
              <a:spcAft>
                <a:spcPts val="1875"/>
              </a:spcAft>
              <a:buNone/>
            </a:pPr>
            <a:r>
              <a:rPr lang="en-US" sz="3200" b="1" i="0" dirty="0">
                <a:solidFill>
                  <a:srgbClr val="000000"/>
                </a:solidFill>
                <a:effectLst/>
                <a:latin typeface="proxima-nova-extra-condensed"/>
              </a:rPr>
              <a:t>OVERVIEW</a:t>
            </a:r>
          </a:p>
          <a:p>
            <a:pPr algn="l">
              <a:spcAft>
                <a:spcPts val="1500"/>
              </a:spcAft>
              <a:buNone/>
            </a:pPr>
            <a:r>
              <a:rPr lang="en-US" sz="2400" b="0" dirty="0">
                <a:solidFill>
                  <a:srgbClr val="000000"/>
                </a:solidFill>
                <a:effectLst/>
                <a:latin typeface="Arial" panose="020B0604020202020204" pitchFamily="34" charset="0"/>
              </a:rPr>
              <a:t>The appearance of Our Lady of Guadalupe to St. Juan Diego led to the mass conversion of millions of indigenous people to the Catholic Faith and continues to serve as a means of evangelization today. Councils can teach others about the lives of Our Lady of Guadalupe and St. Juan Diego and emphasize their status as powerful intercessors by organizing a traveling image of Our Lady of Guadalupe which can be shared between families, by encouraging acts of popular piety, and by sharing other devotional materials with members and their parish community.</a:t>
            </a:r>
          </a:p>
        </p:txBody>
      </p:sp>
    </p:spTree>
    <p:extLst>
      <p:ext uri="{BB962C8B-B14F-4D97-AF65-F5344CB8AC3E}">
        <p14:creationId xmlns:p14="http://schemas.microsoft.com/office/powerpoint/2010/main" val="1899819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16EA-221F-79E6-3911-94CB4C9B5C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A7D3837-32E9-119A-A726-D1F065ED0DB2}"/>
              </a:ext>
            </a:extLst>
          </p:cNvPr>
          <p:cNvSpPr txBox="1"/>
          <p:nvPr/>
        </p:nvSpPr>
        <p:spPr>
          <a:xfrm>
            <a:off x="776747" y="1010819"/>
            <a:ext cx="10559847" cy="2215991"/>
          </a:xfrm>
          <a:prstGeom prst="rect">
            <a:avLst/>
          </a:prstGeom>
          <a:noFill/>
        </p:spPr>
        <p:txBody>
          <a:bodyPr wrap="square">
            <a:spAutoFit/>
          </a:bodyPr>
          <a:lstStyle/>
          <a:p>
            <a:pPr algn="ctr">
              <a:spcBef>
                <a:spcPts val="2400"/>
              </a:spcBef>
              <a:spcAft>
                <a:spcPts val="1200"/>
              </a:spcAft>
              <a:buNone/>
            </a:pPr>
            <a:r>
              <a:rPr lang="en-US" sz="3200" b="1" dirty="0">
                <a:solidFill>
                  <a:srgbClr val="000000"/>
                </a:solidFill>
                <a:effectLst/>
                <a:latin typeface="proxima-nova-extra-condensed"/>
              </a:rPr>
              <a:t>SUGGESTED DATES TO HOST YOUR EVENT</a:t>
            </a:r>
          </a:p>
          <a:p>
            <a:pPr algn="l">
              <a:buNone/>
            </a:pPr>
            <a:r>
              <a:rPr lang="en-US" sz="2400" b="0" dirty="0">
                <a:solidFill>
                  <a:srgbClr val="000000"/>
                </a:solidFill>
                <a:effectLst/>
                <a:latin typeface="Arial" panose="020B0604020202020204" pitchFamily="34" charset="0"/>
              </a:rPr>
              <a:t>The suggested timeframe for this program is early December, coinciding with St. Juan Diego’s feast day on December 9 and Our Lady of Guadalupe’s feast day on December 12. Alternatively, your council can end the program on these dates and host a celebration on his feast day.</a:t>
            </a:r>
          </a:p>
        </p:txBody>
      </p:sp>
    </p:spTree>
    <p:extLst>
      <p:ext uri="{BB962C8B-B14F-4D97-AF65-F5344CB8AC3E}">
        <p14:creationId xmlns:p14="http://schemas.microsoft.com/office/powerpoint/2010/main" val="209037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0510-1224-E847-FDD9-1C1423E2A6B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AFFC3A7-5BB7-48DE-3BD9-1073897768D7}"/>
              </a:ext>
            </a:extLst>
          </p:cNvPr>
          <p:cNvSpPr txBox="1">
            <a:spLocks/>
          </p:cNvSpPr>
          <p:nvPr/>
        </p:nvSpPr>
        <p:spPr bwMode="auto">
          <a:xfrm>
            <a:off x="1155700" y="381000"/>
            <a:ext cx="9969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rump Mediaeval"/>
                <a:ea typeface="+mj-ea"/>
                <a:cs typeface="+mj-cs"/>
              </a:rPr>
              <a:t>10784 Program Submissions</a:t>
            </a:r>
          </a:p>
        </p:txBody>
      </p:sp>
      <p:sp>
        <p:nvSpPr>
          <p:cNvPr id="3" name="TextBox 2">
            <a:extLst>
              <a:ext uri="{FF2B5EF4-FFF2-40B4-BE49-F238E27FC236}">
                <a16:creationId xmlns:a16="http://schemas.microsoft.com/office/drawing/2014/main" id="{17FAE87B-6A2F-2B9E-6DD0-FA3AC54CFEBD}"/>
              </a:ext>
            </a:extLst>
          </p:cNvPr>
          <p:cNvSpPr txBox="1"/>
          <p:nvPr/>
        </p:nvSpPr>
        <p:spPr>
          <a:xfrm>
            <a:off x="806450" y="1251857"/>
            <a:ext cx="10668000" cy="4278094"/>
          </a:xfrm>
          <a:prstGeom prst="rect">
            <a:avLst/>
          </a:prstGeom>
          <a:noFill/>
        </p:spPr>
        <p:txBody>
          <a:bodyPr wrap="square" rtlCol="0">
            <a:spAutoFit/>
          </a:bodyPr>
          <a:lstStyle/>
          <a:p>
            <a:pPr algn="ctr"/>
            <a:r>
              <a:rPr lang="en-US" sz="3200" b="1" i="1" u="sng" dirty="0">
                <a:solidFill>
                  <a:srgbClr val="FF0000"/>
                </a:solidFill>
              </a:rPr>
              <a:t>Why is so darn important?</a:t>
            </a:r>
          </a:p>
          <a:p>
            <a:pPr marL="514350" indent="-514350">
              <a:buAutoNum type="arabicPeriod"/>
            </a:pPr>
            <a:r>
              <a:rPr lang="en-US" sz="2800" b="1" dirty="0"/>
              <a:t>It Documents Your Council’s Work</a:t>
            </a:r>
          </a:p>
          <a:p>
            <a:r>
              <a:rPr lang="en-US" sz="2400" i="1" dirty="0"/>
              <a:t>*If it isn’t on a 10784, Supreme has no record that it happened.</a:t>
            </a:r>
          </a:p>
          <a:p>
            <a:r>
              <a:rPr lang="en-US" sz="2800" b="1" dirty="0"/>
              <a:t>2. It will become required for awards:</a:t>
            </a:r>
          </a:p>
          <a:p>
            <a:r>
              <a:rPr lang="en-US" sz="2400" dirty="0"/>
              <a:t>*Even if your council does the work, you can’t earn awards without the documentation.</a:t>
            </a:r>
          </a:p>
          <a:p>
            <a:r>
              <a:rPr lang="en-US" sz="2800" b="1" dirty="0"/>
              <a:t>3. It Helps Supreme Track the Order’s Impact</a:t>
            </a:r>
          </a:p>
          <a:p>
            <a:r>
              <a:rPr lang="en-US" sz="2400" dirty="0"/>
              <a:t>*This data is used to help with annual reports and to maintain nonprofit compliance. </a:t>
            </a:r>
            <a:r>
              <a:rPr lang="en-US" sz="2400" b="1" dirty="0">
                <a:solidFill>
                  <a:srgbClr val="FF0000"/>
                </a:solidFill>
              </a:rPr>
              <a:t>(FORM 1728)</a:t>
            </a:r>
            <a:endParaRPr lang="en-US" sz="2400" dirty="0"/>
          </a:p>
          <a:p>
            <a:pPr marL="971550" lvl="1" indent="-514350">
              <a:buAutoNum type="arabicPeriod"/>
            </a:pPr>
            <a:endParaRPr lang="en-US" sz="2800" dirty="0"/>
          </a:p>
        </p:txBody>
      </p:sp>
    </p:spTree>
    <p:extLst>
      <p:ext uri="{BB962C8B-B14F-4D97-AF65-F5344CB8AC3E}">
        <p14:creationId xmlns:p14="http://schemas.microsoft.com/office/powerpoint/2010/main" val="28928217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is image shows St. Juan Diego kneeling in deep meditation on the miracle of Our Lady, the Mother of God, appearing to him. His serene and peaceful expression reflects his awareness that something extraordinary is happening and that he has been chosen as the messenger of Our Lady of Guadalupe.">
            <a:extLst>
              <a:ext uri="{FF2B5EF4-FFF2-40B4-BE49-F238E27FC236}">
                <a16:creationId xmlns:a16="http://schemas.microsoft.com/office/drawing/2014/main" id="{64A35BD6-D213-ECCF-516A-6D43C49B2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296" y="307973"/>
            <a:ext cx="9999407" cy="57372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195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3BA1ED-986D-DF08-A144-2C7C11437318}"/>
              </a:ext>
            </a:extLst>
          </p:cNvPr>
          <p:cNvSpPr txBox="1">
            <a:spLocks/>
          </p:cNvSpPr>
          <p:nvPr/>
        </p:nvSpPr>
        <p:spPr>
          <a:xfrm>
            <a:off x="2903145" y="2383971"/>
            <a:ext cx="90678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chemeClr val="accent1">
                    <a:lumMod val="50000"/>
                  </a:schemeClr>
                </a:solidFill>
              </a:rPr>
              <a:t>Special Olympics</a:t>
            </a:r>
          </a:p>
        </p:txBody>
      </p:sp>
      <p:pic>
        <p:nvPicPr>
          <p:cNvPr id="5" name="Picture 4" descr="Logo&#10;&#10;Description automatically generated">
            <a:extLst>
              <a:ext uri="{FF2B5EF4-FFF2-40B4-BE49-F238E27FC236}">
                <a16:creationId xmlns:a16="http://schemas.microsoft.com/office/drawing/2014/main" id="{2AA3BCB6-5317-E726-D88D-A9445B8AE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8772" y="514866"/>
            <a:ext cx="1181520" cy="1119205"/>
          </a:xfrm>
          <a:prstGeom prst="rect">
            <a:avLst/>
          </a:prstGeom>
        </p:spPr>
      </p:pic>
    </p:spTree>
    <p:extLst>
      <p:ext uri="{BB962C8B-B14F-4D97-AF65-F5344CB8AC3E}">
        <p14:creationId xmlns:p14="http://schemas.microsoft.com/office/powerpoint/2010/main" val="95113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2B80F56-4E69-8220-A2D3-9269C48C170A}"/>
              </a:ext>
            </a:extLst>
          </p:cNvPr>
          <p:cNvSpPr txBox="1">
            <a:spLocks/>
          </p:cNvSpPr>
          <p:nvPr/>
        </p:nvSpPr>
        <p:spPr bwMode="auto">
          <a:xfrm>
            <a:off x="1447800" y="820262"/>
            <a:ext cx="7239000" cy="1712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kern="0" dirty="0"/>
              <a:t>The Knights of Columbus has a unique partnership with Special Olympics, making it a “Featured Program”!</a:t>
            </a:r>
          </a:p>
          <a:p>
            <a:endParaRPr lang="en-US" kern="0" dirty="0"/>
          </a:p>
        </p:txBody>
      </p:sp>
      <p:pic>
        <p:nvPicPr>
          <p:cNvPr id="5" name="Picture 4" descr="Logo&#10;&#10;Description automatically generated">
            <a:extLst>
              <a:ext uri="{FF2B5EF4-FFF2-40B4-BE49-F238E27FC236}">
                <a16:creationId xmlns:a16="http://schemas.microsoft.com/office/drawing/2014/main" id="{C8169DEE-9859-800D-03C4-7B6D0C5A47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547523"/>
            <a:ext cx="1181520" cy="1119205"/>
          </a:xfrm>
          <a:prstGeom prst="rect">
            <a:avLst/>
          </a:prstGeom>
        </p:spPr>
      </p:pic>
      <p:sp>
        <p:nvSpPr>
          <p:cNvPr id="6" name="Subtitle 2">
            <a:extLst>
              <a:ext uri="{FF2B5EF4-FFF2-40B4-BE49-F238E27FC236}">
                <a16:creationId xmlns:a16="http://schemas.microsoft.com/office/drawing/2014/main" id="{787D2846-2467-761A-8F40-1C0FFAE302A1}"/>
              </a:ext>
            </a:extLst>
          </p:cNvPr>
          <p:cNvSpPr txBox="1">
            <a:spLocks/>
          </p:cNvSpPr>
          <p:nvPr/>
        </p:nvSpPr>
        <p:spPr bwMode="auto">
          <a:xfrm>
            <a:off x="1447800" y="2821661"/>
            <a:ext cx="8153400" cy="23599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kern="0" dirty="0"/>
              <a:t>Contribute a minimum of:</a:t>
            </a:r>
          </a:p>
          <a:p>
            <a:pPr algn="l"/>
            <a:r>
              <a:rPr lang="en-US" kern="0" dirty="0"/>
              <a:t>$2,000 or 200 volunteer hours = </a:t>
            </a:r>
            <a:r>
              <a:rPr lang="en-US" kern="0" dirty="0">
                <a:latin typeface="Times New Roman" panose="02020603050405020304" pitchFamily="18" charset="0"/>
                <a:cs typeface="Times New Roman" panose="02020603050405020304" pitchFamily="18" charset="0"/>
              </a:rPr>
              <a:t>II</a:t>
            </a:r>
            <a:r>
              <a:rPr lang="en-US" kern="0" dirty="0"/>
              <a:t> (2) TWO</a:t>
            </a:r>
          </a:p>
          <a:p>
            <a:pPr algn="l"/>
            <a:r>
              <a:rPr lang="en-US" kern="0" dirty="0"/>
              <a:t>Program credits toward the Columbian Award!!!</a:t>
            </a:r>
          </a:p>
          <a:p>
            <a:endParaRPr lang="en-US" kern="0" dirty="0"/>
          </a:p>
        </p:txBody>
      </p:sp>
    </p:spTree>
    <p:extLst>
      <p:ext uri="{BB962C8B-B14F-4D97-AF65-F5344CB8AC3E}">
        <p14:creationId xmlns:p14="http://schemas.microsoft.com/office/powerpoint/2010/main" val="17070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928CE-D81E-E0F8-442F-3A764E65B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547523"/>
            <a:ext cx="1181520" cy="1119205"/>
          </a:xfrm>
          <a:prstGeom prst="rect">
            <a:avLst/>
          </a:prstGeom>
        </p:spPr>
      </p:pic>
      <p:sp>
        <p:nvSpPr>
          <p:cNvPr id="5" name="Subtitle 2">
            <a:extLst>
              <a:ext uri="{FF2B5EF4-FFF2-40B4-BE49-F238E27FC236}">
                <a16:creationId xmlns:a16="http://schemas.microsoft.com/office/drawing/2014/main" id="{F1A24B7B-E483-9C2A-8AEE-C4119D5443EE}"/>
              </a:ext>
            </a:extLst>
          </p:cNvPr>
          <p:cNvSpPr txBox="1">
            <a:spLocks/>
          </p:cNvSpPr>
          <p:nvPr/>
        </p:nvSpPr>
        <p:spPr bwMode="auto">
          <a:xfrm>
            <a:off x="1447800" y="820262"/>
            <a:ext cx="7239000" cy="1922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u="sng" kern="0" dirty="0"/>
              <a:t>Basic Steps for Councils</a:t>
            </a:r>
            <a:r>
              <a:rPr lang="en-US" kern="0" dirty="0"/>
              <a:t>:</a:t>
            </a:r>
          </a:p>
          <a:p>
            <a:pPr algn="l"/>
            <a:r>
              <a:rPr lang="en-US" kern="0" dirty="0"/>
              <a:t>Identify a program Chair to oversee all action steps and delegate tasks.</a:t>
            </a:r>
          </a:p>
          <a:p>
            <a:endParaRPr lang="en-US" kern="0" dirty="0"/>
          </a:p>
        </p:txBody>
      </p:sp>
      <p:sp>
        <p:nvSpPr>
          <p:cNvPr id="6" name="Subtitle 2">
            <a:extLst>
              <a:ext uri="{FF2B5EF4-FFF2-40B4-BE49-F238E27FC236}">
                <a16:creationId xmlns:a16="http://schemas.microsoft.com/office/drawing/2014/main" id="{3E13CC31-7A49-3E33-2410-68C5294FCECC}"/>
              </a:ext>
            </a:extLst>
          </p:cNvPr>
          <p:cNvSpPr txBox="1">
            <a:spLocks/>
          </p:cNvSpPr>
          <p:nvPr/>
        </p:nvSpPr>
        <p:spPr bwMode="auto">
          <a:xfrm>
            <a:off x="1467416" y="2677884"/>
            <a:ext cx="7391400" cy="1237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kern="0" dirty="0"/>
              <a:t>Contact the local Area Director for Special Olympics Michigan – ask how you can help.</a:t>
            </a:r>
          </a:p>
          <a:p>
            <a:endParaRPr lang="en-US" kern="0" dirty="0"/>
          </a:p>
        </p:txBody>
      </p:sp>
      <p:sp>
        <p:nvSpPr>
          <p:cNvPr id="7" name="Subtitle 2">
            <a:extLst>
              <a:ext uri="{FF2B5EF4-FFF2-40B4-BE49-F238E27FC236}">
                <a16:creationId xmlns:a16="http://schemas.microsoft.com/office/drawing/2014/main" id="{A503736E-44ED-B8A4-069F-7AC06E748B29}"/>
              </a:ext>
            </a:extLst>
          </p:cNvPr>
          <p:cNvSpPr txBox="1">
            <a:spLocks/>
          </p:cNvSpPr>
          <p:nvPr/>
        </p:nvSpPr>
        <p:spPr bwMode="auto">
          <a:xfrm>
            <a:off x="1467416" y="4379890"/>
            <a:ext cx="7239000" cy="1502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kern="0" dirty="0"/>
              <a:t>Set goals for man hours / funds to be donated.</a:t>
            </a:r>
          </a:p>
          <a:p>
            <a:endParaRPr lang="en-US" kern="0" dirty="0"/>
          </a:p>
        </p:txBody>
      </p:sp>
    </p:spTree>
    <p:extLst>
      <p:ext uri="{BB962C8B-B14F-4D97-AF65-F5344CB8AC3E}">
        <p14:creationId xmlns:p14="http://schemas.microsoft.com/office/powerpoint/2010/main" val="31501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5BC1346-CD27-64E8-A043-ED3A95C9E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547523"/>
            <a:ext cx="1181520" cy="1119205"/>
          </a:xfrm>
          <a:prstGeom prst="rect">
            <a:avLst/>
          </a:prstGeom>
        </p:spPr>
      </p:pic>
      <p:sp>
        <p:nvSpPr>
          <p:cNvPr id="5" name="Subtitle 2">
            <a:extLst>
              <a:ext uri="{FF2B5EF4-FFF2-40B4-BE49-F238E27FC236}">
                <a16:creationId xmlns:a16="http://schemas.microsoft.com/office/drawing/2014/main" id="{7CAB43EF-961B-FE4E-D4C3-32638B9FB20A}"/>
              </a:ext>
            </a:extLst>
          </p:cNvPr>
          <p:cNvSpPr txBox="1">
            <a:spLocks/>
          </p:cNvSpPr>
          <p:nvPr/>
        </p:nvSpPr>
        <p:spPr bwMode="auto">
          <a:xfrm>
            <a:off x="990600" y="705259"/>
            <a:ext cx="9296400" cy="1922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dirty="0">
                <a:solidFill>
                  <a:srgbClr val="000000"/>
                </a:solidFill>
                <a:latin typeface="Trump Mediaeval"/>
              </a:rPr>
              <a:t>A</a:t>
            </a:r>
            <a:r>
              <a:rPr lang="en-US" sz="2800" dirty="0">
                <a:solidFill>
                  <a:srgbClr val="000000"/>
                </a:solidFill>
                <a:latin typeface="Trump Mediaeval"/>
              </a:rPr>
              <a:t>ll councils are to report their participation in Special Olympics programs through the online </a:t>
            </a:r>
            <a:r>
              <a:rPr lang="en-US" sz="2800" b="1" u="sng" dirty="0">
                <a:solidFill>
                  <a:srgbClr val="000000"/>
                </a:solidFill>
                <a:latin typeface="Trump Mediaeval"/>
                <a:hlinkClick r:id="rId3"/>
              </a:rPr>
              <a:t>Fraternal Programs Report Form</a:t>
            </a:r>
            <a:r>
              <a:rPr lang="en-US" sz="2800" dirty="0">
                <a:solidFill>
                  <a:srgbClr val="000000"/>
                </a:solidFill>
                <a:latin typeface="Trump Mediaeval"/>
              </a:rPr>
              <a:t> (#10784) under the LIFE category.</a:t>
            </a:r>
          </a:p>
          <a:p>
            <a:r>
              <a:rPr lang="en-US" b="1" kern="0" dirty="0">
                <a:solidFill>
                  <a:srgbClr val="BBE0E3">
                    <a:lumMod val="50000"/>
                  </a:srgbClr>
                </a:solidFill>
                <a:latin typeface="Trump Mediaeval"/>
              </a:rPr>
              <a:t>You’d be surprised how many councils get this wrong!</a:t>
            </a:r>
          </a:p>
        </p:txBody>
      </p:sp>
      <p:sp>
        <p:nvSpPr>
          <p:cNvPr id="6" name="Subtitle 2">
            <a:extLst>
              <a:ext uri="{FF2B5EF4-FFF2-40B4-BE49-F238E27FC236}">
                <a16:creationId xmlns:a16="http://schemas.microsoft.com/office/drawing/2014/main" id="{50C3F95E-134A-B2AD-D972-6DE08C12A238}"/>
              </a:ext>
            </a:extLst>
          </p:cNvPr>
          <p:cNvSpPr txBox="1">
            <a:spLocks/>
          </p:cNvSpPr>
          <p:nvPr/>
        </p:nvSpPr>
        <p:spPr bwMode="auto">
          <a:xfrm>
            <a:off x="1447800" y="2895600"/>
            <a:ext cx="9220200" cy="1237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sz="2400" dirty="0">
                <a:solidFill>
                  <a:srgbClr val="000000"/>
                </a:solidFill>
                <a:latin typeface="Trump Mediaeval"/>
              </a:rPr>
              <a:t>All participation taking place in calendar year 2025 must be reported through the online #10784 by January 31, 2026 to be considered in the rankings. (submit multiple forms for multiple donations / events)</a:t>
            </a:r>
            <a:endParaRPr lang="en-US" kern="0" dirty="0">
              <a:solidFill>
                <a:srgbClr val="000000"/>
              </a:solidFill>
              <a:latin typeface="Trump Mediaeval"/>
            </a:endParaRPr>
          </a:p>
        </p:txBody>
      </p:sp>
      <p:sp>
        <p:nvSpPr>
          <p:cNvPr id="7" name="Subtitle 2">
            <a:extLst>
              <a:ext uri="{FF2B5EF4-FFF2-40B4-BE49-F238E27FC236}">
                <a16:creationId xmlns:a16="http://schemas.microsoft.com/office/drawing/2014/main" id="{C69C31CE-68AA-722C-A288-EFAAC251AB12}"/>
              </a:ext>
            </a:extLst>
          </p:cNvPr>
          <p:cNvSpPr txBox="1">
            <a:spLocks/>
          </p:cNvSpPr>
          <p:nvPr/>
        </p:nvSpPr>
        <p:spPr bwMode="auto">
          <a:xfrm>
            <a:off x="2133600" y="4419600"/>
            <a:ext cx="7239000" cy="1237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Tx/>
              <a:buNone/>
              <a:defRPr sz="2800">
                <a:solidFill>
                  <a:schemeClr val="tx1"/>
                </a:solidFill>
                <a:latin typeface="+mn-lt"/>
              </a:defRPr>
            </a:lvl2pPr>
            <a:lvl3pPr marL="914400" indent="0" algn="ctr" rtl="0" eaLnBrk="1" fontAlgn="base" hangingPunct="1">
              <a:spcBef>
                <a:spcPct val="20000"/>
              </a:spcBef>
              <a:spcAft>
                <a:spcPct val="0"/>
              </a:spcAft>
              <a:buFontTx/>
              <a:buNone/>
              <a:defRPr sz="2400">
                <a:solidFill>
                  <a:schemeClr val="tx1"/>
                </a:solidFill>
                <a:latin typeface="+mn-lt"/>
              </a:defRPr>
            </a:lvl3pPr>
            <a:lvl4pPr marL="1371600" indent="0" algn="ctr" rtl="0" eaLnBrk="1" fontAlgn="base" hangingPunct="1">
              <a:spcBef>
                <a:spcPct val="20000"/>
              </a:spcBef>
              <a:spcAft>
                <a:spcPct val="0"/>
              </a:spcAft>
              <a:buFontTx/>
              <a:buNone/>
              <a:defRPr sz="2000">
                <a:solidFill>
                  <a:schemeClr val="tx1"/>
                </a:solidFill>
                <a:latin typeface="+mn-lt"/>
              </a:defRPr>
            </a:lvl4pPr>
            <a:lvl5pPr marL="1828800" indent="0" algn="ctr" rtl="0" eaLnBrk="1" fontAlgn="base" hangingPunct="1">
              <a:spcBef>
                <a:spcPct val="20000"/>
              </a:spcBef>
              <a:spcAft>
                <a:spcPct val="0"/>
              </a:spcAft>
              <a:buFontTx/>
              <a:buNone/>
              <a:defRPr sz="2000">
                <a:solidFill>
                  <a:schemeClr val="tx1"/>
                </a:solidFill>
                <a:latin typeface="+mn-lt"/>
              </a:defRPr>
            </a:lvl5pPr>
            <a:lvl6pPr marL="2286000" indent="0" algn="ctr" rtl="0" eaLnBrk="1" fontAlgn="base" hangingPunct="1">
              <a:spcBef>
                <a:spcPct val="20000"/>
              </a:spcBef>
              <a:spcAft>
                <a:spcPct val="0"/>
              </a:spcAft>
              <a:buNone/>
              <a:defRPr sz="2000">
                <a:solidFill>
                  <a:schemeClr val="bg1"/>
                </a:solidFill>
                <a:latin typeface="+mn-lt"/>
              </a:defRPr>
            </a:lvl6pPr>
            <a:lvl7pPr marL="2743200" indent="0" algn="ctr" rtl="0" eaLnBrk="1" fontAlgn="base" hangingPunct="1">
              <a:spcBef>
                <a:spcPct val="20000"/>
              </a:spcBef>
              <a:spcAft>
                <a:spcPct val="0"/>
              </a:spcAft>
              <a:buNone/>
              <a:defRPr sz="2000">
                <a:solidFill>
                  <a:schemeClr val="bg1"/>
                </a:solidFill>
                <a:latin typeface="+mn-lt"/>
              </a:defRPr>
            </a:lvl7pPr>
            <a:lvl8pPr marL="3200400" indent="0" algn="ctr" rtl="0" eaLnBrk="1" fontAlgn="base" hangingPunct="1">
              <a:spcBef>
                <a:spcPct val="20000"/>
              </a:spcBef>
              <a:spcAft>
                <a:spcPct val="0"/>
              </a:spcAft>
              <a:buNone/>
              <a:defRPr sz="2000">
                <a:solidFill>
                  <a:schemeClr val="bg1"/>
                </a:solidFill>
                <a:latin typeface="+mn-lt"/>
              </a:defRPr>
            </a:lvl8pPr>
            <a:lvl9pPr marL="3657600" indent="0" algn="ctr" rtl="0" eaLnBrk="1" fontAlgn="base" hangingPunct="1">
              <a:spcBef>
                <a:spcPct val="20000"/>
              </a:spcBef>
              <a:spcAft>
                <a:spcPct val="0"/>
              </a:spcAft>
              <a:buNone/>
              <a:defRPr sz="2000">
                <a:solidFill>
                  <a:schemeClr val="bg1"/>
                </a:solidFill>
                <a:latin typeface="+mn-lt"/>
              </a:defRPr>
            </a:lvl9pPr>
          </a:lstStyle>
          <a:p>
            <a:pPr algn="l"/>
            <a:r>
              <a:rPr lang="en-US" sz="2400" dirty="0">
                <a:solidFill>
                  <a:srgbClr val="000000"/>
                </a:solidFill>
                <a:latin typeface="Trump Mediaeval"/>
              </a:rPr>
              <a:t>Along with every Special Olympics event comes the prospect of recruiting new members. Be sure to include a recruitment strategy as part of your plans. </a:t>
            </a:r>
            <a:endParaRPr lang="en-US" sz="2400" kern="0" dirty="0">
              <a:solidFill>
                <a:srgbClr val="000000"/>
              </a:solidFill>
              <a:latin typeface="Trump Mediaeval"/>
            </a:endParaRPr>
          </a:p>
        </p:txBody>
      </p:sp>
    </p:spTree>
    <p:extLst>
      <p:ext uri="{BB962C8B-B14F-4D97-AF65-F5344CB8AC3E}">
        <p14:creationId xmlns:p14="http://schemas.microsoft.com/office/powerpoint/2010/main" val="23225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E1BF2676-4799-E888-540B-80A5347B52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547523"/>
            <a:ext cx="1181520" cy="1119205"/>
          </a:xfrm>
          <a:prstGeom prst="rect">
            <a:avLst/>
          </a:prstGeom>
        </p:spPr>
      </p:pic>
      <p:pic>
        <p:nvPicPr>
          <p:cNvPr id="5" name="Picture 4">
            <a:extLst>
              <a:ext uri="{FF2B5EF4-FFF2-40B4-BE49-F238E27FC236}">
                <a16:creationId xmlns:a16="http://schemas.microsoft.com/office/drawing/2014/main" id="{605FD4DB-F3F7-8563-6451-2650EE916553}"/>
              </a:ext>
            </a:extLst>
          </p:cNvPr>
          <p:cNvPicPr>
            <a:picLocks noChangeAspect="1"/>
          </p:cNvPicPr>
          <p:nvPr/>
        </p:nvPicPr>
        <p:blipFill>
          <a:blip r:embed="rId3"/>
          <a:stretch>
            <a:fillRect/>
          </a:stretch>
        </p:blipFill>
        <p:spPr>
          <a:xfrm>
            <a:off x="3581401" y="304800"/>
            <a:ext cx="5562600" cy="5334000"/>
          </a:xfrm>
          <a:prstGeom prst="rect">
            <a:avLst/>
          </a:prstGeom>
        </p:spPr>
      </p:pic>
      <p:sp>
        <p:nvSpPr>
          <p:cNvPr id="6" name="TextBox 5">
            <a:extLst>
              <a:ext uri="{FF2B5EF4-FFF2-40B4-BE49-F238E27FC236}">
                <a16:creationId xmlns:a16="http://schemas.microsoft.com/office/drawing/2014/main" id="{9D0EA172-704E-0012-9403-D49C2E5C009E}"/>
              </a:ext>
            </a:extLst>
          </p:cNvPr>
          <p:cNvSpPr txBox="1"/>
          <p:nvPr/>
        </p:nvSpPr>
        <p:spPr>
          <a:xfrm>
            <a:off x="1676400" y="2413337"/>
            <a:ext cx="3352800" cy="2308324"/>
          </a:xfrm>
          <a:prstGeom prst="rect">
            <a:avLst/>
          </a:prstGeom>
          <a:noFill/>
        </p:spPr>
        <p:txBody>
          <a:bodyPr wrap="square" rtlCol="0">
            <a:spAutoFit/>
          </a:bodyPr>
          <a:lstStyle/>
          <a:p>
            <a:r>
              <a:rPr lang="en-US" dirty="0"/>
              <a:t>Special Olympics Michigan</a:t>
            </a:r>
          </a:p>
          <a:p>
            <a:r>
              <a:rPr lang="en-US" dirty="0"/>
              <a:t>Service Areas are by county.</a:t>
            </a:r>
          </a:p>
          <a:p>
            <a:endParaRPr lang="en-US" dirty="0"/>
          </a:p>
          <a:p>
            <a:r>
              <a:rPr lang="en-US" dirty="0"/>
              <a:t>Most are Multiple counties, but not all.</a:t>
            </a:r>
          </a:p>
          <a:p>
            <a:endParaRPr lang="en-US" dirty="0"/>
          </a:p>
          <a:p>
            <a:r>
              <a:rPr lang="en-US" dirty="0"/>
              <a:t>Several Councils can support the same Special Olympics Area.</a:t>
            </a:r>
          </a:p>
        </p:txBody>
      </p:sp>
    </p:spTree>
    <p:extLst>
      <p:ext uri="{BB962C8B-B14F-4D97-AF65-F5344CB8AC3E}">
        <p14:creationId xmlns:p14="http://schemas.microsoft.com/office/powerpoint/2010/main" val="10284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745D7D-C150-4919-84CF-8CC8DFC04D64}"/>
              </a:ext>
            </a:extLst>
          </p:cNvPr>
          <p:cNvSpPr txBox="1"/>
          <p:nvPr/>
        </p:nvSpPr>
        <p:spPr>
          <a:xfrm>
            <a:off x="6052470" y="1361617"/>
            <a:ext cx="5257800"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Ed and Lynn Strach  Pro-Life Chair Couple</a:t>
            </a:r>
          </a:p>
        </p:txBody>
      </p:sp>
      <p:sp>
        <p:nvSpPr>
          <p:cNvPr id="5" name="TextBox 4">
            <a:extLst>
              <a:ext uri="{FF2B5EF4-FFF2-40B4-BE49-F238E27FC236}">
                <a16:creationId xmlns:a16="http://schemas.microsoft.com/office/drawing/2014/main" id="{ED0DAC17-DE9D-40B6-80B9-ED3725332003}"/>
              </a:ext>
            </a:extLst>
          </p:cNvPr>
          <p:cNvSpPr txBox="1"/>
          <p:nvPr/>
        </p:nvSpPr>
        <p:spPr>
          <a:xfrm>
            <a:off x="3854245" y="5229230"/>
            <a:ext cx="9439052" cy="707886"/>
          </a:xfrm>
          <a:prstGeom prst="rect">
            <a:avLst/>
          </a:prstGeom>
          <a:noFill/>
        </p:spPr>
        <p:txBody>
          <a:bodyPr wrap="square" rtlCol="0">
            <a:spAutoFit/>
          </a:bodyPr>
          <a:lstStyle/>
          <a:p>
            <a:pPr algn="ctr"/>
            <a:r>
              <a:rPr lang="en-US" sz="4000" b="1" i="1" dirty="0">
                <a:latin typeface="Arial" panose="020B0604020202020204" pitchFamily="34" charset="0"/>
                <a:cs typeface="Arial" panose="020B0604020202020204" pitchFamily="34" charset="0"/>
              </a:rPr>
              <a:t>SOARing For Life!</a:t>
            </a:r>
          </a:p>
        </p:txBody>
      </p:sp>
      <p:sp>
        <p:nvSpPr>
          <p:cNvPr id="2" name="TextBox 1">
            <a:extLst>
              <a:ext uri="{FF2B5EF4-FFF2-40B4-BE49-F238E27FC236}">
                <a16:creationId xmlns:a16="http://schemas.microsoft.com/office/drawing/2014/main" id="{7F63EC0B-8791-7AEC-E7A0-AC06ECD4E709}"/>
              </a:ext>
            </a:extLst>
          </p:cNvPr>
          <p:cNvSpPr txBox="1"/>
          <p:nvPr/>
        </p:nvSpPr>
        <p:spPr>
          <a:xfrm>
            <a:off x="2280535" y="253621"/>
            <a:ext cx="7364207" cy="1107996"/>
          </a:xfrm>
          <a:prstGeom prst="rect">
            <a:avLst/>
          </a:prstGeom>
          <a:noFill/>
        </p:spPr>
        <p:txBody>
          <a:bodyPr wrap="square" rtlCol="0">
            <a:spAutoFit/>
          </a:bodyPr>
          <a:lstStyle/>
          <a:p>
            <a:r>
              <a:rPr lang="en-US" sz="6600" dirty="0">
                <a:latin typeface="Brush Script MT" panose="03060802040406070304" pitchFamily="66" charset="0"/>
              </a:rPr>
              <a:t>Courage In All You Do!</a:t>
            </a:r>
          </a:p>
        </p:txBody>
      </p:sp>
      <p:pic>
        <p:nvPicPr>
          <p:cNvPr id="3" name="Picture 2">
            <a:extLst>
              <a:ext uri="{FF2B5EF4-FFF2-40B4-BE49-F238E27FC236}">
                <a16:creationId xmlns:a16="http://schemas.microsoft.com/office/drawing/2014/main" id="{9E6FEA8B-C766-9FD7-479E-EA56D03232BE}"/>
              </a:ext>
            </a:extLst>
          </p:cNvPr>
          <p:cNvPicPr>
            <a:picLocks noChangeAspect="1"/>
          </p:cNvPicPr>
          <p:nvPr/>
        </p:nvPicPr>
        <p:blipFill>
          <a:blip r:embed="rId3"/>
          <a:stretch>
            <a:fillRect/>
          </a:stretch>
        </p:blipFill>
        <p:spPr>
          <a:xfrm>
            <a:off x="6604000" y="2703790"/>
            <a:ext cx="4154740" cy="2476225"/>
          </a:xfrm>
          <a:prstGeom prst="rect">
            <a:avLst/>
          </a:prstGeom>
          <a:effectLst>
            <a:softEdge rad="127000"/>
          </a:effectLst>
        </p:spPr>
      </p:pic>
      <p:pic>
        <p:nvPicPr>
          <p:cNvPr id="6" name="Picture 5">
            <a:extLst>
              <a:ext uri="{FF2B5EF4-FFF2-40B4-BE49-F238E27FC236}">
                <a16:creationId xmlns:a16="http://schemas.microsoft.com/office/drawing/2014/main" id="{578A2CD2-D3BC-C593-8061-B488B4274FD2}"/>
              </a:ext>
            </a:extLst>
          </p:cNvPr>
          <p:cNvPicPr>
            <a:picLocks noChangeAspect="1"/>
          </p:cNvPicPr>
          <p:nvPr/>
        </p:nvPicPr>
        <p:blipFill>
          <a:blip r:embed="rId4"/>
          <a:stretch>
            <a:fillRect/>
          </a:stretch>
        </p:blipFill>
        <p:spPr>
          <a:xfrm>
            <a:off x="1882295" y="1480865"/>
            <a:ext cx="3943900" cy="3896269"/>
          </a:xfrm>
          <a:prstGeom prst="rect">
            <a:avLst/>
          </a:prstGeom>
          <a:effectLst>
            <a:softEdge rad="101600"/>
          </a:effectLst>
        </p:spPr>
      </p:pic>
    </p:spTree>
    <p:extLst>
      <p:ext uri="{BB962C8B-B14F-4D97-AF65-F5344CB8AC3E}">
        <p14:creationId xmlns:p14="http://schemas.microsoft.com/office/powerpoint/2010/main" val="1193483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93F07B-510F-41A8-BFE1-58F631974E57}"/>
              </a:ext>
            </a:extLst>
          </p:cNvPr>
          <p:cNvSpPr txBox="1"/>
          <p:nvPr/>
        </p:nvSpPr>
        <p:spPr>
          <a:xfrm>
            <a:off x="2547371" y="433963"/>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8F55BCDA-F6A9-4367-AE88-7795C1F71E9E}"/>
              </a:ext>
            </a:extLst>
          </p:cNvPr>
          <p:cNvPicPr>
            <a:picLocks noChangeAspect="1"/>
          </p:cNvPicPr>
          <p:nvPr/>
        </p:nvPicPr>
        <p:blipFill>
          <a:blip r:embed="rId3"/>
          <a:stretch>
            <a:fillRect/>
          </a:stretch>
        </p:blipFill>
        <p:spPr>
          <a:xfrm>
            <a:off x="726839" y="403187"/>
            <a:ext cx="1676400" cy="999134"/>
          </a:xfrm>
          <a:prstGeom prst="rect">
            <a:avLst/>
          </a:prstGeom>
          <a:effectLst>
            <a:softEdge rad="63500"/>
          </a:effectLst>
        </p:spPr>
      </p:pic>
      <p:pic>
        <p:nvPicPr>
          <p:cNvPr id="2" name="Picture 1">
            <a:extLst>
              <a:ext uri="{FF2B5EF4-FFF2-40B4-BE49-F238E27FC236}">
                <a16:creationId xmlns:a16="http://schemas.microsoft.com/office/drawing/2014/main" id="{7E156D8A-A8C0-C77F-5637-FD3AD66088FB}"/>
              </a:ext>
            </a:extLst>
          </p:cNvPr>
          <p:cNvPicPr>
            <a:picLocks noChangeAspect="1"/>
          </p:cNvPicPr>
          <p:nvPr/>
        </p:nvPicPr>
        <p:blipFill>
          <a:blip r:embed="rId4"/>
          <a:stretch>
            <a:fillRect/>
          </a:stretch>
        </p:blipFill>
        <p:spPr>
          <a:xfrm>
            <a:off x="9166731" y="403187"/>
            <a:ext cx="2236275" cy="707885"/>
          </a:xfrm>
          <a:prstGeom prst="rect">
            <a:avLst/>
          </a:prstGeom>
        </p:spPr>
      </p:pic>
      <p:sp>
        <p:nvSpPr>
          <p:cNvPr id="4" name="TextBox 3">
            <a:extLst>
              <a:ext uri="{FF2B5EF4-FFF2-40B4-BE49-F238E27FC236}">
                <a16:creationId xmlns:a16="http://schemas.microsoft.com/office/drawing/2014/main" id="{BF1FB954-2539-5CE2-8AC9-197D121FB873}"/>
              </a:ext>
            </a:extLst>
          </p:cNvPr>
          <p:cNvSpPr txBox="1"/>
          <p:nvPr/>
        </p:nvSpPr>
        <p:spPr>
          <a:xfrm>
            <a:off x="838199" y="1305560"/>
            <a:ext cx="102108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Thursday, November 6, 2025, at the State Capitol</a:t>
            </a:r>
          </a:p>
        </p:txBody>
      </p:sp>
      <p:pic>
        <p:nvPicPr>
          <p:cNvPr id="8" name="Picture 7">
            <a:extLst>
              <a:ext uri="{FF2B5EF4-FFF2-40B4-BE49-F238E27FC236}">
                <a16:creationId xmlns:a16="http://schemas.microsoft.com/office/drawing/2014/main" id="{D13D59C6-29D9-B657-EF87-C0490A38706B}"/>
              </a:ext>
            </a:extLst>
          </p:cNvPr>
          <p:cNvPicPr>
            <a:picLocks noChangeAspect="1"/>
          </p:cNvPicPr>
          <p:nvPr/>
        </p:nvPicPr>
        <p:blipFill>
          <a:blip r:embed="rId5"/>
          <a:stretch>
            <a:fillRect/>
          </a:stretch>
        </p:blipFill>
        <p:spPr>
          <a:xfrm>
            <a:off x="726839" y="2146377"/>
            <a:ext cx="4590945" cy="2782391"/>
          </a:xfrm>
          <a:prstGeom prst="rect">
            <a:avLst/>
          </a:prstGeom>
          <a:effectLst>
            <a:softEdge rad="139700"/>
          </a:effectLst>
        </p:spPr>
      </p:pic>
      <p:pic>
        <p:nvPicPr>
          <p:cNvPr id="8194" name="Picture 2">
            <a:extLst>
              <a:ext uri="{FF2B5EF4-FFF2-40B4-BE49-F238E27FC236}">
                <a16:creationId xmlns:a16="http://schemas.microsoft.com/office/drawing/2014/main" id="{E1D47D0C-F8A6-2AED-E3B4-EA304885A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9428" y="2169932"/>
            <a:ext cx="5503553" cy="366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14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E0EB5-58DF-CAD0-6BFA-B94216ED30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E63B48-FFFB-999E-B1F2-5FDEF81A9A6D}"/>
              </a:ext>
            </a:extLst>
          </p:cNvPr>
          <p:cNvSpPr txBox="1"/>
          <p:nvPr/>
        </p:nvSpPr>
        <p:spPr>
          <a:xfrm>
            <a:off x="2578447" y="468533"/>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90694F71-A9DE-E1A0-FE21-3DE488936DAA}"/>
              </a:ext>
            </a:extLst>
          </p:cNvPr>
          <p:cNvPicPr>
            <a:picLocks noChangeAspect="1"/>
          </p:cNvPicPr>
          <p:nvPr/>
        </p:nvPicPr>
        <p:blipFill>
          <a:blip r:embed="rId3"/>
          <a:stretch>
            <a:fillRect/>
          </a:stretch>
        </p:blipFill>
        <p:spPr>
          <a:xfrm>
            <a:off x="687995" y="468533"/>
            <a:ext cx="1676400" cy="999134"/>
          </a:xfrm>
          <a:prstGeom prst="rect">
            <a:avLst/>
          </a:prstGeom>
          <a:effectLst>
            <a:softEdge rad="63500"/>
          </a:effectLst>
        </p:spPr>
      </p:pic>
      <p:pic>
        <p:nvPicPr>
          <p:cNvPr id="2" name="Picture 1">
            <a:extLst>
              <a:ext uri="{FF2B5EF4-FFF2-40B4-BE49-F238E27FC236}">
                <a16:creationId xmlns:a16="http://schemas.microsoft.com/office/drawing/2014/main" id="{6375BB98-1F6F-4861-5244-C8E2F3F155DA}"/>
              </a:ext>
            </a:extLst>
          </p:cNvPr>
          <p:cNvPicPr>
            <a:picLocks noChangeAspect="1"/>
          </p:cNvPicPr>
          <p:nvPr/>
        </p:nvPicPr>
        <p:blipFill>
          <a:blip r:embed="rId4"/>
          <a:stretch>
            <a:fillRect/>
          </a:stretch>
        </p:blipFill>
        <p:spPr>
          <a:xfrm>
            <a:off x="9267726" y="468533"/>
            <a:ext cx="2236275" cy="707885"/>
          </a:xfrm>
          <a:prstGeom prst="rect">
            <a:avLst/>
          </a:prstGeom>
        </p:spPr>
      </p:pic>
      <p:sp>
        <p:nvSpPr>
          <p:cNvPr id="3" name="TextBox 2">
            <a:extLst>
              <a:ext uri="{FF2B5EF4-FFF2-40B4-BE49-F238E27FC236}">
                <a16:creationId xmlns:a16="http://schemas.microsoft.com/office/drawing/2014/main" id="{54F4B85F-AFE0-6602-D089-0EBD875384F4}"/>
              </a:ext>
            </a:extLst>
          </p:cNvPr>
          <p:cNvSpPr txBox="1"/>
          <p:nvPr/>
        </p:nvSpPr>
        <p:spPr>
          <a:xfrm>
            <a:off x="4593771" y="3059668"/>
            <a:ext cx="2607317" cy="369332"/>
          </a:xfrm>
          <a:prstGeom prst="rect">
            <a:avLst/>
          </a:prstGeom>
          <a:noFill/>
        </p:spPr>
        <p:txBody>
          <a:bodyPr wrap="none" rtlCol="0">
            <a:spAutoFit/>
          </a:bodyPr>
          <a:lstStyle/>
          <a:p>
            <a:r>
              <a:rPr lang="en-US" dirty="0">
                <a:hlinkClick r:id="rId5"/>
              </a:rPr>
              <a:t>A Bishop’s Prayer for Life</a:t>
            </a:r>
            <a:endParaRPr lang="en-US" dirty="0"/>
          </a:p>
        </p:txBody>
      </p:sp>
    </p:spTree>
    <p:extLst>
      <p:ext uri="{BB962C8B-B14F-4D97-AF65-F5344CB8AC3E}">
        <p14:creationId xmlns:p14="http://schemas.microsoft.com/office/powerpoint/2010/main" val="3838735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E4B91-BD89-B0E5-CBFE-7A42D1D31D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B8AAD54-7842-4C68-52C1-D91C8CF8013B}"/>
              </a:ext>
            </a:extLst>
          </p:cNvPr>
          <p:cNvSpPr txBox="1"/>
          <p:nvPr/>
        </p:nvSpPr>
        <p:spPr>
          <a:xfrm>
            <a:off x="2522621" y="459456"/>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9F354EA3-9D73-B751-612D-42807380EEAE}"/>
              </a:ext>
            </a:extLst>
          </p:cNvPr>
          <p:cNvPicPr>
            <a:picLocks noChangeAspect="1"/>
          </p:cNvPicPr>
          <p:nvPr/>
        </p:nvPicPr>
        <p:blipFill>
          <a:blip r:embed="rId3"/>
          <a:stretch>
            <a:fillRect/>
          </a:stretch>
        </p:blipFill>
        <p:spPr>
          <a:xfrm>
            <a:off x="761780" y="403187"/>
            <a:ext cx="1676400" cy="999134"/>
          </a:xfrm>
          <a:prstGeom prst="rect">
            <a:avLst/>
          </a:prstGeom>
          <a:effectLst>
            <a:softEdge rad="63500"/>
          </a:effectLst>
        </p:spPr>
      </p:pic>
      <p:pic>
        <p:nvPicPr>
          <p:cNvPr id="2" name="Picture 1">
            <a:extLst>
              <a:ext uri="{FF2B5EF4-FFF2-40B4-BE49-F238E27FC236}">
                <a16:creationId xmlns:a16="http://schemas.microsoft.com/office/drawing/2014/main" id="{4EB2092C-DFFB-08B5-AE4C-B415BDDBF8C1}"/>
              </a:ext>
            </a:extLst>
          </p:cNvPr>
          <p:cNvPicPr>
            <a:picLocks noChangeAspect="1"/>
          </p:cNvPicPr>
          <p:nvPr/>
        </p:nvPicPr>
        <p:blipFill>
          <a:blip r:embed="rId4"/>
          <a:stretch>
            <a:fillRect/>
          </a:stretch>
        </p:blipFill>
        <p:spPr>
          <a:xfrm>
            <a:off x="9166731" y="403187"/>
            <a:ext cx="2236275" cy="707885"/>
          </a:xfrm>
          <a:prstGeom prst="rect">
            <a:avLst/>
          </a:prstGeom>
        </p:spPr>
      </p:pic>
      <p:sp>
        <p:nvSpPr>
          <p:cNvPr id="4" name="TextBox 3">
            <a:extLst>
              <a:ext uri="{FF2B5EF4-FFF2-40B4-BE49-F238E27FC236}">
                <a16:creationId xmlns:a16="http://schemas.microsoft.com/office/drawing/2014/main" id="{9F5112D3-1C94-3001-4FD5-145922720B38}"/>
              </a:ext>
            </a:extLst>
          </p:cNvPr>
          <p:cNvSpPr txBox="1"/>
          <p:nvPr/>
        </p:nvSpPr>
        <p:spPr>
          <a:xfrm>
            <a:off x="761780" y="1425241"/>
            <a:ext cx="102108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Thursday, November 6, 2025, at the State Capitol</a:t>
            </a:r>
          </a:p>
        </p:txBody>
      </p:sp>
      <p:pic>
        <p:nvPicPr>
          <p:cNvPr id="1026" name="Picture 2">
            <a:extLst>
              <a:ext uri="{FF2B5EF4-FFF2-40B4-BE49-F238E27FC236}">
                <a16:creationId xmlns:a16="http://schemas.microsoft.com/office/drawing/2014/main" id="{8449B8D1-62B6-F48E-011F-16E8C3774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577" y="2212678"/>
            <a:ext cx="5568651" cy="3539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027" name="Picture 3">
            <a:extLst>
              <a:ext uri="{FF2B5EF4-FFF2-40B4-BE49-F238E27FC236}">
                <a16:creationId xmlns:a16="http://schemas.microsoft.com/office/drawing/2014/main" id="{ADF0A461-34D8-7909-02DD-C3314F717A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6596" y="2004731"/>
            <a:ext cx="2131744" cy="4106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295069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D3BE0-FAAA-46AF-56EF-7A480AB2BA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1EDFAB-3F42-5DDA-55B5-9A949022CDCA}"/>
              </a:ext>
            </a:extLst>
          </p:cNvPr>
          <p:cNvSpPr txBox="1">
            <a:spLocks/>
          </p:cNvSpPr>
          <p:nvPr/>
        </p:nvSpPr>
        <p:spPr bwMode="auto">
          <a:xfrm>
            <a:off x="1155700" y="381000"/>
            <a:ext cx="9969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rump Mediaeval"/>
                <a:ea typeface="+mj-ea"/>
                <a:cs typeface="+mj-cs"/>
              </a:rPr>
              <a:t>10784 Program Submissions</a:t>
            </a:r>
          </a:p>
        </p:txBody>
      </p:sp>
      <p:sp>
        <p:nvSpPr>
          <p:cNvPr id="3" name="TextBox 2">
            <a:extLst>
              <a:ext uri="{FF2B5EF4-FFF2-40B4-BE49-F238E27FC236}">
                <a16:creationId xmlns:a16="http://schemas.microsoft.com/office/drawing/2014/main" id="{FBE2B4A6-3DF5-074A-14B2-201F194F78F3}"/>
              </a:ext>
            </a:extLst>
          </p:cNvPr>
          <p:cNvSpPr txBox="1"/>
          <p:nvPr/>
        </p:nvSpPr>
        <p:spPr>
          <a:xfrm>
            <a:off x="806450" y="1284514"/>
            <a:ext cx="10668000" cy="3785652"/>
          </a:xfrm>
          <a:prstGeom prst="rect">
            <a:avLst/>
          </a:prstGeom>
          <a:noFill/>
        </p:spPr>
        <p:txBody>
          <a:bodyPr wrap="square" rtlCol="0">
            <a:spAutoFit/>
          </a:bodyPr>
          <a:lstStyle/>
          <a:p>
            <a:pPr algn="ctr"/>
            <a:r>
              <a:rPr lang="en-US" sz="3200" b="1" i="1" u="sng" dirty="0">
                <a:solidFill>
                  <a:srgbClr val="FF0000"/>
                </a:solidFill>
              </a:rPr>
              <a:t>Why is so darn important?</a:t>
            </a:r>
          </a:p>
          <a:p>
            <a:r>
              <a:rPr lang="en-US" sz="2800" b="1" dirty="0"/>
              <a:t>4. It Supports Accountability and Transparency. The Knights rely on these forms</a:t>
            </a:r>
            <a:br>
              <a:rPr lang="en-US" sz="2400" i="1" dirty="0"/>
            </a:br>
            <a:endParaRPr lang="en-US" sz="2400" i="1" dirty="0"/>
          </a:p>
          <a:p>
            <a:r>
              <a:rPr lang="en-US" sz="2800" b="1" dirty="0"/>
              <a:t>5. It Keeps Councils Organized</a:t>
            </a:r>
          </a:p>
          <a:p>
            <a:r>
              <a:rPr lang="en-US" sz="2400" b="1" i="1" dirty="0"/>
              <a:t>* </a:t>
            </a:r>
            <a:r>
              <a:rPr lang="en-US" sz="2400" i="1" dirty="0"/>
              <a:t>Regularly completing the form encourages councils to plan and evaluate programs, helps Program Directors and Grand Knights stay on track, and prevents missed deadlines and lost credit for activities</a:t>
            </a:r>
          </a:p>
          <a:p>
            <a:endParaRPr lang="en-US" sz="2800" b="1" dirty="0">
              <a:solidFill>
                <a:srgbClr val="FF0000"/>
              </a:solidFill>
            </a:endParaRPr>
          </a:p>
        </p:txBody>
      </p:sp>
    </p:spTree>
    <p:extLst>
      <p:ext uri="{BB962C8B-B14F-4D97-AF65-F5344CB8AC3E}">
        <p14:creationId xmlns:p14="http://schemas.microsoft.com/office/powerpoint/2010/main" val="1751221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18C9B-F414-D549-AE9B-EC84B5E1F8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59FF354-B1A5-9CAA-53A3-39361841A2F8}"/>
              </a:ext>
            </a:extLst>
          </p:cNvPr>
          <p:cNvSpPr txBox="1"/>
          <p:nvPr/>
        </p:nvSpPr>
        <p:spPr>
          <a:xfrm>
            <a:off x="2578448" y="556168"/>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5509ED00-C878-F50D-D9D1-66D26D5A524F}"/>
              </a:ext>
            </a:extLst>
          </p:cNvPr>
          <p:cNvPicPr>
            <a:picLocks noChangeAspect="1"/>
          </p:cNvPicPr>
          <p:nvPr/>
        </p:nvPicPr>
        <p:blipFill>
          <a:blip r:embed="rId3"/>
          <a:stretch>
            <a:fillRect/>
          </a:stretch>
        </p:blipFill>
        <p:spPr>
          <a:xfrm>
            <a:off x="749665" y="468533"/>
            <a:ext cx="1676400" cy="999134"/>
          </a:xfrm>
          <a:prstGeom prst="rect">
            <a:avLst/>
          </a:prstGeom>
          <a:effectLst>
            <a:softEdge rad="63500"/>
          </a:effectLst>
        </p:spPr>
      </p:pic>
      <p:pic>
        <p:nvPicPr>
          <p:cNvPr id="2" name="Picture 1">
            <a:extLst>
              <a:ext uri="{FF2B5EF4-FFF2-40B4-BE49-F238E27FC236}">
                <a16:creationId xmlns:a16="http://schemas.microsoft.com/office/drawing/2014/main" id="{4FCFCF54-8C34-3870-E176-CD04A956586C}"/>
              </a:ext>
            </a:extLst>
          </p:cNvPr>
          <p:cNvPicPr>
            <a:picLocks noChangeAspect="1"/>
          </p:cNvPicPr>
          <p:nvPr/>
        </p:nvPicPr>
        <p:blipFill>
          <a:blip r:embed="rId4"/>
          <a:stretch>
            <a:fillRect/>
          </a:stretch>
        </p:blipFill>
        <p:spPr>
          <a:xfrm>
            <a:off x="9206060" y="556168"/>
            <a:ext cx="2236275" cy="707885"/>
          </a:xfrm>
          <a:prstGeom prst="rect">
            <a:avLst/>
          </a:prstGeom>
        </p:spPr>
      </p:pic>
      <p:pic>
        <p:nvPicPr>
          <p:cNvPr id="2050" name="Picture 2">
            <a:extLst>
              <a:ext uri="{FF2B5EF4-FFF2-40B4-BE49-F238E27FC236}">
                <a16:creationId xmlns:a16="http://schemas.microsoft.com/office/drawing/2014/main" id="{0500264B-0272-7351-3C2F-526C236D5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00" y="1511627"/>
            <a:ext cx="1580412" cy="39704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5B9BD5"/>
                </a:solidFill>
              </a14:hiddenFill>
            </a:ext>
          </a:extLst>
        </p:spPr>
      </p:pic>
      <p:pic>
        <p:nvPicPr>
          <p:cNvPr id="2051" name="Picture 3">
            <a:extLst>
              <a:ext uri="{FF2B5EF4-FFF2-40B4-BE49-F238E27FC236}">
                <a16:creationId xmlns:a16="http://schemas.microsoft.com/office/drawing/2014/main" id="{28458C04-22A9-8B75-51E2-C93BBF6E9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126" y="1477926"/>
            <a:ext cx="5202395" cy="2979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B544E05F-66A5-4BFF-332A-384ECAB2D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3019" y="1477926"/>
            <a:ext cx="2781707" cy="4126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5B9BD5"/>
                </a:solidFill>
              </a14:hiddenFill>
            </a:ext>
          </a:extLst>
        </p:spPr>
      </p:pic>
    </p:spTree>
    <p:extLst>
      <p:ext uri="{BB962C8B-B14F-4D97-AF65-F5344CB8AC3E}">
        <p14:creationId xmlns:p14="http://schemas.microsoft.com/office/powerpoint/2010/main" val="1309957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F9C12-366B-68E9-9DD0-6D7A1A1DD7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3864C7-2EE3-F894-6DCB-8A3F13298E23}"/>
              </a:ext>
            </a:extLst>
          </p:cNvPr>
          <p:cNvSpPr txBox="1"/>
          <p:nvPr/>
        </p:nvSpPr>
        <p:spPr>
          <a:xfrm>
            <a:off x="2578448" y="601890"/>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B387CA80-D20F-6B53-DD96-2F1913F47943}"/>
              </a:ext>
            </a:extLst>
          </p:cNvPr>
          <p:cNvPicPr>
            <a:picLocks noChangeAspect="1"/>
          </p:cNvPicPr>
          <p:nvPr/>
        </p:nvPicPr>
        <p:blipFill>
          <a:blip r:embed="rId3"/>
          <a:stretch>
            <a:fillRect/>
          </a:stretch>
        </p:blipFill>
        <p:spPr>
          <a:xfrm>
            <a:off x="808658" y="540336"/>
            <a:ext cx="1676400" cy="999134"/>
          </a:xfrm>
          <a:prstGeom prst="rect">
            <a:avLst/>
          </a:prstGeom>
          <a:effectLst>
            <a:softEdge rad="63500"/>
          </a:effectLst>
        </p:spPr>
      </p:pic>
      <p:pic>
        <p:nvPicPr>
          <p:cNvPr id="2" name="Picture 1">
            <a:extLst>
              <a:ext uri="{FF2B5EF4-FFF2-40B4-BE49-F238E27FC236}">
                <a16:creationId xmlns:a16="http://schemas.microsoft.com/office/drawing/2014/main" id="{18BAE14D-1363-6E6B-E054-B3F28917E45C}"/>
              </a:ext>
            </a:extLst>
          </p:cNvPr>
          <p:cNvPicPr>
            <a:picLocks noChangeAspect="1"/>
          </p:cNvPicPr>
          <p:nvPr/>
        </p:nvPicPr>
        <p:blipFill>
          <a:blip r:embed="rId4"/>
          <a:stretch>
            <a:fillRect/>
          </a:stretch>
        </p:blipFill>
        <p:spPr>
          <a:xfrm>
            <a:off x="9147067" y="601890"/>
            <a:ext cx="2236275" cy="707885"/>
          </a:xfrm>
          <a:prstGeom prst="rect">
            <a:avLst/>
          </a:prstGeom>
        </p:spPr>
      </p:pic>
      <p:pic>
        <p:nvPicPr>
          <p:cNvPr id="3074" name="Picture 2">
            <a:extLst>
              <a:ext uri="{FF2B5EF4-FFF2-40B4-BE49-F238E27FC236}">
                <a16:creationId xmlns:a16="http://schemas.microsoft.com/office/drawing/2014/main" id="{CFB3CDE2-5765-EDCD-7275-1E888CD49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97511" y="2025586"/>
            <a:ext cx="3349255" cy="250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a:extLst>
              <a:ext uri="{FF2B5EF4-FFF2-40B4-BE49-F238E27FC236}">
                <a16:creationId xmlns:a16="http://schemas.microsoft.com/office/drawing/2014/main" id="{7625FE3B-9B0F-C38A-9D10-E279FC776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703" y="1605520"/>
            <a:ext cx="4357896" cy="3774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076" name="Picture 4">
            <a:extLst>
              <a:ext uri="{FF2B5EF4-FFF2-40B4-BE49-F238E27FC236}">
                <a16:creationId xmlns:a16="http://schemas.microsoft.com/office/drawing/2014/main" id="{52F80B20-8D88-7D0D-6DED-4EF6945E82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2600" y="1605519"/>
            <a:ext cx="2442319" cy="3561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32843091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2F243-135E-5A03-4798-C5D11FC73B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1A97BA-7EBD-5B64-9153-4EEC4C30E87B}"/>
              </a:ext>
            </a:extLst>
          </p:cNvPr>
          <p:cNvSpPr txBox="1"/>
          <p:nvPr/>
        </p:nvSpPr>
        <p:spPr>
          <a:xfrm>
            <a:off x="2502957" y="499310"/>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03DBDEBB-559B-3BB7-78E8-873F47836A85}"/>
              </a:ext>
            </a:extLst>
          </p:cNvPr>
          <p:cNvPicPr>
            <a:picLocks noChangeAspect="1"/>
          </p:cNvPicPr>
          <p:nvPr/>
        </p:nvPicPr>
        <p:blipFill>
          <a:blip r:embed="rId3"/>
          <a:stretch>
            <a:fillRect/>
          </a:stretch>
        </p:blipFill>
        <p:spPr>
          <a:xfrm>
            <a:off x="739723" y="499310"/>
            <a:ext cx="1676400" cy="999134"/>
          </a:xfrm>
          <a:prstGeom prst="rect">
            <a:avLst/>
          </a:prstGeom>
          <a:effectLst>
            <a:softEdge rad="63500"/>
          </a:effectLst>
        </p:spPr>
      </p:pic>
      <p:pic>
        <p:nvPicPr>
          <p:cNvPr id="2" name="Picture 1">
            <a:extLst>
              <a:ext uri="{FF2B5EF4-FFF2-40B4-BE49-F238E27FC236}">
                <a16:creationId xmlns:a16="http://schemas.microsoft.com/office/drawing/2014/main" id="{B47D5C68-C4B0-9FEB-EA3F-E2F368E6123C}"/>
              </a:ext>
            </a:extLst>
          </p:cNvPr>
          <p:cNvPicPr>
            <a:picLocks noChangeAspect="1"/>
          </p:cNvPicPr>
          <p:nvPr/>
        </p:nvPicPr>
        <p:blipFill>
          <a:blip r:embed="rId4"/>
          <a:stretch>
            <a:fillRect/>
          </a:stretch>
        </p:blipFill>
        <p:spPr>
          <a:xfrm>
            <a:off x="9216002" y="499310"/>
            <a:ext cx="2236275" cy="707885"/>
          </a:xfrm>
          <a:prstGeom prst="rect">
            <a:avLst/>
          </a:prstGeom>
        </p:spPr>
      </p:pic>
      <p:pic>
        <p:nvPicPr>
          <p:cNvPr id="4098" name="Picture 2">
            <a:extLst>
              <a:ext uri="{FF2B5EF4-FFF2-40B4-BE49-F238E27FC236}">
                <a16:creationId xmlns:a16="http://schemas.microsoft.com/office/drawing/2014/main" id="{4206C555-013D-9715-F4F3-D77F70CCA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23" y="1720887"/>
            <a:ext cx="2922857" cy="34678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5B9BD5"/>
                </a:solidFill>
              </a14:hiddenFill>
            </a:ext>
          </a:extLst>
        </p:spPr>
      </p:pic>
      <p:pic>
        <p:nvPicPr>
          <p:cNvPr id="4100" name="Picture 4">
            <a:extLst>
              <a:ext uri="{FF2B5EF4-FFF2-40B4-BE49-F238E27FC236}">
                <a16:creationId xmlns:a16="http://schemas.microsoft.com/office/drawing/2014/main" id="{FEB9131E-4601-8BC5-AB5A-2AFD019888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flipV="1">
            <a:off x="8121922" y="2154360"/>
            <a:ext cx="3467801" cy="260085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5B9BD5"/>
                </a:solidFill>
              </a14:hiddenFill>
            </a:ext>
          </a:extLst>
        </p:spPr>
      </p:pic>
      <p:pic>
        <p:nvPicPr>
          <p:cNvPr id="4" name="Picture 3" descr="A group of people standing in front of a banner&#10;&#10;AI-generated content may be incorrect.">
            <a:extLst>
              <a:ext uri="{FF2B5EF4-FFF2-40B4-BE49-F238E27FC236}">
                <a16:creationId xmlns:a16="http://schemas.microsoft.com/office/drawing/2014/main" id="{D9FE115F-D4EE-80DB-6BA8-A9914EB0B5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9363" y="1720885"/>
            <a:ext cx="4623735" cy="34678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724608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2084A-15D6-38C7-BD5D-9F3B5DEE45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2A4846-8EB5-638F-1866-9421A44FEE53}"/>
              </a:ext>
            </a:extLst>
          </p:cNvPr>
          <p:cNvSpPr txBox="1"/>
          <p:nvPr/>
        </p:nvSpPr>
        <p:spPr>
          <a:xfrm>
            <a:off x="2456272" y="593291"/>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D733823D-09B4-1731-22D1-4360B93F2656}"/>
              </a:ext>
            </a:extLst>
          </p:cNvPr>
          <p:cNvPicPr>
            <a:picLocks noChangeAspect="1"/>
          </p:cNvPicPr>
          <p:nvPr/>
        </p:nvPicPr>
        <p:blipFill>
          <a:blip r:embed="rId3"/>
          <a:stretch>
            <a:fillRect/>
          </a:stretch>
        </p:blipFill>
        <p:spPr>
          <a:xfrm>
            <a:off x="692558" y="522513"/>
            <a:ext cx="1676400" cy="999134"/>
          </a:xfrm>
          <a:prstGeom prst="rect">
            <a:avLst/>
          </a:prstGeom>
          <a:effectLst>
            <a:softEdge rad="63500"/>
          </a:effectLst>
        </p:spPr>
      </p:pic>
      <p:pic>
        <p:nvPicPr>
          <p:cNvPr id="2" name="Picture 1">
            <a:extLst>
              <a:ext uri="{FF2B5EF4-FFF2-40B4-BE49-F238E27FC236}">
                <a16:creationId xmlns:a16="http://schemas.microsoft.com/office/drawing/2014/main" id="{3EFEA796-ACE9-5EBC-3BD6-C2D15D4ADEA6}"/>
              </a:ext>
            </a:extLst>
          </p:cNvPr>
          <p:cNvPicPr>
            <a:picLocks noChangeAspect="1"/>
          </p:cNvPicPr>
          <p:nvPr/>
        </p:nvPicPr>
        <p:blipFill>
          <a:blip r:embed="rId4"/>
          <a:stretch>
            <a:fillRect/>
          </a:stretch>
        </p:blipFill>
        <p:spPr>
          <a:xfrm>
            <a:off x="9162325" y="593291"/>
            <a:ext cx="2236275" cy="707885"/>
          </a:xfrm>
          <a:prstGeom prst="rect">
            <a:avLst/>
          </a:prstGeom>
        </p:spPr>
      </p:pic>
      <p:pic>
        <p:nvPicPr>
          <p:cNvPr id="5122" name="Picture 2">
            <a:extLst>
              <a:ext uri="{FF2B5EF4-FFF2-40B4-BE49-F238E27FC236}">
                <a16:creationId xmlns:a16="http://schemas.microsoft.com/office/drawing/2014/main" id="{4E404F80-4ACC-D9DF-DC17-90EFCB39B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400" y="1684854"/>
            <a:ext cx="2882167" cy="2312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5123" name="Picture 3">
            <a:extLst>
              <a:ext uri="{FF2B5EF4-FFF2-40B4-BE49-F238E27FC236}">
                <a16:creationId xmlns:a16="http://schemas.microsoft.com/office/drawing/2014/main" id="{42A767E8-9004-A425-3495-EF1C1AB8A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705" y="1603928"/>
            <a:ext cx="4631613" cy="4031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4" name="Picture 13">
            <a:extLst>
              <a:ext uri="{FF2B5EF4-FFF2-40B4-BE49-F238E27FC236}">
                <a16:creationId xmlns:a16="http://schemas.microsoft.com/office/drawing/2014/main" id="{E0294B1A-DB95-AF68-16DF-ED1B393FE40E}"/>
              </a:ext>
            </a:extLst>
          </p:cNvPr>
          <p:cNvPicPr>
            <a:picLocks noChangeAspect="1"/>
          </p:cNvPicPr>
          <p:nvPr/>
        </p:nvPicPr>
        <p:blipFill>
          <a:blip r:embed="rId7"/>
          <a:stretch>
            <a:fillRect/>
          </a:stretch>
        </p:blipFill>
        <p:spPr>
          <a:xfrm>
            <a:off x="8459456" y="1603927"/>
            <a:ext cx="2939144" cy="3478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152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F8065-EFAD-C56E-AC1B-1C17B43D60D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8CEAE7-5EA8-D6D9-A046-74645748D38A}"/>
              </a:ext>
            </a:extLst>
          </p:cNvPr>
          <p:cNvSpPr txBox="1"/>
          <p:nvPr/>
        </p:nvSpPr>
        <p:spPr>
          <a:xfrm>
            <a:off x="2564178" y="533882"/>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33BAAFE1-87EB-61DA-D286-2F4AB16E7F1C}"/>
              </a:ext>
            </a:extLst>
          </p:cNvPr>
          <p:cNvPicPr>
            <a:picLocks noChangeAspect="1"/>
          </p:cNvPicPr>
          <p:nvPr/>
        </p:nvPicPr>
        <p:blipFill>
          <a:blip r:embed="rId5"/>
          <a:stretch>
            <a:fillRect/>
          </a:stretch>
        </p:blipFill>
        <p:spPr>
          <a:xfrm>
            <a:off x="783303" y="472328"/>
            <a:ext cx="1676400" cy="999134"/>
          </a:xfrm>
          <a:prstGeom prst="rect">
            <a:avLst/>
          </a:prstGeom>
          <a:effectLst>
            <a:softEdge rad="63500"/>
          </a:effectLst>
        </p:spPr>
      </p:pic>
      <p:pic>
        <p:nvPicPr>
          <p:cNvPr id="2" name="Picture 1">
            <a:extLst>
              <a:ext uri="{FF2B5EF4-FFF2-40B4-BE49-F238E27FC236}">
                <a16:creationId xmlns:a16="http://schemas.microsoft.com/office/drawing/2014/main" id="{4632FBF4-2CE3-84BF-A7A2-B467BEBD554B}"/>
              </a:ext>
            </a:extLst>
          </p:cNvPr>
          <p:cNvPicPr>
            <a:picLocks noChangeAspect="1"/>
          </p:cNvPicPr>
          <p:nvPr/>
        </p:nvPicPr>
        <p:blipFill>
          <a:blip r:embed="rId6"/>
          <a:stretch>
            <a:fillRect/>
          </a:stretch>
        </p:blipFill>
        <p:spPr>
          <a:xfrm>
            <a:off x="9176963" y="533882"/>
            <a:ext cx="2236275" cy="707885"/>
          </a:xfrm>
          <a:prstGeom prst="rect">
            <a:avLst/>
          </a:prstGeom>
        </p:spPr>
      </p:pic>
      <p:pic>
        <p:nvPicPr>
          <p:cNvPr id="6" name="Picture 5" descr="A group of people holding signs&#10;&#10;AI-generated content may be incorrect.">
            <a:extLst>
              <a:ext uri="{FF2B5EF4-FFF2-40B4-BE49-F238E27FC236}">
                <a16:creationId xmlns:a16="http://schemas.microsoft.com/office/drawing/2014/main" id="{057E3E2E-1082-BA47-2B23-964405BF2A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52846" y="2259257"/>
            <a:ext cx="3443656" cy="258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group of people standing on a brick sidewalk&#10;&#10;AI-generated content may be incorrect.">
            <a:extLst>
              <a:ext uri="{FF2B5EF4-FFF2-40B4-BE49-F238E27FC236}">
                <a16:creationId xmlns:a16="http://schemas.microsoft.com/office/drawing/2014/main" id="{4607ED99-D8DD-BA03-0857-4B51279E44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373879" y="2135013"/>
            <a:ext cx="4250780" cy="3188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G_3751">
            <a:hlinkClick r:id="" action="ppaction://media"/>
            <a:extLst>
              <a:ext uri="{FF2B5EF4-FFF2-40B4-BE49-F238E27FC236}">
                <a16:creationId xmlns:a16="http://schemas.microsoft.com/office/drawing/2014/main" id="{572EA0AA-6771-C7DE-45B4-AA82DDECF76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935118" y="1471462"/>
            <a:ext cx="2483690" cy="4382983"/>
          </a:xfrm>
          <a:prstGeom prst="rect">
            <a:avLst/>
          </a:prstGeom>
        </p:spPr>
      </p:pic>
    </p:spTree>
    <p:extLst>
      <p:ext uri="{BB962C8B-B14F-4D97-AF65-F5344CB8AC3E}">
        <p14:creationId xmlns:p14="http://schemas.microsoft.com/office/powerpoint/2010/main" val="12151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9EBF6-D93C-39C4-83A6-50C47585D8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C96354-261F-54C3-9201-09661E712F8C}"/>
              </a:ext>
            </a:extLst>
          </p:cNvPr>
          <p:cNvSpPr txBox="1"/>
          <p:nvPr/>
        </p:nvSpPr>
        <p:spPr>
          <a:xfrm>
            <a:off x="2518464" y="584382"/>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FEF6AD78-D22E-3502-E980-1D64DC1B1F40}"/>
              </a:ext>
            </a:extLst>
          </p:cNvPr>
          <p:cNvPicPr>
            <a:picLocks noChangeAspect="1"/>
          </p:cNvPicPr>
          <p:nvPr/>
        </p:nvPicPr>
        <p:blipFill>
          <a:blip r:embed="rId3"/>
          <a:stretch>
            <a:fillRect/>
          </a:stretch>
        </p:blipFill>
        <p:spPr>
          <a:xfrm>
            <a:off x="769027" y="522828"/>
            <a:ext cx="1676400" cy="999134"/>
          </a:xfrm>
          <a:prstGeom prst="rect">
            <a:avLst/>
          </a:prstGeom>
          <a:effectLst>
            <a:softEdge rad="63500"/>
          </a:effectLst>
        </p:spPr>
      </p:pic>
      <p:pic>
        <p:nvPicPr>
          <p:cNvPr id="2" name="Picture 1">
            <a:extLst>
              <a:ext uri="{FF2B5EF4-FFF2-40B4-BE49-F238E27FC236}">
                <a16:creationId xmlns:a16="http://schemas.microsoft.com/office/drawing/2014/main" id="{38BD1D93-F640-1B89-CE52-15A3F9548FCB}"/>
              </a:ext>
            </a:extLst>
          </p:cNvPr>
          <p:cNvPicPr>
            <a:picLocks noChangeAspect="1"/>
          </p:cNvPicPr>
          <p:nvPr/>
        </p:nvPicPr>
        <p:blipFill>
          <a:blip r:embed="rId4"/>
          <a:stretch>
            <a:fillRect/>
          </a:stretch>
        </p:blipFill>
        <p:spPr>
          <a:xfrm>
            <a:off x="9186698" y="584382"/>
            <a:ext cx="2236275" cy="707885"/>
          </a:xfrm>
          <a:prstGeom prst="rect">
            <a:avLst/>
          </a:prstGeom>
        </p:spPr>
      </p:pic>
      <p:pic>
        <p:nvPicPr>
          <p:cNvPr id="8" name="Picture 7" descr="A group of people holding signs&#10;&#10;AI-generated content may be incorrect.">
            <a:extLst>
              <a:ext uri="{FF2B5EF4-FFF2-40B4-BE49-F238E27FC236}">
                <a16:creationId xmlns:a16="http://schemas.microsoft.com/office/drawing/2014/main" id="{1BD27E2F-E731-788B-48BD-A7CDB52A4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061" y="1292267"/>
            <a:ext cx="3045421" cy="2284067"/>
          </a:xfrm>
          <a:prstGeom prst="rect">
            <a:avLst/>
          </a:prstGeom>
          <a:ln>
            <a:noFill/>
          </a:ln>
          <a:effectLst>
            <a:outerShdw blurRad="292100" dist="139700" dir="2700000" algn="tl" rotWithShape="0">
              <a:srgbClr val="333333">
                <a:alpha val="65000"/>
              </a:srgbClr>
            </a:outerShdw>
          </a:effectLst>
        </p:spPr>
      </p:pic>
      <p:pic>
        <p:nvPicPr>
          <p:cNvPr id="10" name="Picture 9" descr="A person in a reflective vest and sunglasses leaning on a flag&#10;&#10;AI-generated content may be incorrect.">
            <a:extLst>
              <a:ext uri="{FF2B5EF4-FFF2-40B4-BE49-F238E27FC236}">
                <a16:creationId xmlns:a16="http://schemas.microsoft.com/office/drawing/2014/main" id="{F2A87264-4D8A-E4E7-B7A0-1803A6B1D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207189" y="2122862"/>
            <a:ext cx="3895772" cy="2921828"/>
          </a:xfrm>
          <a:prstGeom prst="rect">
            <a:avLst/>
          </a:prstGeom>
          <a:ln>
            <a:noFill/>
          </a:ln>
          <a:effectLst>
            <a:outerShdw blurRad="292100" dist="139700" dir="2700000" algn="tl" rotWithShape="0">
              <a:srgbClr val="333333">
                <a:alpha val="65000"/>
              </a:srgbClr>
            </a:outerShdw>
          </a:effectLst>
        </p:spPr>
      </p:pic>
      <p:pic>
        <p:nvPicPr>
          <p:cNvPr id="12" name="Picture 11" descr="A group of people walking on a street&#10;&#10;AI-generated content may be incorrect.">
            <a:extLst>
              <a:ext uri="{FF2B5EF4-FFF2-40B4-BE49-F238E27FC236}">
                <a16:creationId xmlns:a16="http://schemas.microsoft.com/office/drawing/2014/main" id="{F45855BC-B028-372A-2AD3-FAD1FB25D3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629" y="2285368"/>
            <a:ext cx="2921828" cy="2191371"/>
          </a:xfrm>
          <a:prstGeom prst="rect">
            <a:avLst/>
          </a:prstGeom>
          <a:ln>
            <a:noFill/>
          </a:ln>
          <a:effectLst>
            <a:outerShdw blurRad="292100" dist="139700" dir="2700000" algn="tl" rotWithShape="0">
              <a:srgbClr val="333333">
                <a:alpha val="65000"/>
              </a:srgbClr>
            </a:outerShdw>
          </a:effectLst>
        </p:spPr>
      </p:pic>
      <p:pic>
        <p:nvPicPr>
          <p:cNvPr id="6146" name="Picture 2">
            <a:extLst>
              <a:ext uri="{FF2B5EF4-FFF2-40B4-BE49-F238E27FC236}">
                <a16:creationId xmlns:a16="http://schemas.microsoft.com/office/drawing/2014/main" id="{20FF91B6-9A01-ADF1-EAD6-82ADEAEBCD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4046" y="3661398"/>
            <a:ext cx="3611525" cy="2406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15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D804-1002-9B6E-52FB-61AB95A38BC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38BFF59-31FF-259F-E2CA-097AE88561FB}"/>
              </a:ext>
            </a:extLst>
          </p:cNvPr>
          <p:cNvSpPr txBox="1"/>
          <p:nvPr/>
        </p:nvSpPr>
        <p:spPr>
          <a:xfrm>
            <a:off x="2610089" y="375749"/>
            <a:ext cx="6475228" cy="646331"/>
          </a:xfrm>
          <a:prstGeom prst="rect">
            <a:avLst/>
          </a:prstGeom>
          <a:noFill/>
          <a:ln>
            <a:solidFill>
              <a:schemeClr val="tx1"/>
            </a:solidFill>
          </a:ln>
        </p:spPr>
        <p:txBody>
          <a:bodyPr wrap="square" rtlCol="0">
            <a:spAutoFit/>
          </a:bodyPr>
          <a:lstStyle/>
          <a:p>
            <a:pPr algn="ctr"/>
            <a:r>
              <a:rPr lang="en-US" sz="3600" b="1" i="1" dirty="0">
                <a:latin typeface="Arial" panose="020B0604020202020204" pitchFamily="34" charset="0"/>
                <a:cs typeface="Arial" panose="020B0604020202020204" pitchFamily="34" charset="0"/>
              </a:rPr>
              <a:t>Take Courage to the Streets</a:t>
            </a:r>
          </a:p>
        </p:txBody>
      </p:sp>
      <p:pic>
        <p:nvPicPr>
          <p:cNvPr id="7" name="Picture 6">
            <a:extLst>
              <a:ext uri="{FF2B5EF4-FFF2-40B4-BE49-F238E27FC236}">
                <a16:creationId xmlns:a16="http://schemas.microsoft.com/office/drawing/2014/main" id="{D8320E4A-C2AB-2FE5-0A80-86400FF8A37A}"/>
              </a:ext>
            </a:extLst>
          </p:cNvPr>
          <p:cNvPicPr>
            <a:picLocks noChangeAspect="1"/>
          </p:cNvPicPr>
          <p:nvPr/>
        </p:nvPicPr>
        <p:blipFill>
          <a:blip r:embed="rId3"/>
          <a:stretch>
            <a:fillRect/>
          </a:stretch>
        </p:blipFill>
        <p:spPr>
          <a:xfrm>
            <a:off x="762001" y="312597"/>
            <a:ext cx="1676400" cy="999134"/>
          </a:xfrm>
          <a:prstGeom prst="rect">
            <a:avLst/>
          </a:prstGeom>
          <a:effectLst>
            <a:softEdge rad="63500"/>
          </a:effectLst>
        </p:spPr>
      </p:pic>
      <p:pic>
        <p:nvPicPr>
          <p:cNvPr id="2" name="Picture 1">
            <a:extLst>
              <a:ext uri="{FF2B5EF4-FFF2-40B4-BE49-F238E27FC236}">
                <a16:creationId xmlns:a16="http://schemas.microsoft.com/office/drawing/2014/main" id="{1E223201-DD51-FBDB-F580-6FEE58E9A355}"/>
              </a:ext>
            </a:extLst>
          </p:cNvPr>
          <p:cNvPicPr>
            <a:picLocks noChangeAspect="1"/>
          </p:cNvPicPr>
          <p:nvPr/>
        </p:nvPicPr>
        <p:blipFill>
          <a:blip r:embed="rId4"/>
          <a:stretch>
            <a:fillRect/>
          </a:stretch>
        </p:blipFill>
        <p:spPr>
          <a:xfrm>
            <a:off x="9193724" y="375749"/>
            <a:ext cx="2236275" cy="707885"/>
          </a:xfrm>
          <a:prstGeom prst="rect">
            <a:avLst/>
          </a:prstGeom>
        </p:spPr>
      </p:pic>
      <p:pic>
        <p:nvPicPr>
          <p:cNvPr id="10" name="Picture 9" descr="A group of people in yellow vests posing for a photo&#10;&#10;AI-generated content may be incorrect.">
            <a:extLst>
              <a:ext uri="{FF2B5EF4-FFF2-40B4-BE49-F238E27FC236}">
                <a16:creationId xmlns:a16="http://schemas.microsoft.com/office/drawing/2014/main" id="{33D1C99B-0C73-81DC-EC8F-6868B427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1" y="1545768"/>
            <a:ext cx="5334000" cy="4000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03981AF0-899A-D6DD-2019-48A96856733D}"/>
              </a:ext>
            </a:extLst>
          </p:cNvPr>
          <p:cNvSpPr txBox="1"/>
          <p:nvPr/>
        </p:nvSpPr>
        <p:spPr>
          <a:xfrm>
            <a:off x="6275472" y="1246946"/>
            <a:ext cx="4962799" cy="5078313"/>
          </a:xfrm>
          <a:prstGeom prst="rect">
            <a:avLst/>
          </a:prstGeom>
          <a:noFill/>
          <a:ln>
            <a:noFill/>
          </a:ln>
        </p:spPr>
        <p:txBody>
          <a:bodyPr wrap="square" rtlCol="0">
            <a:spAutoFit/>
          </a:bodyPr>
          <a:lstStyle/>
          <a:p>
            <a:pPr algn="ctr"/>
            <a:r>
              <a:rPr lang="en-US" sz="5400" dirty="0">
                <a:latin typeface="Brush Script MT" panose="03060802040406070304" pitchFamily="66" charset="0"/>
              </a:rPr>
              <a:t>Thank you to all at the RTL MI March for Life and especially our volunteer Brother Knights and Ladies!</a:t>
            </a:r>
          </a:p>
        </p:txBody>
      </p:sp>
    </p:spTree>
    <p:extLst>
      <p:ext uri="{BB962C8B-B14F-4D97-AF65-F5344CB8AC3E}">
        <p14:creationId xmlns:p14="http://schemas.microsoft.com/office/powerpoint/2010/main" val="1538186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5311-A818-F3E6-E0EB-7D1981A7DC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86F212-BFB0-163D-C27D-E5BBA84D3091}"/>
              </a:ext>
            </a:extLst>
          </p:cNvPr>
          <p:cNvSpPr txBox="1"/>
          <p:nvPr/>
        </p:nvSpPr>
        <p:spPr>
          <a:xfrm>
            <a:off x="1600200" y="276761"/>
            <a:ext cx="8686800" cy="1015663"/>
          </a:xfrm>
          <a:prstGeom prst="rect">
            <a:avLst/>
          </a:prstGeom>
          <a:noFill/>
          <a:ln>
            <a:solidFill>
              <a:schemeClr val="tx1"/>
            </a:solidFill>
          </a:ln>
        </p:spPr>
        <p:txBody>
          <a:bodyPr wrap="square" rtlCol="0">
            <a:spAutoFit/>
          </a:bodyPr>
          <a:lstStyle/>
          <a:p>
            <a:pPr algn="ctr"/>
            <a:r>
              <a:rPr lang="en-US" sz="6000" dirty="0">
                <a:latin typeface="Brush Script MT" panose="03060802040406070304" pitchFamily="66" charset="0"/>
              </a:rPr>
              <a:t>ASAP100</a:t>
            </a:r>
          </a:p>
        </p:txBody>
      </p:sp>
      <p:sp>
        <p:nvSpPr>
          <p:cNvPr id="4" name="TextBox 3">
            <a:extLst>
              <a:ext uri="{FF2B5EF4-FFF2-40B4-BE49-F238E27FC236}">
                <a16:creationId xmlns:a16="http://schemas.microsoft.com/office/drawing/2014/main" id="{E37229CC-B91B-4C4B-4F03-FCD1E895ABB6}"/>
              </a:ext>
            </a:extLst>
          </p:cNvPr>
          <p:cNvSpPr txBox="1"/>
          <p:nvPr/>
        </p:nvSpPr>
        <p:spPr>
          <a:xfrm>
            <a:off x="1265273" y="1947313"/>
            <a:ext cx="9888279"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Council Participation Status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Webform Process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Pregnancy Resource Center Supreme Council Map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Application Process (per request)</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603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6F283-05A6-A1EE-E41E-C82A97A9BD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9D6E5F-DDB2-DF98-230D-197A2F2EF3CA}"/>
              </a:ext>
            </a:extLst>
          </p:cNvPr>
          <p:cNvSpPr txBox="1"/>
          <p:nvPr/>
        </p:nvSpPr>
        <p:spPr>
          <a:xfrm>
            <a:off x="1600200" y="276761"/>
            <a:ext cx="8686800" cy="1015663"/>
          </a:xfrm>
          <a:prstGeom prst="rect">
            <a:avLst/>
          </a:prstGeom>
          <a:noFill/>
          <a:ln>
            <a:solidFill>
              <a:schemeClr val="tx1"/>
            </a:solidFill>
          </a:ln>
        </p:spPr>
        <p:txBody>
          <a:bodyPr wrap="square" rtlCol="0">
            <a:spAutoFit/>
          </a:bodyPr>
          <a:lstStyle/>
          <a:p>
            <a:pPr algn="ctr"/>
            <a:r>
              <a:rPr lang="en-US" sz="6000" dirty="0">
                <a:latin typeface="Brush Script MT" panose="03060802040406070304" pitchFamily="66" charset="0"/>
              </a:rPr>
              <a:t>ASAP100</a:t>
            </a:r>
          </a:p>
        </p:txBody>
      </p:sp>
      <p:sp>
        <p:nvSpPr>
          <p:cNvPr id="5" name="TextBox 4">
            <a:extLst>
              <a:ext uri="{FF2B5EF4-FFF2-40B4-BE49-F238E27FC236}">
                <a16:creationId xmlns:a16="http://schemas.microsoft.com/office/drawing/2014/main" id="{5C9A4968-0F3D-0531-4A69-FD9CF8012250}"/>
              </a:ext>
            </a:extLst>
          </p:cNvPr>
          <p:cNvSpPr txBox="1"/>
          <p:nvPr/>
        </p:nvSpPr>
        <p:spPr>
          <a:xfrm>
            <a:off x="3180522" y="1524138"/>
            <a:ext cx="7513981" cy="4062651"/>
          </a:xfrm>
          <a:prstGeom prst="rect">
            <a:avLst/>
          </a:prstGeom>
          <a:noFill/>
        </p:spPr>
        <p:txBody>
          <a:bodyPr wrap="square">
            <a:spAutoFit/>
          </a:bodyPr>
          <a:lstStyle/>
          <a:p>
            <a:pPr algn="l">
              <a:buNone/>
            </a:pPr>
            <a:endParaRPr lang="en-US" b="1" i="0" dirty="0">
              <a:solidFill>
                <a:srgbClr val="222222"/>
              </a:solidFill>
              <a:effectLst/>
              <a:latin typeface="Arial" panose="020B0604020202020204" pitchFamily="34" charset="0"/>
            </a:endParaRPr>
          </a:p>
          <a:p>
            <a:pPr algn="l">
              <a:buNone/>
            </a:pPr>
            <a:r>
              <a:rPr lang="en-US" sz="2000" b="0" i="0" dirty="0">
                <a:solidFill>
                  <a:srgbClr val="222222"/>
                </a:solidFill>
                <a:effectLst/>
                <a:latin typeface="Arial" panose="020B0604020202020204" pitchFamily="34" charset="0"/>
              </a:rPr>
              <a:t>As of the end of October, Michigan councils have contributed </a:t>
            </a:r>
            <a:r>
              <a:rPr lang="en-US" sz="2000" b="1" i="0" dirty="0">
                <a:solidFill>
                  <a:srgbClr val="222222"/>
                </a:solidFill>
                <a:effectLst/>
                <a:latin typeface="Arial" panose="020B0604020202020204" pitchFamily="34" charset="0"/>
              </a:rPr>
              <a:t>$61,120</a:t>
            </a:r>
            <a:r>
              <a:rPr lang="en-US" sz="2000" b="0" i="0" dirty="0">
                <a:solidFill>
                  <a:srgbClr val="222222"/>
                </a:solidFill>
                <a:effectLst/>
                <a:latin typeface="Arial" panose="020B0604020202020204" pitchFamily="34" charset="0"/>
              </a:rPr>
              <a:t> to the ASAP Program.</a:t>
            </a:r>
          </a:p>
          <a:p>
            <a:pPr algn="l">
              <a:buNone/>
            </a:pPr>
            <a:br>
              <a:rPr lang="en-US" sz="2000" b="0" i="0" dirty="0">
                <a:solidFill>
                  <a:srgbClr val="222222"/>
                </a:solidFill>
                <a:effectLst/>
                <a:latin typeface="Arial" panose="020B0604020202020204" pitchFamily="34" charset="0"/>
              </a:rPr>
            </a:br>
            <a:r>
              <a:rPr lang="en-US" sz="2000" b="0" i="0" dirty="0">
                <a:solidFill>
                  <a:srgbClr val="222222"/>
                </a:solidFill>
                <a:effectLst/>
                <a:latin typeface="Arial" panose="020B0604020202020204" pitchFamily="34" charset="0"/>
              </a:rPr>
              <a:t>We currently have </a:t>
            </a:r>
            <a:r>
              <a:rPr lang="en-US" sz="2000" b="1" i="0" dirty="0">
                <a:solidFill>
                  <a:srgbClr val="222222"/>
                </a:solidFill>
                <a:effectLst/>
                <a:latin typeface="Arial" panose="020B0604020202020204" pitchFamily="34" charset="0"/>
              </a:rPr>
              <a:t>25 councils participating out of 402 active statewide</a:t>
            </a:r>
            <a:r>
              <a:rPr lang="en-US" sz="2000" b="0" i="0" dirty="0">
                <a:solidFill>
                  <a:srgbClr val="222222"/>
                </a:solidFill>
                <a:effectLst/>
                <a:latin typeface="Arial" panose="020B0604020202020204" pitchFamily="34" charset="0"/>
              </a:rPr>
              <a:t>, which represents a </a:t>
            </a:r>
            <a:r>
              <a:rPr lang="en-US" sz="2000" b="1" i="0" dirty="0">
                <a:solidFill>
                  <a:srgbClr val="222222"/>
                </a:solidFill>
                <a:effectLst/>
                <a:latin typeface="Arial" panose="020B0604020202020204" pitchFamily="34" charset="0"/>
              </a:rPr>
              <a:t>6% council participation rate</a:t>
            </a:r>
            <a:r>
              <a:rPr lang="en-US" sz="2000" b="0" i="0" dirty="0">
                <a:solidFill>
                  <a:srgbClr val="222222"/>
                </a:solidFill>
                <a:effectLst/>
                <a:latin typeface="Arial" panose="020B0604020202020204" pitchFamily="34" charset="0"/>
              </a:rPr>
              <a:t>.</a:t>
            </a:r>
          </a:p>
          <a:p>
            <a:pPr algn="l">
              <a:buNone/>
            </a:pPr>
            <a:br>
              <a:rPr lang="en-US" sz="2000" b="0" i="0" dirty="0">
                <a:solidFill>
                  <a:srgbClr val="222222"/>
                </a:solidFill>
                <a:effectLst/>
                <a:latin typeface="Arial" panose="020B0604020202020204" pitchFamily="34" charset="0"/>
              </a:rPr>
            </a:br>
            <a:r>
              <a:rPr lang="en-US" sz="2000" b="0" i="0" dirty="0">
                <a:solidFill>
                  <a:srgbClr val="222222"/>
                </a:solidFill>
                <a:effectLst/>
                <a:latin typeface="Arial" panose="020B0604020202020204" pitchFamily="34" charset="0"/>
              </a:rPr>
              <a:t>At the district level, </a:t>
            </a:r>
            <a:r>
              <a:rPr lang="en-US" sz="2000" b="1" i="0" dirty="0">
                <a:solidFill>
                  <a:srgbClr val="222222"/>
                </a:solidFill>
                <a:effectLst/>
                <a:latin typeface="Arial" panose="020B0604020202020204" pitchFamily="34" charset="0"/>
              </a:rPr>
              <a:t>21 of 102 districts</a:t>
            </a:r>
            <a:r>
              <a:rPr lang="en-US" sz="2000" b="0" i="0" dirty="0">
                <a:solidFill>
                  <a:srgbClr val="222222"/>
                </a:solidFill>
                <a:effectLst/>
                <a:latin typeface="Arial" panose="020B0604020202020204" pitchFamily="34" charset="0"/>
              </a:rPr>
              <a:t> have at least one council participating, giving us a </a:t>
            </a:r>
            <a:r>
              <a:rPr lang="en-US" sz="2000" b="1" i="0" dirty="0">
                <a:solidFill>
                  <a:srgbClr val="222222"/>
                </a:solidFill>
                <a:effectLst/>
                <a:latin typeface="Arial" panose="020B0604020202020204" pitchFamily="34" charset="0"/>
              </a:rPr>
              <a:t>21% district participation rate</a:t>
            </a:r>
            <a:r>
              <a:rPr lang="en-US" sz="2000" b="0" i="0" dirty="0">
                <a:solidFill>
                  <a:srgbClr val="222222"/>
                </a:solidFill>
                <a:effectLst/>
                <a:latin typeface="Arial" panose="020B0604020202020204" pitchFamily="34" charset="0"/>
              </a:rPr>
              <a:t>.</a:t>
            </a:r>
          </a:p>
          <a:p>
            <a:pPr algn="l">
              <a:buNone/>
            </a:pPr>
            <a:endParaRPr lang="en-US" sz="2000" b="0" i="0" dirty="0">
              <a:solidFill>
                <a:srgbClr val="222222"/>
              </a:solidFill>
              <a:effectLst/>
              <a:latin typeface="Arial" panose="020B0604020202020204" pitchFamily="34" charset="0"/>
            </a:endParaRPr>
          </a:p>
          <a:p>
            <a:pPr algn="l">
              <a:buNone/>
            </a:pPr>
            <a:r>
              <a:rPr lang="en-US" sz="2000" b="0" i="0" dirty="0">
                <a:solidFill>
                  <a:srgbClr val="222222"/>
                </a:solidFill>
                <a:effectLst/>
                <a:latin typeface="Arial" panose="020B0604020202020204" pitchFamily="34" charset="0"/>
              </a:rPr>
              <a:t>We remain committed to </a:t>
            </a:r>
            <a:r>
              <a:rPr lang="en-US" sz="2000" b="1" i="0" dirty="0">
                <a:solidFill>
                  <a:srgbClr val="222222"/>
                </a:solidFill>
                <a:effectLst/>
                <a:latin typeface="Arial" panose="020B0604020202020204" pitchFamily="34" charset="0"/>
              </a:rPr>
              <a:t>100% participation</a:t>
            </a:r>
            <a:r>
              <a:rPr lang="en-US" sz="2000" b="0" i="0" dirty="0">
                <a:solidFill>
                  <a:srgbClr val="222222"/>
                </a:solidFill>
                <a:effectLst/>
                <a:latin typeface="Arial" panose="020B0604020202020204" pitchFamily="34" charset="0"/>
              </a:rPr>
              <a:t>, and with more than half the fraternal year still ahead of us, now is the time for every council to get involved.</a:t>
            </a:r>
          </a:p>
        </p:txBody>
      </p:sp>
      <p:pic>
        <p:nvPicPr>
          <p:cNvPr id="6" name="Picture 5">
            <a:extLst>
              <a:ext uri="{FF2B5EF4-FFF2-40B4-BE49-F238E27FC236}">
                <a16:creationId xmlns:a16="http://schemas.microsoft.com/office/drawing/2014/main" id="{B00C8A77-A1B8-840A-5033-83E9D0EDDDA2}"/>
              </a:ext>
            </a:extLst>
          </p:cNvPr>
          <p:cNvPicPr>
            <a:picLocks noChangeAspect="1"/>
          </p:cNvPicPr>
          <p:nvPr/>
        </p:nvPicPr>
        <p:blipFill>
          <a:blip r:embed="rId3"/>
          <a:stretch>
            <a:fillRect/>
          </a:stretch>
        </p:blipFill>
        <p:spPr>
          <a:xfrm>
            <a:off x="1136375" y="1524138"/>
            <a:ext cx="1885400" cy="4342295"/>
          </a:xfrm>
          <a:prstGeom prst="rect">
            <a:avLst/>
          </a:prstGeom>
        </p:spPr>
      </p:pic>
    </p:spTree>
    <p:extLst>
      <p:ext uri="{BB962C8B-B14F-4D97-AF65-F5344CB8AC3E}">
        <p14:creationId xmlns:p14="http://schemas.microsoft.com/office/powerpoint/2010/main" val="616884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with a arrow&#10;&#10;AI-generated content may be incorrect.">
            <a:extLst>
              <a:ext uri="{FF2B5EF4-FFF2-40B4-BE49-F238E27FC236}">
                <a16:creationId xmlns:a16="http://schemas.microsoft.com/office/drawing/2014/main" id="{88F889E6-FBCC-C658-D4C1-1B663542F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24" y="2055743"/>
            <a:ext cx="3399657" cy="3399657"/>
          </a:xfrm>
          <a:prstGeom prst="rect">
            <a:avLst/>
          </a:prstGeom>
        </p:spPr>
      </p:pic>
      <p:sp>
        <p:nvSpPr>
          <p:cNvPr id="6" name="TextBox 5">
            <a:extLst>
              <a:ext uri="{FF2B5EF4-FFF2-40B4-BE49-F238E27FC236}">
                <a16:creationId xmlns:a16="http://schemas.microsoft.com/office/drawing/2014/main" id="{D450F8E1-FB58-7E72-9C99-DEB2F8913729}"/>
              </a:ext>
            </a:extLst>
          </p:cNvPr>
          <p:cNvSpPr txBox="1"/>
          <p:nvPr/>
        </p:nvSpPr>
        <p:spPr>
          <a:xfrm>
            <a:off x="2475973" y="1049102"/>
            <a:ext cx="8799871" cy="584775"/>
          </a:xfrm>
          <a:prstGeom prst="rect">
            <a:avLst/>
          </a:prstGeom>
          <a:noFill/>
        </p:spPr>
        <p:txBody>
          <a:bodyPr wrap="square" rtlCol="0">
            <a:spAutoFit/>
          </a:bodyPr>
          <a:lstStyle/>
          <a:p>
            <a:r>
              <a:rPr lang="en-US" sz="3200" dirty="0">
                <a:hlinkClick r:id="rId3"/>
              </a:rPr>
              <a:t>https://tinyurl.com/2025-ASAP</a:t>
            </a:r>
            <a:endParaRPr lang="en-US" sz="3200" dirty="0"/>
          </a:p>
        </p:txBody>
      </p:sp>
      <p:sp>
        <p:nvSpPr>
          <p:cNvPr id="2" name="TextBox 1">
            <a:extLst>
              <a:ext uri="{FF2B5EF4-FFF2-40B4-BE49-F238E27FC236}">
                <a16:creationId xmlns:a16="http://schemas.microsoft.com/office/drawing/2014/main" id="{EF1DE723-3FC8-FD1A-37C5-86D0CF0515E0}"/>
              </a:ext>
            </a:extLst>
          </p:cNvPr>
          <p:cNvSpPr txBox="1"/>
          <p:nvPr/>
        </p:nvSpPr>
        <p:spPr>
          <a:xfrm>
            <a:off x="838200" y="402771"/>
            <a:ext cx="10548257" cy="646331"/>
          </a:xfrm>
          <a:prstGeom prst="rect">
            <a:avLst/>
          </a:prstGeom>
          <a:noFill/>
        </p:spPr>
        <p:txBody>
          <a:bodyPr wrap="square" rtlCol="0">
            <a:spAutoFit/>
          </a:bodyPr>
          <a:lstStyle/>
          <a:p>
            <a:pPr algn="ctr"/>
            <a:r>
              <a:rPr lang="en-US" sz="3600" b="1" dirty="0"/>
              <a:t>PLEASE RECORD COUNCIL ASAP PARTICIPATION</a:t>
            </a:r>
          </a:p>
        </p:txBody>
      </p:sp>
    </p:spTree>
    <p:extLst>
      <p:ext uri="{BB962C8B-B14F-4D97-AF65-F5344CB8AC3E}">
        <p14:creationId xmlns:p14="http://schemas.microsoft.com/office/powerpoint/2010/main" val="235138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EFD7FE-07C7-CB75-3095-AA77BD8BF52E}"/>
              </a:ext>
            </a:extLst>
          </p:cNvPr>
          <p:cNvSpPr txBox="1">
            <a:spLocks/>
          </p:cNvSpPr>
          <p:nvPr/>
        </p:nvSpPr>
        <p:spPr bwMode="auto">
          <a:xfrm>
            <a:off x="1276350" y="33867"/>
            <a:ext cx="9969500" cy="205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Trump Mediaeval"/>
                <a:ea typeface="+mj-ea"/>
                <a:cs typeface="+mj-cs"/>
              </a:rPr>
              <a:t>10784 Program Submissions</a:t>
            </a:r>
            <a:br>
              <a:rPr kumimoji="0" lang="en-US" sz="4400" b="1" i="0" u="none" strike="noStrike" kern="0" cap="none" spc="0" normalizeH="0" baseline="0" noProof="0">
                <a:ln>
                  <a:noFill/>
                </a:ln>
                <a:solidFill>
                  <a:srgbClr val="000000"/>
                </a:solidFill>
                <a:effectLst/>
                <a:uLnTx/>
                <a:uFillTx/>
                <a:latin typeface="Trump Mediaeval"/>
                <a:ea typeface="+mj-ea"/>
                <a:cs typeface="+mj-cs"/>
              </a:rPr>
            </a:br>
            <a:r>
              <a:rPr kumimoji="0" lang="en-US" sz="4400" b="1" i="0" u="none" strike="noStrike" kern="0" cap="none" spc="0" normalizeH="0" baseline="0" noProof="0">
                <a:ln>
                  <a:noFill/>
                </a:ln>
                <a:solidFill>
                  <a:srgbClr val="000000"/>
                </a:solidFill>
                <a:effectLst/>
                <a:uLnTx/>
                <a:uFillTx/>
                <a:latin typeface="Trump Mediaeval"/>
                <a:ea typeface="+mj-ea"/>
                <a:cs typeface="+mj-cs"/>
              </a:rPr>
              <a:t>Do’s and Don'ts </a:t>
            </a:r>
            <a:endParaRPr kumimoji="0" lang="en-US" sz="4400" b="1" i="0" u="none" strike="noStrike" kern="0" cap="none" spc="0" normalizeH="0" baseline="0" noProof="0" dirty="0">
              <a:ln>
                <a:noFill/>
              </a:ln>
              <a:solidFill>
                <a:srgbClr val="000000"/>
              </a:solidFill>
              <a:effectLst/>
              <a:uLnTx/>
              <a:uFillTx/>
              <a:latin typeface="Trump Mediaeval"/>
              <a:ea typeface="+mj-ea"/>
              <a:cs typeface="+mj-cs"/>
            </a:endParaRPr>
          </a:p>
        </p:txBody>
      </p:sp>
      <p:sp>
        <p:nvSpPr>
          <p:cNvPr id="5" name="TextBox 4">
            <a:extLst>
              <a:ext uri="{FF2B5EF4-FFF2-40B4-BE49-F238E27FC236}">
                <a16:creationId xmlns:a16="http://schemas.microsoft.com/office/drawing/2014/main" id="{DFA4377F-4435-7F12-4911-0366A7CE57F1}"/>
              </a:ext>
            </a:extLst>
          </p:cNvPr>
          <p:cNvSpPr txBox="1"/>
          <p:nvPr/>
        </p:nvSpPr>
        <p:spPr>
          <a:xfrm>
            <a:off x="1155700" y="1874728"/>
            <a:ext cx="10210800" cy="3108543"/>
          </a:xfrm>
          <a:prstGeom prst="rect">
            <a:avLst/>
          </a:prstGeom>
          <a:noFill/>
        </p:spPr>
        <p:txBody>
          <a:bodyPr wrap="square" rtlCol="0">
            <a:spAutoFit/>
          </a:bodyPr>
          <a:lstStyle/>
          <a:p>
            <a:pPr marL="457200" indent="-457200">
              <a:buFontTx/>
              <a:buAutoNum type="arabicPeriod"/>
            </a:pPr>
            <a:r>
              <a:rPr lang="en-US" sz="2400" b="1" dirty="0">
                <a:solidFill>
                  <a:srgbClr val="000000"/>
                </a:solidFill>
                <a:latin typeface="Trump Mediaeval"/>
              </a:rPr>
              <a:t>Does time serving as an officer count as a 10784 Submission? </a:t>
            </a:r>
          </a:p>
          <a:p>
            <a:r>
              <a:rPr lang="en-US" sz="2000" b="1" dirty="0">
                <a:solidFill>
                  <a:srgbClr val="FF0000"/>
                </a:solidFill>
                <a:latin typeface="Trump Mediaeval"/>
              </a:rPr>
              <a:t>No. Neither is hall admin time.  That should get reported on 1728 form. </a:t>
            </a:r>
          </a:p>
          <a:p>
            <a:pPr marL="457200" indent="-457200">
              <a:buFont typeface="+mj-lt"/>
              <a:buAutoNum type="arabicPeriod" startAt="2"/>
            </a:pPr>
            <a:r>
              <a:rPr lang="en-US" sz="2400" b="1" dirty="0">
                <a:solidFill>
                  <a:srgbClr val="000000"/>
                </a:solidFill>
                <a:latin typeface="Trump Mediaeval"/>
              </a:rPr>
              <a:t>Can a council meeting count as a 10784?</a:t>
            </a:r>
          </a:p>
          <a:p>
            <a:r>
              <a:rPr lang="en-US" sz="2000" b="1" dirty="0">
                <a:solidFill>
                  <a:srgbClr val="FF0000"/>
                </a:solidFill>
                <a:latin typeface="Trump Mediaeval"/>
              </a:rPr>
              <a:t>No.  The meeting itself should not be reported, but if you do a rosary, COR, or other program before or after the meeting, that can be reported.</a:t>
            </a:r>
          </a:p>
          <a:p>
            <a:pPr marL="457200" indent="-457200">
              <a:buFont typeface="+mj-lt"/>
              <a:buAutoNum type="arabicPeriod" startAt="3"/>
            </a:pPr>
            <a:r>
              <a:rPr lang="en-US" sz="2400" b="1" dirty="0">
                <a:solidFill>
                  <a:srgbClr val="000000"/>
                </a:solidFill>
                <a:latin typeface="Trump Mediaeval"/>
              </a:rPr>
              <a:t>Does a COR event also count as a 10784?</a:t>
            </a:r>
          </a:p>
          <a:p>
            <a:r>
              <a:rPr lang="en-US" sz="2000" b="1" dirty="0">
                <a:solidFill>
                  <a:srgbClr val="00B050"/>
                </a:solidFill>
                <a:latin typeface="Trump Mediaeval"/>
              </a:rPr>
              <a:t>Yes! Just don’t forget to also complete the COR Survey. </a:t>
            </a:r>
            <a:r>
              <a:rPr lang="en-US" sz="2000" b="1" dirty="0">
                <a:solidFill>
                  <a:srgbClr val="00B050"/>
                </a:solidFill>
                <a:latin typeface="Trump Mediaeval"/>
                <a:sym typeface="Wingdings" panose="05000000000000000000" pitchFamily="2" charset="2"/>
              </a:rPr>
              <a:t></a:t>
            </a:r>
            <a:endParaRPr lang="en-US" sz="2000" b="1" dirty="0">
              <a:solidFill>
                <a:srgbClr val="00B050"/>
              </a:solidFill>
              <a:latin typeface="Trump Mediaeval"/>
            </a:endParaRPr>
          </a:p>
          <a:p>
            <a:pPr marL="457200" indent="-457200">
              <a:buFont typeface="+mj-lt"/>
              <a:buAutoNum type="arabicPeriod" startAt="4"/>
            </a:pPr>
            <a:r>
              <a:rPr lang="en-US" sz="2400" b="1" dirty="0">
                <a:solidFill>
                  <a:srgbClr val="000000"/>
                </a:solidFill>
                <a:latin typeface="Trump Mediaeval"/>
              </a:rPr>
              <a:t>Does a membership drive or exemplification count as a 10784?</a:t>
            </a:r>
          </a:p>
          <a:p>
            <a:r>
              <a:rPr lang="en-US" sz="2000" b="1" dirty="0">
                <a:solidFill>
                  <a:srgbClr val="FF0000"/>
                </a:solidFill>
                <a:latin typeface="Trump Mediaeval"/>
              </a:rPr>
              <a:t>No.  Not unless its being run in tandem with a program. (Example: Pancake Breakfast) </a:t>
            </a:r>
          </a:p>
        </p:txBody>
      </p:sp>
    </p:spTree>
    <p:extLst>
      <p:ext uri="{BB962C8B-B14F-4D97-AF65-F5344CB8AC3E}">
        <p14:creationId xmlns:p14="http://schemas.microsoft.com/office/powerpoint/2010/main" val="31319437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93F07B-510F-41A8-BFE1-58F631974E57}"/>
              </a:ext>
            </a:extLst>
          </p:cNvPr>
          <p:cNvSpPr txBox="1"/>
          <p:nvPr/>
        </p:nvSpPr>
        <p:spPr>
          <a:xfrm>
            <a:off x="609600" y="228600"/>
            <a:ext cx="10515600" cy="615553"/>
          </a:xfrm>
          <a:prstGeom prst="rect">
            <a:avLst/>
          </a:prstGeom>
          <a:noFill/>
          <a:ln>
            <a:solidFill>
              <a:schemeClr val="tx1"/>
            </a:solidFill>
          </a:ln>
        </p:spPr>
        <p:txBody>
          <a:bodyPr wrap="square" rtlCol="0">
            <a:spAutoFit/>
          </a:bodyPr>
          <a:lstStyle/>
          <a:p>
            <a:pPr algn="ctr"/>
            <a:r>
              <a:rPr lang="en-US" sz="3400" b="1" i="1" dirty="0">
                <a:latin typeface="Arial" panose="020B0604020202020204" pitchFamily="34" charset="0"/>
                <a:cs typeface="Arial" panose="020B0604020202020204" pitchFamily="34" charset="0"/>
              </a:rPr>
              <a:t>Building Relationships for Generations to Come </a:t>
            </a:r>
          </a:p>
        </p:txBody>
      </p:sp>
      <p:sp>
        <p:nvSpPr>
          <p:cNvPr id="6" name="TextBox 5">
            <a:extLst>
              <a:ext uri="{FF2B5EF4-FFF2-40B4-BE49-F238E27FC236}">
                <a16:creationId xmlns:a16="http://schemas.microsoft.com/office/drawing/2014/main" id="{9E9A48ED-FF80-4E17-8858-7F94ACB7EDD2}"/>
              </a:ext>
            </a:extLst>
          </p:cNvPr>
          <p:cNvSpPr txBox="1"/>
          <p:nvPr/>
        </p:nvSpPr>
        <p:spPr>
          <a:xfrm>
            <a:off x="1960821" y="1120676"/>
            <a:ext cx="8686800" cy="2308324"/>
          </a:xfrm>
          <a:prstGeom prst="rect">
            <a:avLst/>
          </a:prstGeom>
          <a:noFill/>
        </p:spPr>
        <p:txBody>
          <a:bodyPr wrap="square" rtlCol="0">
            <a:spAutoFit/>
          </a:bodyPr>
          <a:lstStyle/>
          <a:p>
            <a:pPr algn="ctr"/>
            <a:r>
              <a:rPr lang="en-US" sz="2800" i="1" u="sng" dirty="0">
                <a:latin typeface="Arial" panose="020B0604020202020204" pitchFamily="34" charset="0"/>
                <a:cs typeface="Arial" panose="020B0604020202020204" pitchFamily="34" charset="0"/>
              </a:rPr>
              <a:t>Achieved the 103rd Dedicated Ultrasound!</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i="1" dirty="0">
                <a:latin typeface="Arial" panose="020B0604020202020204" pitchFamily="34" charset="0"/>
                <a:cs typeface="Arial" panose="020B0604020202020204" pitchFamily="34" charset="0"/>
              </a:rPr>
              <a:t>Four</a:t>
            </a:r>
            <a:r>
              <a:rPr lang="en-US" sz="2800" dirty="0">
                <a:latin typeface="Arial" panose="020B0604020202020204" pitchFamily="34" charset="0"/>
                <a:cs typeface="Arial" panose="020B0604020202020204" pitchFamily="34" charset="0"/>
              </a:rPr>
              <a:t> other Ultrasounds in the works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Bringing a total of 107 Ultrasounds in Michigan</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8E70DB6-1D44-406F-B6DC-B330327C3D98}"/>
              </a:ext>
            </a:extLst>
          </p:cNvPr>
          <p:cNvPicPr>
            <a:picLocks noChangeAspect="1"/>
          </p:cNvPicPr>
          <p:nvPr/>
        </p:nvPicPr>
        <p:blipFill>
          <a:blip r:embed="rId3"/>
          <a:stretch>
            <a:fillRect/>
          </a:stretch>
        </p:blipFill>
        <p:spPr>
          <a:xfrm>
            <a:off x="1970564" y="3306730"/>
            <a:ext cx="2826662" cy="1901035"/>
          </a:xfrm>
          <a:prstGeom prst="rect">
            <a:avLst/>
          </a:prstGeom>
        </p:spPr>
      </p:pic>
      <p:pic>
        <p:nvPicPr>
          <p:cNvPr id="7" name="Picture 6">
            <a:extLst>
              <a:ext uri="{FF2B5EF4-FFF2-40B4-BE49-F238E27FC236}">
                <a16:creationId xmlns:a16="http://schemas.microsoft.com/office/drawing/2014/main" id="{A597C9B2-0A3E-819A-865F-2A90F119EB20}"/>
              </a:ext>
            </a:extLst>
          </p:cNvPr>
          <p:cNvPicPr>
            <a:picLocks noChangeAspect="1"/>
          </p:cNvPicPr>
          <p:nvPr/>
        </p:nvPicPr>
        <p:blipFill>
          <a:blip r:embed="rId4"/>
          <a:stretch>
            <a:fillRect/>
          </a:stretch>
        </p:blipFill>
        <p:spPr>
          <a:xfrm>
            <a:off x="4892476" y="3306730"/>
            <a:ext cx="4602969" cy="1901035"/>
          </a:xfrm>
          <a:prstGeom prst="rect">
            <a:avLst/>
          </a:prstGeom>
        </p:spPr>
      </p:pic>
    </p:spTree>
    <p:extLst>
      <p:ext uri="{BB962C8B-B14F-4D97-AF65-F5344CB8AC3E}">
        <p14:creationId xmlns:p14="http://schemas.microsoft.com/office/powerpoint/2010/main" val="13622744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745D7D-C150-4919-84CF-8CC8DFC04D64}"/>
              </a:ext>
            </a:extLst>
          </p:cNvPr>
          <p:cNvSpPr txBox="1"/>
          <p:nvPr/>
        </p:nvSpPr>
        <p:spPr>
          <a:xfrm>
            <a:off x="5450233" y="2667000"/>
            <a:ext cx="5558734" cy="2462213"/>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 </a:t>
            </a:r>
          </a:p>
          <a:p>
            <a:pPr algn="ctr"/>
            <a:r>
              <a:rPr lang="en-US" sz="1000" dirty="0">
                <a:latin typeface="Arial" panose="020B0604020202020204" pitchFamily="34" charset="0"/>
                <a:cs typeface="Arial" panose="020B0604020202020204" pitchFamily="34" charset="0"/>
              </a:rPr>
              <a:t> </a:t>
            </a:r>
          </a:p>
          <a:p>
            <a:pPr algn="ctr"/>
            <a:r>
              <a:rPr lang="en-US" sz="3600" dirty="0">
                <a:latin typeface="Arial" panose="020B0604020202020204" pitchFamily="34" charset="0"/>
                <a:cs typeface="Arial" panose="020B0604020202020204" pitchFamily="34" charset="0"/>
              </a:rPr>
              <a:t>Contact us at e.strach@mikofc.org or 734-476-6296</a:t>
            </a:r>
          </a:p>
        </p:txBody>
      </p:sp>
      <p:sp>
        <p:nvSpPr>
          <p:cNvPr id="12" name="TextBox 11">
            <a:extLst>
              <a:ext uri="{FF2B5EF4-FFF2-40B4-BE49-F238E27FC236}">
                <a16:creationId xmlns:a16="http://schemas.microsoft.com/office/drawing/2014/main" id="{B20A8155-6733-0960-41E0-0FCB9F3872F0}"/>
              </a:ext>
            </a:extLst>
          </p:cNvPr>
          <p:cNvSpPr txBox="1"/>
          <p:nvPr/>
        </p:nvSpPr>
        <p:spPr>
          <a:xfrm>
            <a:off x="4267200" y="2438400"/>
            <a:ext cx="79248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Ed and Lynn Strach</a:t>
            </a:r>
          </a:p>
        </p:txBody>
      </p:sp>
      <p:pic>
        <p:nvPicPr>
          <p:cNvPr id="13" name="Picture 2">
            <a:extLst>
              <a:ext uri="{FF2B5EF4-FFF2-40B4-BE49-F238E27FC236}">
                <a16:creationId xmlns:a16="http://schemas.microsoft.com/office/drawing/2014/main" id="{8BEB667D-CFF1-D0C4-BDC4-C84BD3F90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309612"/>
            <a:ext cx="2981535" cy="1800846"/>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EECDD8-9669-6191-4B26-55A312199B45}"/>
              </a:ext>
            </a:extLst>
          </p:cNvPr>
          <p:cNvSpPr txBox="1"/>
          <p:nvPr/>
        </p:nvSpPr>
        <p:spPr>
          <a:xfrm>
            <a:off x="3362534" y="587107"/>
            <a:ext cx="7761767" cy="1015663"/>
          </a:xfrm>
          <a:prstGeom prst="rect">
            <a:avLst/>
          </a:prstGeom>
          <a:noFill/>
        </p:spPr>
        <p:txBody>
          <a:bodyPr wrap="square" rtlCol="0">
            <a:spAutoFit/>
          </a:bodyPr>
          <a:lstStyle/>
          <a:p>
            <a:r>
              <a:rPr lang="en-US" sz="6000" dirty="0">
                <a:latin typeface="Brush Script MT" panose="03060802040406070304" pitchFamily="66" charset="0"/>
              </a:rPr>
              <a:t>Take Courage In All you Do!</a:t>
            </a:r>
          </a:p>
        </p:txBody>
      </p:sp>
      <p:pic>
        <p:nvPicPr>
          <p:cNvPr id="3" name="Picture 2">
            <a:extLst>
              <a:ext uri="{FF2B5EF4-FFF2-40B4-BE49-F238E27FC236}">
                <a16:creationId xmlns:a16="http://schemas.microsoft.com/office/drawing/2014/main" id="{FA468EEB-C43C-2C92-622C-7385F7743F9C}"/>
              </a:ext>
            </a:extLst>
          </p:cNvPr>
          <p:cNvPicPr>
            <a:picLocks noChangeAspect="1"/>
          </p:cNvPicPr>
          <p:nvPr/>
        </p:nvPicPr>
        <p:blipFill>
          <a:blip r:embed="rId4"/>
          <a:stretch>
            <a:fillRect/>
          </a:stretch>
        </p:blipFill>
        <p:spPr>
          <a:xfrm>
            <a:off x="1369148" y="2427376"/>
            <a:ext cx="4233556" cy="3165349"/>
          </a:xfrm>
          <a:prstGeom prst="rect">
            <a:avLst/>
          </a:prstGeom>
          <a:effectLst>
            <a:softEdge rad="50800"/>
          </a:effectLst>
        </p:spPr>
      </p:pic>
    </p:spTree>
    <p:extLst>
      <p:ext uri="{BB962C8B-B14F-4D97-AF65-F5344CB8AC3E}">
        <p14:creationId xmlns:p14="http://schemas.microsoft.com/office/powerpoint/2010/main" val="4006133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1919</TotalTime>
  <Words>4013</Words>
  <Application>Microsoft Office PowerPoint</Application>
  <PresentationFormat>Widescreen</PresentationFormat>
  <Paragraphs>434</Paragraphs>
  <Slides>91</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Aachen BT</vt:lpstr>
      <vt:lpstr>Aptos</vt:lpstr>
      <vt:lpstr>Aptos Display</vt:lpstr>
      <vt:lpstr>Arial</vt:lpstr>
      <vt:lpstr>Bookman Old Style</vt:lpstr>
      <vt:lpstr>Brush Script MT</vt:lpstr>
      <vt:lpstr>Calibri</vt:lpstr>
      <vt:lpstr>proxima-nova</vt:lpstr>
      <vt:lpstr>proxima-nova-extra-condensed</vt:lpstr>
      <vt:lpstr>Times New Roman</vt:lpstr>
      <vt:lpstr>Trump Mediaeval</vt:lpstr>
      <vt:lpstr>Office Theme</vt:lpstr>
      <vt:lpstr>PowerPoint Presentation</vt:lpstr>
      <vt:lpstr>PowerPoint Presentation</vt:lpstr>
      <vt:lpstr>PowerPoint Presentation</vt:lpstr>
      <vt:lpstr>PowerPoint Presentation</vt:lpstr>
      <vt:lpstr>Let's take a look at the 10784 Submissions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Faith in Action Programs</vt:lpstr>
      <vt:lpstr>PowerPoint Presentation</vt:lpstr>
      <vt:lpstr>Faith in Action: Family Programs</vt:lpstr>
      <vt:lpstr>Faith in Action: Family Programs</vt:lpstr>
      <vt:lpstr>SOARing into Family Programs: Goals</vt:lpstr>
      <vt:lpstr>SOARing into Family Programs: Results</vt:lpstr>
      <vt:lpstr>Do Family Programs Even Matter?</vt:lpstr>
      <vt:lpstr>Family: The District Deputy’s Role</vt:lpstr>
      <vt:lpstr>Consecration to the Holy Family</vt:lpstr>
      <vt:lpstr>Family of the Month/Family of the Year</vt:lpstr>
      <vt:lpstr>Keep Christ in Christmas Poster Contest </vt:lpstr>
      <vt:lpstr>Keep Christ in Christmas Poster Contest </vt:lpstr>
      <vt:lpstr>Food for Families</vt:lpstr>
      <vt:lpstr>New! Remembering Our Faithful Departed</vt:lpstr>
      <vt:lpstr>New! Quinceañera Support</vt:lpstr>
      <vt:lpstr>Other Family Programs</vt:lpstr>
      <vt:lpstr>Family Service Program of the Year</vt:lpstr>
      <vt:lpstr>PowerPoint Presentation</vt:lpstr>
      <vt:lpstr>                   Key Community Activities</vt:lpstr>
      <vt:lpstr>Youth Activities Soccer Championship</vt:lpstr>
      <vt:lpstr>Youth Activities Key Dates State Competitions</vt:lpstr>
      <vt:lpstr>2026 Free Throw Contest </vt:lpstr>
      <vt:lpstr>Coats for Kids</vt:lpstr>
      <vt:lpstr>Coats for Kids</vt:lpstr>
      <vt:lpstr>Coats for Kids</vt:lpstr>
      <vt:lpstr>Coats for Kids</vt:lpstr>
      <vt:lpstr>Coats for Kids By The Numbers</vt:lpstr>
      <vt:lpstr>Coats for Kids By The Numbers</vt:lpstr>
      <vt:lpstr>Preparing for BOGO in 2026</vt:lpstr>
      <vt:lpstr>Global Wheelchair Mission</vt:lpstr>
      <vt:lpstr>Celebrating Our Catholic Heritage</vt:lpstr>
      <vt:lpstr>Bright Futures</vt:lpstr>
      <vt:lpstr>Casey Bears</vt:lpstr>
      <vt:lpstr>Knight of the Month / Year</vt:lpstr>
      <vt:lpstr>Hockey Challenge</vt:lpstr>
      <vt:lpstr>New for 2026 – 2027 </vt:lpstr>
      <vt:lpstr>Who Plans these Events?</vt:lpstr>
      <vt:lpstr>Thank You!</vt:lpstr>
      <vt:lpstr>PowerPoint Presentation</vt:lpstr>
      <vt:lpstr>Featured Programs Minimum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Imitating Saint Juan Diego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Wierzgac</dc:creator>
  <cp:lastModifiedBy>Matt Wierzgac</cp:lastModifiedBy>
  <cp:revision>29</cp:revision>
  <cp:lastPrinted>2024-12-02T02:12:29Z</cp:lastPrinted>
  <dcterms:created xsi:type="dcterms:W3CDTF">2024-11-17T02:18:09Z</dcterms:created>
  <dcterms:modified xsi:type="dcterms:W3CDTF">2025-12-08T01:38:42Z</dcterms:modified>
</cp:coreProperties>
</file>